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2"/>
  </p:notesMasterIdLst>
  <p:handoutMasterIdLst>
    <p:handoutMasterId r:id="rId53"/>
  </p:handoutMasterIdLst>
  <p:sldIdLst>
    <p:sldId id="717" r:id="rId5"/>
    <p:sldId id="805" r:id="rId6"/>
    <p:sldId id="806" r:id="rId7"/>
    <p:sldId id="807" r:id="rId8"/>
    <p:sldId id="808" r:id="rId9"/>
    <p:sldId id="809" r:id="rId10"/>
    <p:sldId id="810" r:id="rId11"/>
    <p:sldId id="811" r:id="rId12"/>
    <p:sldId id="812" r:id="rId13"/>
    <p:sldId id="813" r:id="rId14"/>
    <p:sldId id="814" r:id="rId15"/>
    <p:sldId id="815" r:id="rId16"/>
    <p:sldId id="816" r:id="rId17"/>
    <p:sldId id="817" r:id="rId18"/>
    <p:sldId id="818" r:id="rId19"/>
    <p:sldId id="819" r:id="rId20"/>
    <p:sldId id="820" r:id="rId21"/>
    <p:sldId id="821" r:id="rId22"/>
    <p:sldId id="822" r:id="rId23"/>
    <p:sldId id="823" r:id="rId24"/>
    <p:sldId id="824" r:id="rId25"/>
    <p:sldId id="825" r:id="rId26"/>
    <p:sldId id="826" r:id="rId27"/>
    <p:sldId id="827" r:id="rId28"/>
    <p:sldId id="804" r:id="rId29"/>
    <p:sldId id="718" r:id="rId30"/>
    <p:sldId id="745" r:id="rId31"/>
    <p:sldId id="782" r:id="rId32"/>
    <p:sldId id="783" r:id="rId33"/>
    <p:sldId id="799" r:id="rId34"/>
    <p:sldId id="800" r:id="rId35"/>
    <p:sldId id="828" r:id="rId36"/>
    <p:sldId id="801" r:id="rId37"/>
    <p:sldId id="802" r:id="rId38"/>
    <p:sldId id="803" r:id="rId39"/>
    <p:sldId id="790" r:id="rId40"/>
    <p:sldId id="795" r:id="rId41"/>
    <p:sldId id="793" r:id="rId42"/>
    <p:sldId id="789" r:id="rId43"/>
    <p:sldId id="739" r:id="rId44"/>
    <p:sldId id="779" r:id="rId45"/>
    <p:sldId id="787" r:id="rId46"/>
    <p:sldId id="780" r:id="rId47"/>
    <p:sldId id="784" r:id="rId48"/>
    <p:sldId id="785" r:id="rId49"/>
    <p:sldId id="788" r:id="rId50"/>
    <p:sldId id="794" r:id="rId51"/>
  </p:sldIdLst>
  <p:sldSz cx="9144000" cy="6858000" type="screen4x3"/>
  <p:notesSz cx="6724650" cy="9774238"/>
  <p:defaultTextStyle>
    <a:defPPr>
      <a:defRPr lang="en-GB"/>
    </a:defPPr>
    <a:lvl1pPr algn="l" rtl="0" fontAlgn="base">
      <a:spcBef>
        <a:spcPct val="0"/>
      </a:spcBef>
      <a:spcAft>
        <a:spcPct val="0"/>
      </a:spcAft>
      <a:defRPr sz="4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4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4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4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4400" kern="1200">
        <a:solidFill>
          <a:schemeClr val="tx1"/>
        </a:solidFill>
        <a:latin typeface="Arial" panose="020B0604020202020204" pitchFamily="34" charset="0"/>
        <a:ea typeface="+mn-ea"/>
        <a:cs typeface="+mn-cs"/>
      </a:defRPr>
    </a:lvl5pPr>
    <a:lvl6pPr marL="2286000" algn="l" defTabSz="914400" rtl="0" eaLnBrk="1" latinLnBrk="0" hangingPunct="1">
      <a:defRPr sz="4400" kern="1200">
        <a:solidFill>
          <a:schemeClr val="tx1"/>
        </a:solidFill>
        <a:latin typeface="Arial" panose="020B0604020202020204" pitchFamily="34" charset="0"/>
        <a:ea typeface="+mn-ea"/>
        <a:cs typeface="+mn-cs"/>
      </a:defRPr>
    </a:lvl6pPr>
    <a:lvl7pPr marL="2743200" algn="l" defTabSz="914400" rtl="0" eaLnBrk="1" latinLnBrk="0" hangingPunct="1">
      <a:defRPr sz="4400" kern="1200">
        <a:solidFill>
          <a:schemeClr val="tx1"/>
        </a:solidFill>
        <a:latin typeface="Arial" panose="020B0604020202020204" pitchFamily="34" charset="0"/>
        <a:ea typeface="+mn-ea"/>
        <a:cs typeface="+mn-cs"/>
      </a:defRPr>
    </a:lvl7pPr>
    <a:lvl8pPr marL="3200400" algn="l" defTabSz="914400" rtl="0" eaLnBrk="1" latinLnBrk="0" hangingPunct="1">
      <a:defRPr sz="4400" kern="1200">
        <a:solidFill>
          <a:schemeClr val="tx1"/>
        </a:solidFill>
        <a:latin typeface="Arial" panose="020B0604020202020204" pitchFamily="34" charset="0"/>
        <a:ea typeface="+mn-ea"/>
        <a:cs typeface="+mn-cs"/>
      </a:defRPr>
    </a:lvl8pPr>
    <a:lvl9pPr marL="3657600" algn="l" defTabSz="914400" rtl="0" eaLnBrk="1" latinLnBrk="0" hangingPunct="1">
      <a:defRPr sz="4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7" userDrawn="1">
          <p15:clr>
            <a:srgbClr val="A4A3A4"/>
          </p15:clr>
        </p15:guide>
        <p15:guide id="2" pos="211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6192"/>
    <a:srgbClr val="BDDEFF"/>
    <a:srgbClr val="2D5EC1"/>
    <a:srgbClr val="3E6FD2"/>
    <a:srgbClr val="3166CF"/>
    <a:srgbClr val="777777"/>
    <a:srgbClr val="578683"/>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75896" autoAdjust="0"/>
  </p:normalViewPr>
  <p:slideViewPr>
    <p:cSldViewPr>
      <p:cViewPr varScale="1">
        <p:scale>
          <a:sx n="68" d="100"/>
          <a:sy n="68" d="100"/>
        </p:scale>
        <p:origin x="1476" y="5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82" d="100"/>
          <a:sy n="82" d="100"/>
        </p:scale>
        <p:origin x="4002" y="102"/>
      </p:cViewPr>
      <p:guideLst>
        <p:guide orient="horz" pos="3077"/>
        <p:guide pos="211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868ACA4-AEDC-4F5C-B093-EFE27D66C978}"/>
              </a:ext>
            </a:extLst>
          </p:cNvPr>
          <p:cNvSpPr>
            <a:spLocks noGrp="1" noChangeArrowheads="1"/>
          </p:cNvSpPr>
          <p:nvPr>
            <p:ph type="hdr" sz="quarter"/>
          </p:nvPr>
        </p:nvSpPr>
        <p:spPr bwMode="auto">
          <a:xfrm>
            <a:off x="0" y="1"/>
            <a:ext cx="2914486" cy="489961"/>
          </a:xfrm>
          <a:prstGeom prst="rect">
            <a:avLst/>
          </a:prstGeom>
          <a:noFill/>
          <a:ln>
            <a:noFill/>
          </a:ln>
          <a:effectLst/>
          <a:extLst/>
        </p:spPr>
        <p:txBody>
          <a:bodyPr vert="horz" wrap="square" lIns="90176" tIns="45088" rIns="90176" bIns="45088" numCol="1" anchor="t" anchorCtr="0" compatLnSpc="1">
            <a:prstTxWarp prst="textNoShape">
              <a:avLst/>
            </a:prstTxWarp>
          </a:bodyPr>
          <a:lstStyle>
            <a:lvl1pPr defTabSz="900277">
              <a:defRPr sz="1200">
                <a:latin typeface="Arial" charset="0"/>
              </a:defRPr>
            </a:lvl1pPr>
          </a:lstStyle>
          <a:p>
            <a:pPr>
              <a:defRPr/>
            </a:pPr>
            <a:endParaRPr lang="en-US"/>
          </a:p>
        </p:txBody>
      </p:sp>
      <p:sp>
        <p:nvSpPr>
          <p:cNvPr id="37891" name="Rectangle 3">
            <a:extLst>
              <a:ext uri="{FF2B5EF4-FFF2-40B4-BE49-F238E27FC236}">
                <a16:creationId xmlns:a16="http://schemas.microsoft.com/office/drawing/2014/main" id="{9D4C15AB-0C0E-44F0-9F53-D730E5259E7D}"/>
              </a:ext>
            </a:extLst>
          </p:cNvPr>
          <p:cNvSpPr>
            <a:spLocks noGrp="1" noChangeArrowheads="1"/>
          </p:cNvSpPr>
          <p:nvPr>
            <p:ph type="dt" sz="quarter" idx="1"/>
          </p:nvPr>
        </p:nvSpPr>
        <p:spPr bwMode="auto">
          <a:xfrm>
            <a:off x="3808598" y="1"/>
            <a:ext cx="2914486" cy="489961"/>
          </a:xfrm>
          <a:prstGeom prst="rect">
            <a:avLst/>
          </a:prstGeom>
          <a:noFill/>
          <a:ln>
            <a:noFill/>
          </a:ln>
          <a:effectLst/>
          <a:extLst/>
        </p:spPr>
        <p:txBody>
          <a:bodyPr vert="horz" wrap="square" lIns="90176" tIns="45088" rIns="90176" bIns="45088" numCol="1" anchor="t" anchorCtr="0" compatLnSpc="1">
            <a:prstTxWarp prst="textNoShape">
              <a:avLst/>
            </a:prstTxWarp>
          </a:bodyPr>
          <a:lstStyle>
            <a:lvl1pPr algn="r" defTabSz="900277">
              <a:defRPr sz="1200">
                <a:latin typeface="Arial" charset="0"/>
              </a:defRPr>
            </a:lvl1pPr>
          </a:lstStyle>
          <a:p>
            <a:pPr>
              <a:defRPr/>
            </a:pPr>
            <a:endParaRPr lang="en-US"/>
          </a:p>
        </p:txBody>
      </p:sp>
      <p:sp>
        <p:nvSpPr>
          <p:cNvPr id="37892" name="Rectangle 4">
            <a:extLst>
              <a:ext uri="{FF2B5EF4-FFF2-40B4-BE49-F238E27FC236}">
                <a16:creationId xmlns:a16="http://schemas.microsoft.com/office/drawing/2014/main" id="{AAFFC090-8DF6-4B8F-B16D-8F2CE80C83CF}"/>
              </a:ext>
            </a:extLst>
          </p:cNvPr>
          <p:cNvSpPr>
            <a:spLocks noGrp="1" noChangeArrowheads="1"/>
          </p:cNvSpPr>
          <p:nvPr>
            <p:ph type="ftr" sz="quarter" idx="2"/>
          </p:nvPr>
        </p:nvSpPr>
        <p:spPr bwMode="auto">
          <a:xfrm>
            <a:off x="0" y="9282719"/>
            <a:ext cx="2914486" cy="489961"/>
          </a:xfrm>
          <a:prstGeom prst="rect">
            <a:avLst/>
          </a:prstGeom>
          <a:noFill/>
          <a:ln>
            <a:noFill/>
          </a:ln>
          <a:effectLst/>
          <a:extLst/>
        </p:spPr>
        <p:txBody>
          <a:bodyPr vert="horz" wrap="square" lIns="90176" tIns="45088" rIns="90176" bIns="45088" numCol="1" anchor="b" anchorCtr="0" compatLnSpc="1">
            <a:prstTxWarp prst="textNoShape">
              <a:avLst/>
            </a:prstTxWarp>
          </a:bodyPr>
          <a:lstStyle>
            <a:lvl1pPr defTabSz="900277">
              <a:defRPr sz="1200">
                <a:latin typeface="Arial" charset="0"/>
              </a:defRPr>
            </a:lvl1pPr>
          </a:lstStyle>
          <a:p>
            <a:pPr>
              <a:defRPr/>
            </a:pPr>
            <a:endParaRPr lang="en-US"/>
          </a:p>
        </p:txBody>
      </p:sp>
      <p:sp>
        <p:nvSpPr>
          <p:cNvPr id="37893" name="Rectangle 5">
            <a:extLst>
              <a:ext uri="{FF2B5EF4-FFF2-40B4-BE49-F238E27FC236}">
                <a16:creationId xmlns:a16="http://schemas.microsoft.com/office/drawing/2014/main" id="{C4A60FFF-90AB-4D06-9A7A-D8B1CD6D00CB}"/>
              </a:ext>
            </a:extLst>
          </p:cNvPr>
          <p:cNvSpPr>
            <a:spLocks noGrp="1" noChangeArrowheads="1"/>
          </p:cNvSpPr>
          <p:nvPr>
            <p:ph type="sldNum" sz="quarter" idx="3"/>
          </p:nvPr>
        </p:nvSpPr>
        <p:spPr bwMode="auto">
          <a:xfrm>
            <a:off x="3808598" y="9282719"/>
            <a:ext cx="2914486" cy="489961"/>
          </a:xfrm>
          <a:prstGeom prst="rect">
            <a:avLst/>
          </a:prstGeom>
          <a:noFill/>
          <a:ln>
            <a:noFill/>
          </a:ln>
          <a:effectLst/>
          <a:extLst/>
        </p:spPr>
        <p:txBody>
          <a:bodyPr vert="horz" wrap="square" lIns="90176" tIns="45088" rIns="90176" bIns="45088" numCol="1" anchor="b" anchorCtr="0" compatLnSpc="1">
            <a:prstTxWarp prst="textNoShape">
              <a:avLst/>
            </a:prstTxWarp>
          </a:bodyPr>
          <a:lstStyle>
            <a:lvl1pPr algn="r" defTabSz="898930">
              <a:defRPr sz="1200"/>
            </a:lvl1pPr>
          </a:lstStyle>
          <a:p>
            <a:fld id="{500D2EE8-6215-4FFC-9118-69F25570E139}" type="slidenum">
              <a:rPr lang="en-GB" altLang="de-DE"/>
              <a:pPr/>
              <a:t>‹nr.›</a:t>
            </a:fld>
            <a:endParaRPr lang="en-GB" altLang="de-DE"/>
          </a:p>
        </p:txBody>
      </p:sp>
    </p:spTree>
    <p:extLst>
      <p:ext uri="{BB962C8B-B14F-4D97-AF65-F5344CB8AC3E}">
        <p14:creationId xmlns:p14="http://schemas.microsoft.com/office/powerpoint/2010/main" val="2762726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7B4E6C0-417A-4172-BFD2-8BC35DEF3CB7}"/>
              </a:ext>
            </a:extLst>
          </p:cNvPr>
          <p:cNvSpPr>
            <a:spLocks noGrp="1" noChangeArrowheads="1"/>
          </p:cNvSpPr>
          <p:nvPr>
            <p:ph type="hdr" sz="quarter"/>
          </p:nvPr>
        </p:nvSpPr>
        <p:spPr bwMode="auto">
          <a:xfrm>
            <a:off x="0" y="1"/>
            <a:ext cx="2914486" cy="489961"/>
          </a:xfrm>
          <a:prstGeom prst="rect">
            <a:avLst/>
          </a:prstGeom>
          <a:noFill/>
          <a:ln>
            <a:noFill/>
          </a:ln>
          <a:effectLst/>
          <a:extLst/>
        </p:spPr>
        <p:txBody>
          <a:bodyPr vert="horz" wrap="square" lIns="90176" tIns="45088" rIns="90176" bIns="45088" numCol="1" anchor="t" anchorCtr="0" compatLnSpc="1">
            <a:prstTxWarp prst="textNoShape">
              <a:avLst/>
            </a:prstTxWarp>
          </a:bodyPr>
          <a:lstStyle>
            <a:lvl1pPr defTabSz="900277">
              <a:defRPr sz="1200">
                <a:latin typeface="Arial" charset="0"/>
              </a:defRPr>
            </a:lvl1pPr>
          </a:lstStyle>
          <a:p>
            <a:pPr>
              <a:defRPr/>
            </a:pPr>
            <a:endParaRPr lang="en-US"/>
          </a:p>
        </p:txBody>
      </p:sp>
      <p:sp>
        <p:nvSpPr>
          <p:cNvPr id="36867" name="Rectangle 3">
            <a:extLst>
              <a:ext uri="{FF2B5EF4-FFF2-40B4-BE49-F238E27FC236}">
                <a16:creationId xmlns:a16="http://schemas.microsoft.com/office/drawing/2014/main" id="{F4F7336B-7DA7-4AD3-89D4-012A46F195B2}"/>
              </a:ext>
            </a:extLst>
          </p:cNvPr>
          <p:cNvSpPr>
            <a:spLocks noGrp="1" noChangeArrowheads="1"/>
          </p:cNvSpPr>
          <p:nvPr>
            <p:ph type="dt" idx="1"/>
          </p:nvPr>
        </p:nvSpPr>
        <p:spPr bwMode="auto">
          <a:xfrm>
            <a:off x="3808598" y="1"/>
            <a:ext cx="2914486" cy="489961"/>
          </a:xfrm>
          <a:prstGeom prst="rect">
            <a:avLst/>
          </a:prstGeom>
          <a:noFill/>
          <a:ln>
            <a:noFill/>
          </a:ln>
          <a:effectLst/>
          <a:extLst/>
        </p:spPr>
        <p:txBody>
          <a:bodyPr vert="horz" wrap="square" lIns="90176" tIns="45088" rIns="90176" bIns="45088" numCol="1" anchor="t" anchorCtr="0" compatLnSpc="1">
            <a:prstTxWarp prst="textNoShape">
              <a:avLst/>
            </a:prstTxWarp>
          </a:bodyPr>
          <a:lstStyle>
            <a:lvl1pPr algn="r" defTabSz="900277">
              <a:defRPr sz="1200">
                <a:latin typeface="Arial" charset="0"/>
              </a:defRPr>
            </a:lvl1pPr>
          </a:lstStyle>
          <a:p>
            <a:pPr>
              <a:defRPr/>
            </a:pPr>
            <a:endParaRPr lang="en-US"/>
          </a:p>
        </p:txBody>
      </p:sp>
      <p:sp>
        <p:nvSpPr>
          <p:cNvPr id="34820" name="Rectangle 4">
            <a:extLst>
              <a:ext uri="{FF2B5EF4-FFF2-40B4-BE49-F238E27FC236}">
                <a16:creationId xmlns:a16="http://schemas.microsoft.com/office/drawing/2014/main" id="{42663B19-436A-4332-BD74-2E1B5B83B3CD}"/>
              </a:ext>
            </a:extLst>
          </p:cNvPr>
          <p:cNvSpPr>
            <a:spLocks noGrp="1" noRot="1" noChangeAspect="1" noChangeArrowheads="1" noTextEdit="1"/>
          </p:cNvSpPr>
          <p:nvPr>
            <p:ph type="sldImg" idx="2"/>
          </p:nvPr>
        </p:nvSpPr>
        <p:spPr bwMode="auto">
          <a:xfrm>
            <a:off x="919163" y="733425"/>
            <a:ext cx="4887912" cy="36655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a:extLst>
              <a:ext uri="{FF2B5EF4-FFF2-40B4-BE49-F238E27FC236}">
                <a16:creationId xmlns:a16="http://schemas.microsoft.com/office/drawing/2014/main" id="{81355962-C3D6-4550-9032-A9395FECC479}"/>
              </a:ext>
            </a:extLst>
          </p:cNvPr>
          <p:cNvSpPr>
            <a:spLocks noGrp="1" noChangeArrowheads="1"/>
          </p:cNvSpPr>
          <p:nvPr>
            <p:ph type="body" sz="quarter" idx="3"/>
          </p:nvPr>
        </p:nvSpPr>
        <p:spPr bwMode="auto">
          <a:xfrm>
            <a:off x="672938" y="4642141"/>
            <a:ext cx="5380347" cy="4398719"/>
          </a:xfrm>
          <a:prstGeom prst="rect">
            <a:avLst/>
          </a:prstGeom>
          <a:noFill/>
          <a:ln>
            <a:noFill/>
          </a:ln>
          <a:effectLst/>
          <a:extLst/>
        </p:spPr>
        <p:txBody>
          <a:bodyPr vert="horz" wrap="square" lIns="90176" tIns="45088" rIns="90176" bIns="45088"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a:extLst>
              <a:ext uri="{FF2B5EF4-FFF2-40B4-BE49-F238E27FC236}">
                <a16:creationId xmlns:a16="http://schemas.microsoft.com/office/drawing/2014/main" id="{4BB8FC90-1E94-4294-8EF3-C0EF1CAEB19C}"/>
              </a:ext>
            </a:extLst>
          </p:cNvPr>
          <p:cNvSpPr>
            <a:spLocks noGrp="1" noChangeArrowheads="1"/>
          </p:cNvSpPr>
          <p:nvPr>
            <p:ph type="ftr" sz="quarter" idx="4"/>
          </p:nvPr>
        </p:nvSpPr>
        <p:spPr bwMode="auto">
          <a:xfrm>
            <a:off x="0" y="9282719"/>
            <a:ext cx="2914486" cy="489961"/>
          </a:xfrm>
          <a:prstGeom prst="rect">
            <a:avLst/>
          </a:prstGeom>
          <a:noFill/>
          <a:ln>
            <a:noFill/>
          </a:ln>
          <a:effectLst/>
          <a:extLst/>
        </p:spPr>
        <p:txBody>
          <a:bodyPr vert="horz" wrap="square" lIns="90176" tIns="45088" rIns="90176" bIns="45088" numCol="1" anchor="b" anchorCtr="0" compatLnSpc="1">
            <a:prstTxWarp prst="textNoShape">
              <a:avLst/>
            </a:prstTxWarp>
          </a:bodyPr>
          <a:lstStyle>
            <a:lvl1pPr defTabSz="900277">
              <a:defRPr sz="1200">
                <a:latin typeface="Arial" charset="0"/>
              </a:defRPr>
            </a:lvl1pPr>
          </a:lstStyle>
          <a:p>
            <a:pPr>
              <a:defRPr/>
            </a:pPr>
            <a:endParaRPr lang="en-US"/>
          </a:p>
        </p:txBody>
      </p:sp>
      <p:sp>
        <p:nvSpPr>
          <p:cNvPr id="36871" name="Rectangle 7">
            <a:extLst>
              <a:ext uri="{FF2B5EF4-FFF2-40B4-BE49-F238E27FC236}">
                <a16:creationId xmlns:a16="http://schemas.microsoft.com/office/drawing/2014/main" id="{AEB972AF-941A-405E-82AB-D836FCE4AC08}"/>
              </a:ext>
            </a:extLst>
          </p:cNvPr>
          <p:cNvSpPr>
            <a:spLocks noGrp="1" noChangeArrowheads="1"/>
          </p:cNvSpPr>
          <p:nvPr>
            <p:ph type="sldNum" sz="quarter" idx="5"/>
          </p:nvPr>
        </p:nvSpPr>
        <p:spPr bwMode="auto">
          <a:xfrm>
            <a:off x="3808598" y="9282719"/>
            <a:ext cx="2914486" cy="489961"/>
          </a:xfrm>
          <a:prstGeom prst="rect">
            <a:avLst/>
          </a:prstGeom>
          <a:noFill/>
          <a:ln>
            <a:noFill/>
          </a:ln>
          <a:effectLst/>
          <a:extLst/>
        </p:spPr>
        <p:txBody>
          <a:bodyPr vert="horz" wrap="square" lIns="90176" tIns="45088" rIns="90176" bIns="45088" numCol="1" anchor="b" anchorCtr="0" compatLnSpc="1">
            <a:prstTxWarp prst="textNoShape">
              <a:avLst/>
            </a:prstTxWarp>
          </a:bodyPr>
          <a:lstStyle>
            <a:lvl1pPr algn="r" defTabSz="898930">
              <a:defRPr sz="1200"/>
            </a:lvl1pPr>
          </a:lstStyle>
          <a:p>
            <a:fld id="{603769E1-4676-45BC-B7EF-097EC2EDD2A3}" type="slidenum">
              <a:rPr lang="en-GB" altLang="de-DE"/>
              <a:pPr/>
              <a:t>‹nr.›</a:t>
            </a:fld>
            <a:endParaRPr lang="en-GB" altLang="de-DE"/>
          </a:p>
        </p:txBody>
      </p:sp>
    </p:spTree>
    <p:extLst>
      <p:ext uri="{BB962C8B-B14F-4D97-AF65-F5344CB8AC3E}">
        <p14:creationId xmlns:p14="http://schemas.microsoft.com/office/powerpoint/2010/main" val="28054113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defTabSz="888905" eaLnBrk="0" hangingPunct="0">
              <a:defRPr>
                <a:solidFill>
                  <a:schemeClr val="tx1"/>
                </a:solidFill>
                <a:latin typeface="Arial" charset="0"/>
              </a:defRPr>
            </a:lvl1pPr>
            <a:lvl2pPr marL="696830" indent="-268010" defTabSz="888905" eaLnBrk="0" hangingPunct="0">
              <a:defRPr>
                <a:solidFill>
                  <a:schemeClr val="tx1"/>
                </a:solidFill>
                <a:latin typeface="Arial" charset="0"/>
              </a:defRPr>
            </a:lvl2pPr>
            <a:lvl3pPr marL="1072046" indent="-214410" defTabSz="888905" eaLnBrk="0" hangingPunct="0">
              <a:defRPr>
                <a:solidFill>
                  <a:schemeClr val="tx1"/>
                </a:solidFill>
                <a:latin typeface="Arial" charset="0"/>
              </a:defRPr>
            </a:lvl3pPr>
            <a:lvl4pPr marL="1500863" indent="-214410" defTabSz="888905" eaLnBrk="0" hangingPunct="0">
              <a:defRPr>
                <a:solidFill>
                  <a:schemeClr val="tx1"/>
                </a:solidFill>
                <a:latin typeface="Arial" charset="0"/>
              </a:defRPr>
            </a:lvl4pPr>
            <a:lvl5pPr marL="1929681" indent="-214410" defTabSz="888905" eaLnBrk="0" hangingPunct="0">
              <a:defRPr>
                <a:solidFill>
                  <a:schemeClr val="tx1"/>
                </a:solidFill>
                <a:latin typeface="Arial" charset="0"/>
              </a:defRPr>
            </a:lvl5pPr>
            <a:lvl6pPr marL="2358500" indent="-214410" defTabSz="888905" eaLnBrk="0" fontAlgn="base" hangingPunct="0">
              <a:spcBef>
                <a:spcPct val="0"/>
              </a:spcBef>
              <a:spcAft>
                <a:spcPct val="0"/>
              </a:spcAft>
              <a:defRPr>
                <a:solidFill>
                  <a:schemeClr val="tx1"/>
                </a:solidFill>
                <a:latin typeface="Arial" charset="0"/>
              </a:defRPr>
            </a:lvl6pPr>
            <a:lvl7pPr marL="2787318" indent="-214410" defTabSz="888905" eaLnBrk="0" fontAlgn="base" hangingPunct="0">
              <a:spcBef>
                <a:spcPct val="0"/>
              </a:spcBef>
              <a:spcAft>
                <a:spcPct val="0"/>
              </a:spcAft>
              <a:defRPr>
                <a:solidFill>
                  <a:schemeClr val="tx1"/>
                </a:solidFill>
                <a:latin typeface="Arial" charset="0"/>
              </a:defRPr>
            </a:lvl7pPr>
            <a:lvl8pPr marL="3216135" indent="-214410" defTabSz="888905" eaLnBrk="0" fontAlgn="base" hangingPunct="0">
              <a:spcBef>
                <a:spcPct val="0"/>
              </a:spcBef>
              <a:spcAft>
                <a:spcPct val="0"/>
              </a:spcAft>
              <a:defRPr>
                <a:solidFill>
                  <a:schemeClr val="tx1"/>
                </a:solidFill>
                <a:latin typeface="Arial" charset="0"/>
              </a:defRPr>
            </a:lvl8pPr>
            <a:lvl9pPr marL="3644954" indent="-214410" defTabSz="888905" eaLnBrk="0" fontAlgn="base" hangingPunct="0">
              <a:spcBef>
                <a:spcPct val="0"/>
              </a:spcBef>
              <a:spcAft>
                <a:spcPct val="0"/>
              </a:spcAft>
              <a:defRPr>
                <a:solidFill>
                  <a:schemeClr val="tx1"/>
                </a:solidFill>
                <a:latin typeface="Arial" charset="0"/>
              </a:defRPr>
            </a:lvl9pPr>
          </a:lstStyle>
          <a:p>
            <a:pPr eaLnBrk="1" hangingPunct="1"/>
            <a:fld id="{CEE750BB-9437-4B17-B62C-0457F0338FE5}" type="slidenum">
              <a:rPr lang="en-GB" altLang="en-US"/>
              <a:pPr eaLnBrk="1" hangingPunct="1"/>
              <a:t>1</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2424841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603769E1-4676-45BC-B7EF-097EC2EDD2A3}" type="slidenum">
              <a:rPr lang="en-GB" altLang="de-DE" smtClean="0"/>
              <a:pPr/>
              <a:t>10</a:t>
            </a:fld>
            <a:endParaRPr lang="en-GB" altLang="de-DE"/>
          </a:p>
        </p:txBody>
      </p:sp>
    </p:spTree>
    <p:extLst>
      <p:ext uri="{BB962C8B-B14F-4D97-AF65-F5344CB8AC3E}">
        <p14:creationId xmlns:p14="http://schemas.microsoft.com/office/powerpoint/2010/main" val="1770293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603769E1-4676-45BC-B7EF-097EC2EDD2A3}" type="slidenum">
              <a:rPr lang="en-GB" altLang="de-DE" smtClean="0"/>
              <a:pPr/>
              <a:t>11</a:t>
            </a:fld>
            <a:endParaRPr lang="en-GB" altLang="de-DE"/>
          </a:p>
        </p:txBody>
      </p:sp>
    </p:spTree>
    <p:extLst>
      <p:ext uri="{BB962C8B-B14F-4D97-AF65-F5344CB8AC3E}">
        <p14:creationId xmlns:p14="http://schemas.microsoft.com/office/powerpoint/2010/main" val="3420614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603769E1-4676-45BC-B7EF-097EC2EDD2A3}" type="slidenum">
              <a:rPr lang="en-GB" altLang="de-DE" smtClean="0"/>
              <a:pPr/>
              <a:t>12</a:t>
            </a:fld>
            <a:endParaRPr lang="en-GB" altLang="de-DE"/>
          </a:p>
        </p:txBody>
      </p:sp>
    </p:spTree>
    <p:extLst>
      <p:ext uri="{BB962C8B-B14F-4D97-AF65-F5344CB8AC3E}">
        <p14:creationId xmlns:p14="http://schemas.microsoft.com/office/powerpoint/2010/main" val="97795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603769E1-4676-45BC-B7EF-097EC2EDD2A3}" type="slidenum">
              <a:rPr lang="en-GB" altLang="de-DE" smtClean="0"/>
              <a:pPr/>
              <a:t>13</a:t>
            </a:fld>
            <a:endParaRPr lang="en-GB" altLang="de-DE"/>
          </a:p>
        </p:txBody>
      </p:sp>
    </p:spTree>
    <p:extLst>
      <p:ext uri="{BB962C8B-B14F-4D97-AF65-F5344CB8AC3E}">
        <p14:creationId xmlns:p14="http://schemas.microsoft.com/office/powerpoint/2010/main" val="2919588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603769E1-4676-45BC-B7EF-097EC2EDD2A3}" type="slidenum">
              <a:rPr lang="en-GB" altLang="de-DE" smtClean="0"/>
              <a:pPr/>
              <a:t>14</a:t>
            </a:fld>
            <a:endParaRPr lang="en-GB" altLang="de-DE"/>
          </a:p>
        </p:txBody>
      </p:sp>
    </p:spTree>
    <p:extLst>
      <p:ext uri="{BB962C8B-B14F-4D97-AF65-F5344CB8AC3E}">
        <p14:creationId xmlns:p14="http://schemas.microsoft.com/office/powerpoint/2010/main" val="774639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603769E1-4676-45BC-B7EF-097EC2EDD2A3}" type="slidenum">
              <a:rPr lang="en-GB" altLang="de-DE" smtClean="0"/>
              <a:pPr/>
              <a:t>15</a:t>
            </a:fld>
            <a:endParaRPr lang="en-GB" altLang="de-DE"/>
          </a:p>
        </p:txBody>
      </p:sp>
    </p:spTree>
    <p:extLst>
      <p:ext uri="{BB962C8B-B14F-4D97-AF65-F5344CB8AC3E}">
        <p14:creationId xmlns:p14="http://schemas.microsoft.com/office/powerpoint/2010/main" val="1077310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603769E1-4676-45BC-B7EF-097EC2EDD2A3}" type="slidenum">
              <a:rPr lang="en-GB" altLang="de-DE" smtClean="0"/>
              <a:pPr/>
              <a:t>16</a:t>
            </a:fld>
            <a:endParaRPr lang="en-GB" altLang="de-DE"/>
          </a:p>
        </p:txBody>
      </p:sp>
    </p:spTree>
    <p:extLst>
      <p:ext uri="{BB962C8B-B14F-4D97-AF65-F5344CB8AC3E}">
        <p14:creationId xmlns:p14="http://schemas.microsoft.com/office/powerpoint/2010/main" val="473196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603769E1-4676-45BC-B7EF-097EC2EDD2A3}" type="slidenum">
              <a:rPr lang="en-GB" altLang="de-DE" smtClean="0"/>
              <a:pPr/>
              <a:t>17</a:t>
            </a:fld>
            <a:endParaRPr lang="en-GB" altLang="de-DE"/>
          </a:p>
        </p:txBody>
      </p:sp>
    </p:spTree>
    <p:extLst>
      <p:ext uri="{BB962C8B-B14F-4D97-AF65-F5344CB8AC3E}">
        <p14:creationId xmlns:p14="http://schemas.microsoft.com/office/powerpoint/2010/main" val="1264391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603769E1-4676-45BC-B7EF-097EC2EDD2A3}" type="slidenum">
              <a:rPr lang="en-GB" altLang="de-DE" smtClean="0"/>
              <a:pPr/>
              <a:t>18</a:t>
            </a:fld>
            <a:endParaRPr lang="en-GB" altLang="de-DE"/>
          </a:p>
        </p:txBody>
      </p:sp>
    </p:spTree>
    <p:extLst>
      <p:ext uri="{BB962C8B-B14F-4D97-AF65-F5344CB8AC3E}">
        <p14:creationId xmlns:p14="http://schemas.microsoft.com/office/powerpoint/2010/main" val="1886542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603769E1-4676-45BC-B7EF-097EC2EDD2A3}" type="slidenum">
              <a:rPr lang="en-GB" altLang="de-DE" smtClean="0"/>
              <a:pPr/>
              <a:t>19</a:t>
            </a:fld>
            <a:endParaRPr lang="en-GB" altLang="de-DE"/>
          </a:p>
        </p:txBody>
      </p:sp>
    </p:spTree>
    <p:extLst>
      <p:ext uri="{BB962C8B-B14F-4D97-AF65-F5344CB8AC3E}">
        <p14:creationId xmlns:p14="http://schemas.microsoft.com/office/powerpoint/2010/main" val="4000277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baseline="0" dirty="0" smtClean="0"/>
          </a:p>
        </p:txBody>
      </p:sp>
      <p:sp>
        <p:nvSpPr>
          <p:cNvPr id="4" name="Slide Number Placeholder 3"/>
          <p:cNvSpPr>
            <a:spLocks noGrp="1"/>
          </p:cNvSpPr>
          <p:nvPr>
            <p:ph type="sldNum" sz="quarter" idx="10"/>
          </p:nvPr>
        </p:nvSpPr>
        <p:spPr/>
        <p:txBody>
          <a:bodyPr/>
          <a:lstStyle/>
          <a:p>
            <a:fld id="{603769E1-4676-45BC-B7EF-097EC2EDD2A3}" type="slidenum">
              <a:rPr lang="en-GB" altLang="de-DE" smtClean="0"/>
              <a:pPr/>
              <a:t>2</a:t>
            </a:fld>
            <a:endParaRPr lang="en-GB" altLang="de-DE"/>
          </a:p>
        </p:txBody>
      </p:sp>
    </p:spTree>
    <p:extLst>
      <p:ext uri="{BB962C8B-B14F-4D97-AF65-F5344CB8AC3E}">
        <p14:creationId xmlns:p14="http://schemas.microsoft.com/office/powerpoint/2010/main" val="1082225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603769E1-4676-45BC-B7EF-097EC2EDD2A3}" type="slidenum">
              <a:rPr lang="en-GB" altLang="de-DE" smtClean="0"/>
              <a:pPr/>
              <a:t>20</a:t>
            </a:fld>
            <a:endParaRPr lang="en-GB" altLang="de-DE"/>
          </a:p>
        </p:txBody>
      </p:sp>
    </p:spTree>
    <p:extLst>
      <p:ext uri="{BB962C8B-B14F-4D97-AF65-F5344CB8AC3E}">
        <p14:creationId xmlns:p14="http://schemas.microsoft.com/office/powerpoint/2010/main" val="2536477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603769E1-4676-45BC-B7EF-097EC2EDD2A3}" type="slidenum">
              <a:rPr lang="en-GB" altLang="de-DE" smtClean="0"/>
              <a:pPr/>
              <a:t>21</a:t>
            </a:fld>
            <a:endParaRPr lang="en-GB" altLang="de-DE"/>
          </a:p>
        </p:txBody>
      </p:sp>
    </p:spTree>
    <p:extLst>
      <p:ext uri="{BB962C8B-B14F-4D97-AF65-F5344CB8AC3E}">
        <p14:creationId xmlns:p14="http://schemas.microsoft.com/office/powerpoint/2010/main" val="1742611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603769E1-4676-45BC-B7EF-097EC2EDD2A3}" type="slidenum">
              <a:rPr lang="en-GB" altLang="de-DE" smtClean="0"/>
              <a:pPr/>
              <a:t>22</a:t>
            </a:fld>
            <a:endParaRPr lang="en-GB" altLang="de-DE"/>
          </a:p>
        </p:txBody>
      </p:sp>
    </p:spTree>
    <p:extLst>
      <p:ext uri="{BB962C8B-B14F-4D97-AF65-F5344CB8AC3E}">
        <p14:creationId xmlns:p14="http://schemas.microsoft.com/office/powerpoint/2010/main" val="2712229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603769E1-4676-45BC-B7EF-097EC2EDD2A3}" type="slidenum">
              <a:rPr lang="en-GB" altLang="de-DE" smtClean="0"/>
              <a:pPr/>
              <a:t>23</a:t>
            </a:fld>
            <a:endParaRPr lang="en-GB" altLang="de-DE"/>
          </a:p>
        </p:txBody>
      </p:sp>
    </p:spTree>
    <p:extLst>
      <p:ext uri="{BB962C8B-B14F-4D97-AF65-F5344CB8AC3E}">
        <p14:creationId xmlns:p14="http://schemas.microsoft.com/office/powerpoint/2010/main" val="2692242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603769E1-4676-45BC-B7EF-097EC2EDD2A3}" type="slidenum">
              <a:rPr lang="en-GB" altLang="de-DE" smtClean="0"/>
              <a:pPr/>
              <a:t>24</a:t>
            </a:fld>
            <a:endParaRPr lang="en-GB" altLang="de-DE"/>
          </a:p>
        </p:txBody>
      </p:sp>
    </p:spTree>
    <p:extLst>
      <p:ext uri="{BB962C8B-B14F-4D97-AF65-F5344CB8AC3E}">
        <p14:creationId xmlns:p14="http://schemas.microsoft.com/office/powerpoint/2010/main" val="2993159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defTabSz="888905" eaLnBrk="0" hangingPunct="0">
              <a:defRPr>
                <a:solidFill>
                  <a:schemeClr val="tx1"/>
                </a:solidFill>
                <a:latin typeface="Arial" charset="0"/>
              </a:defRPr>
            </a:lvl1pPr>
            <a:lvl2pPr marL="696830" indent="-268010" defTabSz="888905" eaLnBrk="0" hangingPunct="0">
              <a:defRPr>
                <a:solidFill>
                  <a:schemeClr val="tx1"/>
                </a:solidFill>
                <a:latin typeface="Arial" charset="0"/>
              </a:defRPr>
            </a:lvl2pPr>
            <a:lvl3pPr marL="1072046" indent="-214410" defTabSz="888905" eaLnBrk="0" hangingPunct="0">
              <a:defRPr>
                <a:solidFill>
                  <a:schemeClr val="tx1"/>
                </a:solidFill>
                <a:latin typeface="Arial" charset="0"/>
              </a:defRPr>
            </a:lvl3pPr>
            <a:lvl4pPr marL="1500863" indent="-214410" defTabSz="888905" eaLnBrk="0" hangingPunct="0">
              <a:defRPr>
                <a:solidFill>
                  <a:schemeClr val="tx1"/>
                </a:solidFill>
                <a:latin typeface="Arial" charset="0"/>
              </a:defRPr>
            </a:lvl4pPr>
            <a:lvl5pPr marL="1929681" indent="-214410" defTabSz="888905" eaLnBrk="0" hangingPunct="0">
              <a:defRPr>
                <a:solidFill>
                  <a:schemeClr val="tx1"/>
                </a:solidFill>
                <a:latin typeface="Arial" charset="0"/>
              </a:defRPr>
            </a:lvl5pPr>
            <a:lvl6pPr marL="2358500" indent="-214410" defTabSz="888905" eaLnBrk="0" fontAlgn="base" hangingPunct="0">
              <a:spcBef>
                <a:spcPct val="0"/>
              </a:spcBef>
              <a:spcAft>
                <a:spcPct val="0"/>
              </a:spcAft>
              <a:defRPr>
                <a:solidFill>
                  <a:schemeClr val="tx1"/>
                </a:solidFill>
                <a:latin typeface="Arial" charset="0"/>
              </a:defRPr>
            </a:lvl6pPr>
            <a:lvl7pPr marL="2787318" indent="-214410" defTabSz="888905" eaLnBrk="0" fontAlgn="base" hangingPunct="0">
              <a:spcBef>
                <a:spcPct val="0"/>
              </a:spcBef>
              <a:spcAft>
                <a:spcPct val="0"/>
              </a:spcAft>
              <a:defRPr>
                <a:solidFill>
                  <a:schemeClr val="tx1"/>
                </a:solidFill>
                <a:latin typeface="Arial" charset="0"/>
              </a:defRPr>
            </a:lvl7pPr>
            <a:lvl8pPr marL="3216135" indent="-214410" defTabSz="888905" eaLnBrk="0" fontAlgn="base" hangingPunct="0">
              <a:spcBef>
                <a:spcPct val="0"/>
              </a:spcBef>
              <a:spcAft>
                <a:spcPct val="0"/>
              </a:spcAft>
              <a:defRPr>
                <a:solidFill>
                  <a:schemeClr val="tx1"/>
                </a:solidFill>
                <a:latin typeface="Arial" charset="0"/>
              </a:defRPr>
            </a:lvl8pPr>
            <a:lvl9pPr marL="3644954" indent="-214410" defTabSz="888905" eaLnBrk="0" fontAlgn="base" hangingPunct="0">
              <a:spcBef>
                <a:spcPct val="0"/>
              </a:spcBef>
              <a:spcAft>
                <a:spcPct val="0"/>
              </a:spcAft>
              <a:defRPr>
                <a:solidFill>
                  <a:schemeClr val="tx1"/>
                </a:solidFill>
                <a:latin typeface="Arial" charset="0"/>
              </a:defRPr>
            </a:lvl9pPr>
          </a:lstStyle>
          <a:p>
            <a:pPr eaLnBrk="1" hangingPunct="1"/>
            <a:fld id="{CEE750BB-9437-4B17-B62C-0457F0338FE5}" type="slidenum">
              <a:rPr lang="en-GB" altLang="en-US"/>
              <a:pPr eaLnBrk="1" hangingPunct="1"/>
              <a:t>25</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2940212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603769E1-4676-45BC-B7EF-097EC2EDD2A3}" type="slidenum">
              <a:rPr lang="en-GB" altLang="de-DE" smtClean="0"/>
              <a:pPr/>
              <a:t>26</a:t>
            </a:fld>
            <a:endParaRPr lang="en-GB" altLang="de-DE"/>
          </a:p>
        </p:txBody>
      </p:sp>
    </p:spTree>
    <p:extLst>
      <p:ext uri="{BB962C8B-B14F-4D97-AF65-F5344CB8AC3E}">
        <p14:creationId xmlns:p14="http://schemas.microsoft.com/office/powerpoint/2010/main" val="2396099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baseline="0" dirty="0" smtClean="0"/>
          </a:p>
        </p:txBody>
      </p:sp>
      <p:sp>
        <p:nvSpPr>
          <p:cNvPr id="4" name="Slide Number Placeholder 3"/>
          <p:cNvSpPr>
            <a:spLocks noGrp="1"/>
          </p:cNvSpPr>
          <p:nvPr>
            <p:ph type="sldNum" sz="quarter" idx="10"/>
          </p:nvPr>
        </p:nvSpPr>
        <p:spPr/>
        <p:txBody>
          <a:bodyPr/>
          <a:lstStyle/>
          <a:p>
            <a:fld id="{603769E1-4676-45BC-B7EF-097EC2EDD2A3}" type="slidenum">
              <a:rPr lang="en-GB" altLang="de-DE" smtClean="0"/>
              <a:pPr/>
              <a:t>27</a:t>
            </a:fld>
            <a:endParaRPr lang="en-GB" altLang="de-DE"/>
          </a:p>
        </p:txBody>
      </p:sp>
    </p:spTree>
    <p:extLst>
      <p:ext uri="{BB962C8B-B14F-4D97-AF65-F5344CB8AC3E}">
        <p14:creationId xmlns:p14="http://schemas.microsoft.com/office/powerpoint/2010/main" val="2248393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603769E1-4676-45BC-B7EF-097EC2EDD2A3}" type="slidenum">
              <a:rPr lang="en-GB" altLang="de-DE" smtClean="0"/>
              <a:pPr/>
              <a:t>28</a:t>
            </a:fld>
            <a:endParaRPr lang="en-GB" altLang="de-DE"/>
          </a:p>
        </p:txBody>
      </p:sp>
    </p:spTree>
    <p:extLst>
      <p:ext uri="{BB962C8B-B14F-4D97-AF65-F5344CB8AC3E}">
        <p14:creationId xmlns:p14="http://schemas.microsoft.com/office/powerpoint/2010/main" val="1077480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603769E1-4676-45BC-B7EF-097EC2EDD2A3}" type="slidenum">
              <a:rPr lang="en-GB" altLang="de-DE" smtClean="0"/>
              <a:pPr/>
              <a:t>29</a:t>
            </a:fld>
            <a:endParaRPr lang="en-GB" altLang="de-DE"/>
          </a:p>
        </p:txBody>
      </p:sp>
    </p:spTree>
    <p:extLst>
      <p:ext uri="{BB962C8B-B14F-4D97-AF65-F5344CB8AC3E}">
        <p14:creationId xmlns:p14="http://schemas.microsoft.com/office/powerpoint/2010/main" val="2563824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603769E1-4676-45BC-B7EF-097EC2EDD2A3}" type="slidenum">
              <a:rPr lang="en-GB" altLang="de-DE" smtClean="0"/>
              <a:pPr/>
              <a:t>3</a:t>
            </a:fld>
            <a:endParaRPr lang="en-GB" altLang="de-DE"/>
          </a:p>
        </p:txBody>
      </p:sp>
    </p:spTree>
    <p:extLst>
      <p:ext uri="{BB962C8B-B14F-4D97-AF65-F5344CB8AC3E}">
        <p14:creationId xmlns:p14="http://schemas.microsoft.com/office/powerpoint/2010/main" val="5845179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603769E1-4676-45BC-B7EF-097EC2EDD2A3}" type="slidenum">
              <a:rPr lang="en-GB" altLang="de-DE" smtClean="0"/>
              <a:pPr/>
              <a:t>30</a:t>
            </a:fld>
            <a:endParaRPr lang="en-GB" altLang="de-DE"/>
          </a:p>
        </p:txBody>
      </p:sp>
    </p:spTree>
    <p:extLst>
      <p:ext uri="{BB962C8B-B14F-4D97-AF65-F5344CB8AC3E}">
        <p14:creationId xmlns:p14="http://schemas.microsoft.com/office/powerpoint/2010/main" val="40482499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603769E1-4676-45BC-B7EF-097EC2EDD2A3}" type="slidenum">
              <a:rPr lang="en-GB" altLang="de-DE" smtClean="0"/>
              <a:pPr/>
              <a:t>31</a:t>
            </a:fld>
            <a:endParaRPr lang="en-GB" altLang="de-DE"/>
          </a:p>
        </p:txBody>
      </p:sp>
    </p:spTree>
    <p:extLst>
      <p:ext uri="{BB962C8B-B14F-4D97-AF65-F5344CB8AC3E}">
        <p14:creationId xmlns:p14="http://schemas.microsoft.com/office/powerpoint/2010/main" val="12571729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603769E1-4676-45BC-B7EF-097EC2EDD2A3}" type="slidenum">
              <a:rPr lang="en-GB" altLang="de-DE" smtClean="0"/>
              <a:pPr/>
              <a:t>32</a:t>
            </a:fld>
            <a:endParaRPr lang="en-GB" altLang="de-DE"/>
          </a:p>
        </p:txBody>
      </p:sp>
    </p:spTree>
    <p:extLst>
      <p:ext uri="{BB962C8B-B14F-4D97-AF65-F5344CB8AC3E}">
        <p14:creationId xmlns:p14="http://schemas.microsoft.com/office/powerpoint/2010/main" val="25696385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603769E1-4676-45BC-B7EF-097EC2EDD2A3}" type="slidenum">
              <a:rPr lang="en-GB" altLang="de-DE" smtClean="0"/>
              <a:pPr/>
              <a:t>33</a:t>
            </a:fld>
            <a:endParaRPr lang="en-GB" altLang="de-DE"/>
          </a:p>
        </p:txBody>
      </p:sp>
    </p:spTree>
    <p:extLst>
      <p:ext uri="{BB962C8B-B14F-4D97-AF65-F5344CB8AC3E}">
        <p14:creationId xmlns:p14="http://schemas.microsoft.com/office/powerpoint/2010/main" val="7761185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603769E1-4676-45BC-B7EF-097EC2EDD2A3}" type="slidenum">
              <a:rPr lang="en-GB" altLang="de-DE" smtClean="0"/>
              <a:pPr/>
              <a:t>34</a:t>
            </a:fld>
            <a:endParaRPr lang="en-GB" altLang="de-DE"/>
          </a:p>
        </p:txBody>
      </p:sp>
    </p:spTree>
    <p:extLst>
      <p:ext uri="{BB962C8B-B14F-4D97-AF65-F5344CB8AC3E}">
        <p14:creationId xmlns:p14="http://schemas.microsoft.com/office/powerpoint/2010/main" val="4293376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603769E1-4676-45BC-B7EF-097EC2EDD2A3}" type="slidenum">
              <a:rPr lang="en-GB" altLang="de-DE" smtClean="0"/>
              <a:pPr/>
              <a:t>35</a:t>
            </a:fld>
            <a:endParaRPr lang="en-GB" altLang="de-DE"/>
          </a:p>
        </p:txBody>
      </p:sp>
    </p:spTree>
    <p:extLst>
      <p:ext uri="{BB962C8B-B14F-4D97-AF65-F5344CB8AC3E}">
        <p14:creationId xmlns:p14="http://schemas.microsoft.com/office/powerpoint/2010/main" val="10344626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603769E1-4676-45BC-B7EF-097EC2EDD2A3}" type="slidenum">
              <a:rPr lang="en-GB" altLang="de-DE" smtClean="0"/>
              <a:pPr/>
              <a:t>36</a:t>
            </a:fld>
            <a:endParaRPr lang="en-GB" altLang="de-DE"/>
          </a:p>
        </p:txBody>
      </p:sp>
    </p:spTree>
    <p:extLst>
      <p:ext uri="{BB962C8B-B14F-4D97-AF65-F5344CB8AC3E}">
        <p14:creationId xmlns:p14="http://schemas.microsoft.com/office/powerpoint/2010/main" val="2021136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603769E1-4676-45BC-B7EF-097EC2EDD2A3}" type="slidenum">
              <a:rPr lang="en-GB" altLang="de-DE" smtClean="0"/>
              <a:pPr/>
              <a:t>37</a:t>
            </a:fld>
            <a:endParaRPr lang="en-GB" altLang="de-DE"/>
          </a:p>
        </p:txBody>
      </p:sp>
    </p:spTree>
    <p:extLst>
      <p:ext uri="{BB962C8B-B14F-4D97-AF65-F5344CB8AC3E}">
        <p14:creationId xmlns:p14="http://schemas.microsoft.com/office/powerpoint/2010/main" val="4676214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603769E1-4676-45BC-B7EF-097EC2EDD2A3}" type="slidenum">
              <a:rPr lang="en-GB" altLang="de-DE" smtClean="0"/>
              <a:pPr/>
              <a:t>38</a:t>
            </a:fld>
            <a:endParaRPr lang="en-GB" altLang="de-DE"/>
          </a:p>
        </p:txBody>
      </p:sp>
    </p:spTree>
    <p:extLst>
      <p:ext uri="{BB962C8B-B14F-4D97-AF65-F5344CB8AC3E}">
        <p14:creationId xmlns:p14="http://schemas.microsoft.com/office/powerpoint/2010/main" val="17644552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603769E1-4676-45BC-B7EF-097EC2EDD2A3}" type="slidenum">
              <a:rPr lang="en-GB" altLang="de-DE" smtClean="0"/>
              <a:pPr/>
              <a:t>39</a:t>
            </a:fld>
            <a:endParaRPr lang="en-GB" altLang="de-DE"/>
          </a:p>
        </p:txBody>
      </p:sp>
    </p:spTree>
    <p:extLst>
      <p:ext uri="{BB962C8B-B14F-4D97-AF65-F5344CB8AC3E}">
        <p14:creationId xmlns:p14="http://schemas.microsoft.com/office/powerpoint/2010/main" val="1413972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3769E1-4676-45BC-B7EF-097EC2EDD2A3}" type="slidenum">
              <a:rPr lang="en-GB" altLang="de-DE" smtClean="0"/>
              <a:pPr/>
              <a:t>4</a:t>
            </a:fld>
            <a:endParaRPr lang="en-GB" altLang="de-DE"/>
          </a:p>
        </p:txBody>
      </p:sp>
    </p:spTree>
    <p:extLst>
      <p:ext uri="{BB962C8B-B14F-4D97-AF65-F5344CB8AC3E}">
        <p14:creationId xmlns:p14="http://schemas.microsoft.com/office/powerpoint/2010/main" val="25024160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603769E1-4676-45BC-B7EF-097EC2EDD2A3}" type="slidenum">
              <a:rPr lang="en-GB" altLang="de-DE" smtClean="0"/>
              <a:pPr/>
              <a:t>40</a:t>
            </a:fld>
            <a:endParaRPr lang="en-GB" altLang="de-DE" dirty="0"/>
          </a:p>
        </p:txBody>
      </p:sp>
    </p:spTree>
    <p:extLst>
      <p:ext uri="{BB962C8B-B14F-4D97-AF65-F5344CB8AC3E}">
        <p14:creationId xmlns:p14="http://schemas.microsoft.com/office/powerpoint/2010/main" val="3120022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603769E1-4676-45BC-B7EF-097EC2EDD2A3}" type="slidenum">
              <a:rPr lang="en-GB" altLang="de-DE" smtClean="0"/>
              <a:pPr/>
              <a:t>41</a:t>
            </a:fld>
            <a:endParaRPr lang="en-GB" altLang="de-DE"/>
          </a:p>
        </p:txBody>
      </p:sp>
    </p:spTree>
    <p:extLst>
      <p:ext uri="{BB962C8B-B14F-4D97-AF65-F5344CB8AC3E}">
        <p14:creationId xmlns:p14="http://schemas.microsoft.com/office/powerpoint/2010/main" val="1728140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603769E1-4676-45BC-B7EF-097EC2EDD2A3}" type="slidenum">
              <a:rPr lang="en-GB" altLang="de-DE" smtClean="0"/>
              <a:pPr/>
              <a:t>42</a:t>
            </a:fld>
            <a:endParaRPr lang="en-GB" altLang="de-DE"/>
          </a:p>
        </p:txBody>
      </p:sp>
    </p:spTree>
    <p:extLst>
      <p:ext uri="{BB962C8B-B14F-4D97-AF65-F5344CB8AC3E}">
        <p14:creationId xmlns:p14="http://schemas.microsoft.com/office/powerpoint/2010/main" val="42514045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baseline="0" dirty="0" smtClean="0"/>
          </a:p>
        </p:txBody>
      </p:sp>
      <p:sp>
        <p:nvSpPr>
          <p:cNvPr id="4" name="Slide Number Placeholder 3"/>
          <p:cNvSpPr>
            <a:spLocks noGrp="1"/>
          </p:cNvSpPr>
          <p:nvPr>
            <p:ph type="sldNum" sz="quarter" idx="10"/>
          </p:nvPr>
        </p:nvSpPr>
        <p:spPr/>
        <p:txBody>
          <a:bodyPr/>
          <a:lstStyle/>
          <a:p>
            <a:fld id="{603769E1-4676-45BC-B7EF-097EC2EDD2A3}" type="slidenum">
              <a:rPr lang="en-GB" altLang="de-DE" smtClean="0"/>
              <a:pPr/>
              <a:t>43</a:t>
            </a:fld>
            <a:endParaRPr lang="en-GB" altLang="de-DE"/>
          </a:p>
        </p:txBody>
      </p:sp>
    </p:spTree>
    <p:extLst>
      <p:ext uri="{BB962C8B-B14F-4D97-AF65-F5344CB8AC3E}">
        <p14:creationId xmlns:p14="http://schemas.microsoft.com/office/powerpoint/2010/main" val="26580169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603769E1-4676-45BC-B7EF-097EC2EDD2A3}" type="slidenum">
              <a:rPr lang="en-GB" altLang="de-DE" smtClean="0"/>
              <a:pPr/>
              <a:t>44</a:t>
            </a:fld>
            <a:endParaRPr lang="en-GB" altLang="de-DE"/>
          </a:p>
        </p:txBody>
      </p:sp>
    </p:spTree>
    <p:extLst>
      <p:ext uri="{BB962C8B-B14F-4D97-AF65-F5344CB8AC3E}">
        <p14:creationId xmlns:p14="http://schemas.microsoft.com/office/powerpoint/2010/main" val="24077006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603769E1-4676-45BC-B7EF-097EC2EDD2A3}" type="slidenum">
              <a:rPr lang="en-GB" altLang="de-DE" smtClean="0"/>
              <a:pPr/>
              <a:t>45</a:t>
            </a:fld>
            <a:endParaRPr lang="en-GB" altLang="de-DE"/>
          </a:p>
        </p:txBody>
      </p:sp>
    </p:spTree>
    <p:extLst>
      <p:ext uri="{BB962C8B-B14F-4D97-AF65-F5344CB8AC3E}">
        <p14:creationId xmlns:p14="http://schemas.microsoft.com/office/powerpoint/2010/main" val="31125317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603769E1-4676-45BC-B7EF-097EC2EDD2A3}" type="slidenum">
              <a:rPr lang="en-GB" altLang="de-DE" smtClean="0"/>
              <a:pPr/>
              <a:t>46</a:t>
            </a:fld>
            <a:endParaRPr lang="en-GB" altLang="de-DE"/>
          </a:p>
        </p:txBody>
      </p:sp>
    </p:spTree>
    <p:extLst>
      <p:ext uri="{BB962C8B-B14F-4D97-AF65-F5344CB8AC3E}">
        <p14:creationId xmlns:p14="http://schemas.microsoft.com/office/powerpoint/2010/main" val="11428842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603769E1-4676-45BC-B7EF-097EC2EDD2A3}" type="slidenum">
              <a:rPr lang="en-GB" altLang="de-DE" smtClean="0"/>
              <a:pPr/>
              <a:t>47</a:t>
            </a:fld>
            <a:endParaRPr lang="en-GB" altLang="de-DE"/>
          </a:p>
        </p:txBody>
      </p:sp>
    </p:spTree>
    <p:extLst>
      <p:ext uri="{BB962C8B-B14F-4D97-AF65-F5344CB8AC3E}">
        <p14:creationId xmlns:p14="http://schemas.microsoft.com/office/powerpoint/2010/main" val="2006303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603769E1-4676-45BC-B7EF-097EC2EDD2A3}" type="slidenum">
              <a:rPr lang="en-GB" altLang="de-DE" smtClean="0"/>
              <a:pPr/>
              <a:t>5</a:t>
            </a:fld>
            <a:endParaRPr lang="en-GB" altLang="de-DE"/>
          </a:p>
        </p:txBody>
      </p:sp>
    </p:spTree>
    <p:extLst>
      <p:ext uri="{BB962C8B-B14F-4D97-AF65-F5344CB8AC3E}">
        <p14:creationId xmlns:p14="http://schemas.microsoft.com/office/powerpoint/2010/main" val="3141724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603769E1-4676-45BC-B7EF-097EC2EDD2A3}" type="slidenum">
              <a:rPr lang="en-GB" altLang="de-DE" smtClean="0"/>
              <a:pPr/>
              <a:t>6</a:t>
            </a:fld>
            <a:endParaRPr lang="en-GB" altLang="de-DE"/>
          </a:p>
        </p:txBody>
      </p:sp>
    </p:spTree>
    <p:extLst>
      <p:ext uri="{BB962C8B-B14F-4D97-AF65-F5344CB8AC3E}">
        <p14:creationId xmlns:p14="http://schemas.microsoft.com/office/powerpoint/2010/main" val="4116644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603769E1-4676-45BC-B7EF-097EC2EDD2A3}" type="slidenum">
              <a:rPr lang="en-GB" altLang="de-DE" smtClean="0"/>
              <a:pPr/>
              <a:t>7</a:t>
            </a:fld>
            <a:endParaRPr lang="en-GB" altLang="de-DE"/>
          </a:p>
        </p:txBody>
      </p:sp>
    </p:spTree>
    <p:extLst>
      <p:ext uri="{BB962C8B-B14F-4D97-AF65-F5344CB8AC3E}">
        <p14:creationId xmlns:p14="http://schemas.microsoft.com/office/powerpoint/2010/main" val="1151731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603769E1-4676-45BC-B7EF-097EC2EDD2A3}" type="slidenum">
              <a:rPr lang="en-GB" altLang="de-DE" smtClean="0"/>
              <a:pPr/>
              <a:t>8</a:t>
            </a:fld>
            <a:endParaRPr lang="en-GB" altLang="de-DE"/>
          </a:p>
        </p:txBody>
      </p:sp>
    </p:spTree>
    <p:extLst>
      <p:ext uri="{BB962C8B-B14F-4D97-AF65-F5344CB8AC3E}">
        <p14:creationId xmlns:p14="http://schemas.microsoft.com/office/powerpoint/2010/main" val="3813649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603769E1-4676-45BC-B7EF-097EC2EDD2A3}" type="slidenum">
              <a:rPr lang="en-GB" altLang="de-DE" smtClean="0"/>
              <a:pPr/>
              <a:t>9</a:t>
            </a:fld>
            <a:endParaRPr lang="en-GB" altLang="de-DE"/>
          </a:p>
        </p:txBody>
      </p:sp>
    </p:spTree>
    <p:extLst>
      <p:ext uri="{BB962C8B-B14F-4D97-AF65-F5344CB8AC3E}">
        <p14:creationId xmlns:p14="http://schemas.microsoft.com/office/powerpoint/2010/main" val="21083396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logo_for_ppt">
            <a:extLst>
              <a:ext uri="{FF2B5EF4-FFF2-40B4-BE49-F238E27FC236}">
                <a16:creationId xmlns:a16="http://schemas.microsoft.com/office/drawing/2014/main" id="{2626D691-27B4-4BB4-9875-6CF83ED21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308" r="11053"/>
          <a:stretch>
            <a:fillRect/>
          </a:stretch>
        </p:blipFill>
        <p:spPr bwMode="auto">
          <a:xfrm>
            <a:off x="0" y="30163"/>
            <a:ext cx="91440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small box COMPETITION">
            <a:extLst>
              <a:ext uri="{FF2B5EF4-FFF2-40B4-BE49-F238E27FC236}">
                <a16:creationId xmlns:a16="http://schemas.microsoft.com/office/drawing/2014/main" id="{2D1A6B55-21C5-48D7-AF0C-A8F29F6509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6446838"/>
            <a:ext cx="85248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0" y="2130425"/>
            <a:ext cx="9144000" cy="1470025"/>
          </a:xfrm>
        </p:spPr>
        <p:txBody>
          <a:bodyPr/>
          <a:lstStyle>
            <a:lvl1pPr marL="3175" algn="ctr">
              <a:defRPr sz="4000"/>
            </a:lvl1pPr>
          </a:lstStyle>
          <a:p>
            <a:pPr lvl="0"/>
            <a:r>
              <a:rPr lang="en-GB" noProof="0"/>
              <a:t>Click to edit Master title style</a:t>
            </a:r>
          </a:p>
        </p:txBody>
      </p:sp>
      <p:sp>
        <p:nvSpPr>
          <p:cNvPr id="3077" name="Rectangle 5"/>
          <p:cNvSpPr>
            <a:spLocks noGrp="1" noChangeArrowheads="1"/>
          </p:cNvSpPr>
          <p:nvPr>
            <p:ph type="subTitle" idx="1"/>
          </p:nvPr>
        </p:nvSpPr>
        <p:spPr>
          <a:xfrm>
            <a:off x="0" y="3886200"/>
            <a:ext cx="9144000" cy="1752600"/>
          </a:xfrm>
        </p:spPr>
        <p:txBody>
          <a:bodyPr/>
          <a:lstStyle>
            <a:lvl1pPr marL="0" indent="0" algn="ctr">
              <a:buFontTx/>
              <a:buNone/>
              <a:defRPr sz="3200"/>
            </a:lvl1pPr>
          </a:lstStyle>
          <a:p>
            <a:pPr lvl="0"/>
            <a:r>
              <a:rPr lang="en-GB" noProof="0"/>
              <a:t>Click to edit Master subtitle style</a:t>
            </a:r>
          </a:p>
        </p:txBody>
      </p:sp>
      <p:sp>
        <p:nvSpPr>
          <p:cNvPr id="6" name="Rectangle 9">
            <a:extLst>
              <a:ext uri="{FF2B5EF4-FFF2-40B4-BE49-F238E27FC236}">
                <a16:creationId xmlns:a16="http://schemas.microsoft.com/office/drawing/2014/main" id="{B66CBE9B-72F5-4AB2-8E07-0AA199CADEF5}"/>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7" name="Rectangle 8">
            <a:extLst>
              <a:ext uri="{FF2B5EF4-FFF2-40B4-BE49-F238E27FC236}">
                <a16:creationId xmlns:a16="http://schemas.microsoft.com/office/drawing/2014/main" id="{77284506-2C33-44B5-A556-D4C27E42E4B0}"/>
              </a:ext>
            </a:extLst>
          </p:cNvPr>
          <p:cNvSpPr>
            <a:spLocks noGrp="1" noChangeArrowheads="1"/>
          </p:cNvSpPr>
          <p:nvPr>
            <p:ph type="sldNum" sz="quarter" idx="11"/>
          </p:nvPr>
        </p:nvSpPr>
        <p:spPr/>
        <p:txBody>
          <a:bodyPr/>
          <a:lstStyle>
            <a:lvl1pPr>
              <a:defRPr>
                <a:latin typeface="Arial" panose="020B0604020202020204" pitchFamily="34" charset="0"/>
              </a:defRPr>
            </a:lvl1pPr>
          </a:lstStyle>
          <a:p>
            <a:fld id="{5FB46415-447D-4823-870B-F2E58803105F}" type="slidenum">
              <a:rPr lang="en-GB" altLang="de-DE"/>
              <a:pPr/>
              <a:t>‹nr.›</a:t>
            </a:fld>
            <a:endParaRPr lang="en-GB" altLang="de-DE"/>
          </a:p>
        </p:txBody>
      </p:sp>
    </p:spTree>
    <p:extLst>
      <p:ext uri="{BB962C8B-B14F-4D97-AF65-F5344CB8AC3E}">
        <p14:creationId xmlns:p14="http://schemas.microsoft.com/office/powerpoint/2010/main" val="3393318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8A73386B-6B0F-413C-88A4-CEC8790BA54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021C9D9-6358-404D-BA28-1FFE4FA0A7EF}"/>
              </a:ext>
            </a:extLst>
          </p:cNvPr>
          <p:cNvSpPr>
            <a:spLocks noGrp="1" noChangeArrowheads="1"/>
          </p:cNvSpPr>
          <p:nvPr>
            <p:ph type="sldNum" sz="quarter" idx="11"/>
          </p:nvPr>
        </p:nvSpPr>
        <p:spPr>
          <a:ln/>
        </p:spPr>
        <p:txBody>
          <a:bodyPr/>
          <a:lstStyle>
            <a:lvl1pPr>
              <a:defRPr/>
            </a:lvl1pPr>
          </a:lstStyle>
          <a:p>
            <a:fld id="{C686013D-34D7-43D1-B5F5-41F1ED536237}" type="slidenum">
              <a:rPr lang="en-GB" altLang="de-DE"/>
              <a:pPr/>
              <a:t>‹nr.›</a:t>
            </a:fld>
            <a:endParaRPr lang="en-GB" altLang="de-DE"/>
          </a:p>
        </p:txBody>
      </p:sp>
    </p:spTree>
    <p:extLst>
      <p:ext uri="{BB962C8B-B14F-4D97-AF65-F5344CB8AC3E}">
        <p14:creationId xmlns:p14="http://schemas.microsoft.com/office/powerpoint/2010/main" val="2815673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96975"/>
            <a:ext cx="2058988" cy="48244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196975"/>
            <a:ext cx="6029325" cy="48244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E95F4B80-4086-4D1A-8A7A-CC8786AA158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FF35E0E-7BEF-4610-B03A-53FED5E743DE}"/>
              </a:ext>
            </a:extLst>
          </p:cNvPr>
          <p:cNvSpPr>
            <a:spLocks noGrp="1" noChangeArrowheads="1"/>
          </p:cNvSpPr>
          <p:nvPr>
            <p:ph type="sldNum" sz="quarter" idx="11"/>
          </p:nvPr>
        </p:nvSpPr>
        <p:spPr>
          <a:ln/>
        </p:spPr>
        <p:txBody>
          <a:bodyPr/>
          <a:lstStyle>
            <a:lvl1pPr>
              <a:defRPr/>
            </a:lvl1pPr>
          </a:lstStyle>
          <a:p>
            <a:fld id="{C033B5D1-5217-4F7A-BEFE-1DF8A7AEF1A1}" type="slidenum">
              <a:rPr lang="en-GB" altLang="de-DE"/>
              <a:pPr/>
              <a:t>‹nr.›</a:t>
            </a:fld>
            <a:endParaRPr lang="en-GB" altLang="de-DE"/>
          </a:p>
        </p:txBody>
      </p:sp>
    </p:spTree>
    <p:extLst>
      <p:ext uri="{BB962C8B-B14F-4D97-AF65-F5344CB8AC3E}">
        <p14:creationId xmlns:p14="http://schemas.microsoft.com/office/powerpoint/2010/main" val="2086857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196975"/>
            <a:ext cx="8229600" cy="9366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2387600"/>
            <a:ext cx="4038600" cy="3633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387600"/>
            <a:ext cx="4038600" cy="3633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9F0A84CC-233A-4379-BE68-586F9FB2420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0268681-98D7-4395-B2F6-23ABE4A1B3C6}"/>
              </a:ext>
            </a:extLst>
          </p:cNvPr>
          <p:cNvSpPr>
            <a:spLocks noGrp="1" noChangeArrowheads="1"/>
          </p:cNvSpPr>
          <p:nvPr>
            <p:ph type="sldNum" sz="quarter" idx="11"/>
          </p:nvPr>
        </p:nvSpPr>
        <p:spPr>
          <a:ln/>
        </p:spPr>
        <p:txBody>
          <a:bodyPr/>
          <a:lstStyle>
            <a:lvl1pPr>
              <a:defRPr/>
            </a:lvl1pPr>
          </a:lstStyle>
          <a:p>
            <a:fld id="{02FAE44C-B78C-480F-8797-AA1D7A9D8E9E}" type="slidenum">
              <a:rPr lang="en-GB" altLang="de-DE"/>
              <a:pPr/>
              <a:t>‹nr.›</a:t>
            </a:fld>
            <a:endParaRPr lang="en-GB" altLang="de-DE"/>
          </a:p>
        </p:txBody>
      </p:sp>
    </p:spTree>
    <p:extLst>
      <p:ext uri="{BB962C8B-B14F-4D97-AF65-F5344CB8AC3E}">
        <p14:creationId xmlns:p14="http://schemas.microsoft.com/office/powerpoint/2010/main" val="1664828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196975"/>
            <a:ext cx="8229600" cy="9366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2387600"/>
            <a:ext cx="4038600" cy="3633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2387600"/>
            <a:ext cx="4038600" cy="173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4279900"/>
            <a:ext cx="4038600" cy="1741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a:extLst>
              <a:ext uri="{FF2B5EF4-FFF2-40B4-BE49-F238E27FC236}">
                <a16:creationId xmlns:a16="http://schemas.microsoft.com/office/drawing/2014/main" id="{0DD6B4D9-C15A-4435-AE1F-DE17FDD9F40E}"/>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9625082-FE10-41D2-B449-EE139FF5EDE5}"/>
              </a:ext>
            </a:extLst>
          </p:cNvPr>
          <p:cNvSpPr>
            <a:spLocks noGrp="1" noChangeArrowheads="1"/>
          </p:cNvSpPr>
          <p:nvPr>
            <p:ph type="sldNum" sz="quarter" idx="11"/>
          </p:nvPr>
        </p:nvSpPr>
        <p:spPr>
          <a:ln/>
        </p:spPr>
        <p:txBody>
          <a:bodyPr/>
          <a:lstStyle>
            <a:lvl1pPr>
              <a:defRPr/>
            </a:lvl1pPr>
          </a:lstStyle>
          <a:p>
            <a:fld id="{9616A36A-5B97-4A12-BB8B-A6A2B9444FBB}" type="slidenum">
              <a:rPr lang="en-GB" altLang="de-DE"/>
              <a:pPr/>
              <a:t>‹nr.›</a:t>
            </a:fld>
            <a:endParaRPr lang="en-GB" altLang="de-DE"/>
          </a:p>
        </p:txBody>
      </p:sp>
    </p:spTree>
    <p:extLst>
      <p:ext uri="{BB962C8B-B14F-4D97-AF65-F5344CB8AC3E}">
        <p14:creationId xmlns:p14="http://schemas.microsoft.com/office/powerpoint/2010/main" val="3546392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75A42BA-8B83-4835-ACCD-3DE4FAE150D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5172B6C-9C4F-4E39-B16D-548A7E6D3D1E}"/>
              </a:ext>
            </a:extLst>
          </p:cNvPr>
          <p:cNvSpPr>
            <a:spLocks noGrp="1" noChangeArrowheads="1"/>
          </p:cNvSpPr>
          <p:nvPr>
            <p:ph type="sldNum" sz="quarter" idx="11"/>
          </p:nvPr>
        </p:nvSpPr>
        <p:spPr>
          <a:ln/>
        </p:spPr>
        <p:txBody>
          <a:bodyPr/>
          <a:lstStyle>
            <a:lvl1pPr>
              <a:defRPr/>
            </a:lvl1pPr>
          </a:lstStyle>
          <a:p>
            <a:fld id="{A60E4652-C4BF-406B-AB48-5AD5DA4949E6}" type="slidenum">
              <a:rPr lang="en-GB" altLang="de-DE"/>
              <a:pPr/>
              <a:t>‹nr.›</a:t>
            </a:fld>
            <a:endParaRPr lang="en-GB" altLang="de-DE"/>
          </a:p>
        </p:txBody>
      </p:sp>
    </p:spTree>
    <p:extLst>
      <p:ext uri="{BB962C8B-B14F-4D97-AF65-F5344CB8AC3E}">
        <p14:creationId xmlns:p14="http://schemas.microsoft.com/office/powerpoint/2010/main" val="3314537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F8BA297-4544-4C8D-8E8A-CC10670C6E0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2B369DE-5338-4517-9412-6EF64ED224FE}"/>
              </a:ext>
            </a:extLst>
          </p:cNvPr>
          <p:cNvSpPr>
            <a:spLocks noGrp="1" noChangeArrowheads="1"/>
          </p:cNvSpPr>
          <p:nvPr>
            <p:ph type="sldNum" sz="quarter" idx="11"/>
          </p:nvPr>
        </p:nvSpPr>
        <p:spPr>
          <a:ln/>
        </p:spPr>
        <p:txBody>
          <a:bodyPr/>
          <a:lstStyle>
            <a:lvl1pPr>
              <a:defRPr/>
            </a:lvl1pPr>
          </a:lstStyle>
          <a:p>
            <a:fld id="{59468D5D-996D-46B8-ADD7-6A14FD29DF60}" type="slidenum">
              <a:rPr lang="en-GB" altLang="de-DE"/>
              <a:pPr/>
              <a:t>‹nr.›</a:t>
            </a:fld>
            <a:endParaRPr lang="en-GB" altLang="de-DE"/>
          </a:p>
        </p:txBody>
      </p:sp>
    </p:spTree>
    <p:extLst>
      <p:ext uri="{BB962C8B-B14F-4D97-AF65-F5344CB8AC3E}">
        <p14:creationId xmlns:p14="http://schemas.microsoft.com/office/powerpoint/2010/main" val="68096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EAEC84A4-6FD6-4A94-9B56-2D8426DA1BB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D7929C0-BB52-49B0-87DD-E811DB4FA2F5}"/>
              </a:ext>
            </a:extLst>
          </p:cNvPr>
          <p:cNvSpPr>
            <a:spLocks noGrp="1" noChangeArrowheads="1"/>
          </p:cNvSpPr>
          <p:nvPr>
            <p:ph type="sldNum" sz="quarter" idx="11"/>
          </p:nvPr>
        </p:nvSpPr>
        <p:spPr>
          <a:ln/>
        </p:spPr>
        <p:txBody>
          <a:bodyPr/>
          <a:lstStyle>
            <a:lvl1pPr>
              <a:defRPr/>
            </a:lvl1pPr>
          </a:lstStyle>
          <a:p>
            <a:fld id="{E20D5288-3AB6-4005-B187-0C3A4CF06050}" type="slidenum">
              <a:rPr lang="en-GB" altLang="de-DE"/>
              <a:pPr/>
              <a:t>‹nr.›</a:t>
            </a:fld>
            <a:endParaRPr lang="en-GB" altLang="de-DE"/>
          </a:p>
        </p:txBody>
      </p:sp>
    </p:spTree>
    <p:extLst>
      <p:ext uri="{BB962C8B-B14F-4D97-AF65-F5344CB8AC3E}">
        <p14:creationId xmlns:p14="http://schemas.microsoft.com/office/powerpoint/2010/main" val="2715900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08959730-04AB-4F86-BFAC-40BCA01F53D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7FB2E447-3682-4739-8073-F7109CEE7A9B}"/>
              </a:ext>
            </a:extLst>
          </p:cNvPr>
          <p:cNvSpPr>
            <a:spLocks noGrp="1" noChangeArrowheads="1"/>
          </p:cNvSpPr>
          <p:nvPr>
            <p:ph type="sldNum" sz="quarter" idx="11"/>
          </p:nvPr>
        </p:nvSpPr>
        <p:spPr>
          <a:ln/>
        </p:spPr>
        <p:txBody>
          <a:bodyPr/>
          <a:lstStyle>
            <a:lvl1pPr>
              <a:defRPr/>
            </a:lvl1pPr>
          </a:lstStyle>
          <a:p>
            <a:fld id="{6CC8D975-55F8-4E80-B12A-7870F4A8C392}" type="slidenum">
              <a:rPr lang="en-GB" altLang="de-DE"/>
              <a:pPr/>
              <a:t>‹nr.›</a:t>
            </a:fld>
            <a:endParaRPr lang="en-GB" altLang="de-DE"/>
          </a:p>
        </p:txBody>
      </p:sp>
    </p:spTree>
    <p:extLst>
      <p:ext uri="{BB962C8B-B14F-4D97-AF65-F5344CB8AC3E}">
        <p14:creationId xmlns:p14="http://schemas.microsoft.com/office/powerpoint/2010/main" val="933598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7A258639-898E-4B23-A30F-D734FCC830D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FE2F551-3BF8-4F93-924F-FFBC0B9C65F0}"/>
              </a:ext>
            </a:extLst>
          </p:cNvPr>
          <p:cNvSpPr>
            <a:spLocks noGrp="1" noChangeArrowheads="1"/>
          </p:cNvSpPr>
          <p:nvPr>
            <p:ph type="sldNum" sz="quarter" idx="11"/>
          </p:nvPr>
        </p:nvSpPr>
        <p:spPr>
          <a:ln/>
        </p:spPr>
        <p:txBody>
          <a:bodyPr/>
          <a:lstStyle>
            <a:lvl1pPr>
              <a:defRPr/>
            </a:lvl1pPr>
          </a:lstStyle>
          <a:p>
            <a:fld id="{C604D640-5CED-4143-8D2F-4C4D4194FB31}" type="slidenum">
              <a:rPr lang="en-GB" altLang="de-DE"/>
              <a:pPr/>
              <a:t>‹nr.›</a:t>
            </a:fld>
            <a:endParaRPr lang="en-GB" altLang="de-DE"/>
          </a:p>
        </p:txBody>
      </p:sp>
    </p:spTree>
    <p:extLst>
      <p:ext uri="{BB962C8B-B14F-4D97-AF65-F5344CB8AC3E}">
        <p14:creationId xmlns:p14="http://schemas.microsoft.com/office/powerpoint/2010/main" val="3981378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E4C494E-5652-4760-9B88-37F341293F5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EFFA7FE1-712E-4C99-9AD2-01A95E27F811}"/>
              </a:ext>
            </a:extLst>
          </p:cNvPr>
          <p:cNvSpPr>
            <a:spLocks noGrp="1" noChangeArrowheads="1"/>
          </p:cNvSpPr>
          <p:nvPr>
            <p:ph type="sldNum" sz="quarter" idx="11"/>
          </p:nvPr>
        </p:nvSpPr>
        <p:spPr>
          <a:ln/>
        </p:spPr>
        <p:txBody>
          <a:bodyPr/>
          <a:lstStyle>
            <a:lvl1pPr>
              <a:defRPr/>
            </a:lvl1pPr>
          </a:lstStyle>
          <a:p>
            <a:fld id="{A17FC357-E8AF-4C8A-BDB0-7E01FE39C448}" type="slidenum">
              <a:rPr lang="en-GB" altLang="de-DE"/>
              <a:pPr/>
              <a:t>‹nr.›</a:t>
            </a:fld>
            <a:endParaRPr lang="en-GB" altLang="de-DE"/>
          </a:p>
        </p:txBody>
      </p:sp>
    </p:spTree>
    <p:extLst>
      <p:ext uri="{BB962C8B-B14F-4D97-AF65-F5344CB8AC3E}">
        <p14:creationId xmlns:p14="http://schemas.microsoft.com/office/powerpoint/2010/main" val="2677371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432712D-3395-4984-AC24-2370B41AB2D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5495DFB-BDF4-42D4-B5F3-21129D4E79A8}"/>
              </a:ext>
            </a:extLst>
          </p:cNvPr>
          <p:cNvSpPr>
            <a:spLocks noGrp="1" noChangeArrowheads="1"/>
          </p:cNvSpPr>
          <p:nvPr>
            <p:ph type="sldNum" sz="quarter" idx="11"/>
          </p:nvPr>
        </p:nvSpPr>
        <p:spPr>
          <a:ln/>
        </p:spPr>
        <p:txBody>
          <a:bodyPr/>
          <a:lstStyle>
            <a:lvl1pPr>
              <a:defRPr/>
            </a:lvl1pPr>
          </a:lstStyle>
          <a:p>
            <a:fld id="{7C8332F1-3552-43B1-B89A-F5B4795F2F39}" type="slidenum">
              <a:rPr lang="en-GB" altLang="de-DE"/>
              <a:pPr/>
              <a:t>‹nr.›</a:t>
            </a:fld>
            <a:endParaRPr lang="en-GB" altLang="de-DE"/>
          </a:p>
        </p:txBody>
      </p:sp>
    </p:spTree>
    <p:extLst>
      <p:ext uri="{BB962C8B-B14F-4D97-AF65-F5344CB8AC3E}">
        <p14:creationId xmlns:p14="http://schemas.microsoft.com/office/powerpoint/2010/main" val="1981894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EE3F107-0054-484B-ADD3-59400F91853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4EC1558-7F20-4C87-859A-CCA7C35C7AA6}"/>
              </a:ext>
            </a:extLst>
          </p:cNvPr>
          <p:cNvSpPr>
            <a:spLocks noGrp="1" noChangeArrowheads="1"/>
          </p:cNvSpPr>
          <p:nvPr>
            <p:ph type="sldNum" sz="quarter" idx="11"/>
          </p:nvPr>
        </p:nvSpPr>
        <p:spPr>
          <a:ln/>
        </p:spPr>
        <p:txBody>
          <a:bodyPr/>
          <a:lstStyle>
            <a:lvl1pPr>
              <a:defRPr/>
            </a:lvl1pPr>
          </a:lstStyle>
          <a:p>
            <a:fld id="{FA8022F0-67D2-4B12-83BA-04241B669784}" type="slidenum">
              <a:rPr lang="en-GB" altLang="de-DE"/>
              <a:pPr/>
              <a:t>‹nr.›</a:t>
            </a:fld>
            <a:endParaRPr lang="en-GB" altLang="de-DE"/>
          </a:p>
        </p:txBody>
      </p:sp>
    </p:spTree>
    <p:extLst>
      <p:ext uri="{BB962C8B-B14F-4D97-AF65-F5344CB8AC3E}">
        <p14:creationId xmlns:p14="http://schemas.microsoft.com/office/powerpoint/2010/main" val="3950318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397E3A9-7A6E-43F1-8196-F539DE0DBD27}"/>
              </a:ext>
            </a:extLst>
          </p:cNvPr>
          <p:cNvSpPr>
            <a:spLocks noGrp="1" noChangeArrowheads="1"/>
          </p:cNvSpPr>
          <p:nvPr>
            <p:ph type="title"/>
          </p:nvPr>
        </p:nvSpPr>
        <p:spPr bwMode="auto">
          <a:xfrm>
            <a:off x="468313" y="1196975"/>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08EADE3D-89A0-47A7-8E5C-1335F52CBA4B}"/>
              </a:ext>
            </a:extLst>
          </p:cNvPr>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1028" name="Rectangle 4">
            <a:extLst>
              <a:ext uri="{FF2B5EF4-FFF2-40B4-BE49-F238E27FC236}">
                <a16:creationId xmlns:a16="http://schemas.microsoft.com/office/drawing/2014/main" id="{6B6260A1-896E-453E-A043-168079135446}"/>
              </a:ext>
            </a:extLst>
          </p:cNvPr>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Verdana" pitchFamily="34" charset="0"/>
              </a:defRPr>
            </a:lvl1pPr>
          </a:lstStyle>
          <a:p>
            <a:pPr>
              <a:defRPr/>
            </a:pPr>
            <a:endParaRPr lang="en-US"/>
          </a:p>
        </p:txBody>
      </p:sp>
      <p:sp>
        <p:nvSpPr>
          <p:cNvPr id="1030" name="Rectangle 6">
            <a:extLst>
              <a:ext uri="{FF2B5EF4-FFF2-40B4-BE49-F238E27FC236}">
                <a16:creationId xmlns:a16="http://schemas.microsoft.com/office/drawing/2014/main" id="{981CB428-E9C1-4BFB-9D72-3AAE238B06D8}"/>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Verdana" panose="020B0604030504040204" pitchFamily="34" charset="0"/>
              </a:defRPr>
            </a:lvl1pPr>
          </a:lstStyle>
          <a:p>
            <a:fld id="{38BBE471-7BA0-4F35-9B77-9B49B89D8C0F}" type="slidenum">
              <a:rPr lang="en-GB" altLang="de-DE"/>
              <a:pPr/>
              <a:t>‹nr.›</a:t>
            </a:fld>
            <a:endParaRPr lang="en-GB" altLang="de-DE"/>
          </a:p>
        </p:txBody>
      </p:sp>
      <p:pic>
        <p:nvPicPr>
          <p:cNvPr id="2" name="Picture 17" descr="logo_for_ppt">
            <a:extLst>
              <a:ext uri="{FF2B5EF4-FFF2-40B4-BE49-F238E27FC236}">
                <a16:creationId xmlns:a16="http://schemas.microsoft.com/office/drawing/2014/main" id="{11576E05-9DDF-4EAE-8E9E-F95DB0E2A19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0" descr="small box COMPETITION">
            <a:extLst>
              <a:ext uri="{FF2B5EF4-FFF2-40B4-BE49-F238E27FC236}">
                <a16:creationId xmlns:a16="http://schemas.microsoft.com/office/drawing/2014/main" id="{D63CC2FB-2A81-404E-9209-2F2EFB1FB3D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84663" y="6524625"/>
            <a:ext cx="62547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83" r:id="rId1"/>
    <p:sldLayoutId id="2147484371" r:id="rId2"/>
    <p:sldLayoutId id="2147484372" r:id="rId3"/>
    <p:sldLayoutId id="2147484373" r:id="rId4"/>
    <p:sldLayoutId id="2147484374" r:id="rId5"/>
    <p:sldLayoutId id="2147484375" r:id="rId6"/>
    <p:sldLayoutId id="2147484376" r:id="rId7"/>
    <p:sldLayoutId id="2147484377" r:id="rId8"/>
    <p:sldLayoutId id="2147484378" r:id="rId9"/>
    <p:sldLayoutId id="2147484379" r:id="rId10"/>
    <p:sldLayoutId id="2147484380" r:id="rId11"/>
    <p:sldLayoutId id="2147484381" r:id="rId12"/>
    <p:sldLayoutId id="2147484382" r:id="rId13"/>
  </p:sldLayoutIdLst>
  <p:hf hdr="0" ftr="0" dt="0"/>
  <p:txStyles>
    <p:titleStyle>
      <a:lvl1pPr marL="358775" indent="-358775" algn="l" rtl="0" eaLnBrk="0" fontAlgn="base" hangingPunct="0">
        <a:spcBef>
          <a:spcPct val="0"/>
        </a:spcBef>
        <a:spcAft>
          <a:spcPct val="0"/>
        </a:spcAft>
        <a:defRPr sz="3000">
          <a:solidFill>
            <a:schemeClr val="tx1"/>
          </a:solidFill>
          <a:latin typeface="+mj-lt"/>
          <a:ea typeface="+mj-ea"/>
          <a:cs typeface="+mj-cs"/>
        </a:defRPr>
      </a:lvl1pPr>
      <a:lvl2pPr marL="358775" indent="-358775" algn="l" rtl="0" eaLnBrk="0" fontAlgn="base" hangingPunct="0">
        <a:spcBef>
          <a:spcPct val="0"/>
        </a:spcBef>
        <a:spcAft>
          <a:spcPct val="0"/>
        </a:spcAft>
        <a:defRPr sz="3000">
          <a:solidFill>
            <a:schemeClr val="tx1"/>
          </a:solidFill>
          <a:latin typeface="Verdana" pitchFamily="34" charset="0"/>
        </a:defRPr>
      </a:lvl2pPr>
      <a:lvl3pPr marL="358775" indent="-358775" algn="l" rtl="0" eaLnBrk="0" fontAlgn="base" hangingPunct="0">
        <a:spcBef>
          <a:spcPct val="0"/>
        </a:spcBef>
        <a:spcAft>
          <a:spcPct val="0"/>
        </a:spcAft>
        <a:defRPr sz="3000">
          <a:solidFill>
            <a:schemeClr val="tx1"/>
          </a:solidFill>
          <a:latin typeface="Verdana" pitchFamily="34" charset="0"/>
        </a:defRPr>
      </a:lvl3pPr>
      <a:lvl4pPr marL="358775" indent="-358775" algn="l" rtl="0" eaLnBrk="0" fontAlgn="base" hangingPunct="0">
        <a:spcBef>
          <a:spcPct val="0"/>
        </a:spcBef>
        <a:spcAft>
          <a:spcPct val="0"/>
        </a:spcAft>
        <a:defRPr sz="3000">
          <a:solidFill>
            <a:schemeClr val="tx1"/>
          </a:solidFill>
          <a:latin typeface="Verdana" pitchFamily="34" charset="0"/>
        </a:defRPr>
      </a:lvl4pPr>
      <a:lvl5pPr marL="358775" indent="-358775" algn="l" rtl="0" eaLnBrk="0" fontAlgn="base" hangingPunct="0">
        <a:spcBef>
          <a:spcPct val="0"/>
        </a:spcBef>
        <a:spcAft>
          <a:spcPct val="0"/>
        </a:spcAft>
        <a:defRPr sz="3000">
          <a:solidFill>
            <a:schemeClr val="tx1"/>
          </a:solidFill>
          <a:latin typeface="Verdana" pitchFamily="34" charset="0"/>
        </a:defRPr>
      </a:lvl5pPr>
      <a:lvl6pPr marL="815975" algn="l" rtl="0" fontAlgn="base">
        <a:spcBef>
          <a:spcPct val="0"/>
        </a:spcBef>
        <a:spcAft>
          <a:spcPct val="0"/>
        </a:spcAft>
        <a:defRPr sz="3000">
          <a:solidFill>
            <a:schemeClr val="tx1"/>
          </a:solidFill>
          <a:latin typeface="Verdana" pitchFamily="34" charset="0"/>
        </a:defRPr>
      </a:lvl6pPr>
      <a:lvl7pPr marL="1273175" algn="l" rtl="0" fontAlgn="base">
        <a:spcBef>
          <a:spcPct val="0"/>
        </a:spcBef>
        <a:spcAft>
          <a:spcPct val="0"/>
        </a:spcAft>
        <a:defRPr sz="3000">
          <a:solidFill>
            <a:schemeClr val="tx1"/>
          </a:solidFill>
          <a:latin typeface="Verdana" pitchFamily="34" charset="0"/>
        </a:defRPr>
      </a:lvl7pPr>
      <a:lvl8pPr marL="1730375" algn="l" rtl="0" fontAlgn="base">
        <a:spcBef>
          <a:spcPct val="0"/>
        </a:spcBef>
        <a:spcAft>
          <a:spcPct val="0"/>
        </a:spcAft>
        <a:defRPr sz="3000">
          <a:solidFill>
            <a:schemeClr val="tx1"/>
          </a:solidFill>
          <a:latin typeface="Verdana" pitchFamily="34" charset="0"/>
        </a:defRPr>
      </a:lvl8pPr>
      <a:lvl9pPr marL="2187575" algn="l" rtl="0" fontAlgn="base">
        <a:spcBef>
          <a:spcPct val="0"/>
        </a:spcBef>
        <a:spcAft>
          <a:spcPct val="0"/>
        </a:spcAft>
        <a:defRPr sz="30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subTitle" idx="1"/>
          </p:nvPr>
        </p:nvSpPr>
        <p:spPr>
          <a:xfrm>
            <a:off x="307975" y="1628800"/>
            <a:ext cx="8836025" cy="4608513"/>
          </a:xfrm>
        </p:spPr>
        <p:txBody>
          <a:bodyPr/>
          <a:lstStyle/>
          <a:p>
            <a:endParaRPr lang="en-GB" sz="1600" dirty="0" smtClean="0">
              <a:solidFill>
                <a:srgbClr val="0B6192"/>
              </a:solidFill>
            </a:endParaRPr>
          </a:p>
          <a:p>
            <a:r>
              <a:rPr lang="da-DK" sz="2800" dirty="0" smtClean="0">
                <a:solidFill>
                  <a:srgbClr val="0B6192"/>
                </a:solidFill>
              </a:rPr>
              <a:t>Økonomi og økonomer </a:t>
            </a:r>
          </a:p>
          <a:p>
            <a:r>
              <a:rPr lang="da-DK" sz="2800" dirty="0" smtClean="0">
                <a:solidFill>
                  <a:srgbClr val="0B6192"/>
                </a:solidFill>
              </a:rPr>
              <a:t>i </a:t>
            </a:r>
            <a:r>
              <a:rPr lang="da-DK" sz="2800" dirty="0" err="1" smtClean="0">
                <a:solidFill>
                  <a:srgbClr val="0B6192"/>
                </a:solidFill>
              </a:rPr>
              <a:t>EUs</a:t>
            </a:r>
            <a:r>
              <a:rPr lang="da-DK" sz="2800" dirty="0" smtClean="0">
                <a:solidFill>
                  <a:srgbClr val="0B6192"/>
                </a:solidFill>
              </a:rPr>
              <a:t> konkurrencepolitik</a:t>
            </a:r>
          </a:p>
          <a:p>
            <a:endParaRPr lang="da-DK" sz="1600" dirty="0" smtClean="0">
              <a:solidFill>
                <a:srgbClr val="0B6192"/>
              </a:solidFill>
            </a:endParaRPr>
          </a:p>
          <a:p>
            <a:endParaRPr lang="da-DK" sz="1600" dirty="0" smtClean="0">
              <a:solidFill>
                <a:srgbClr val="0B6192"/>
              </a:solidFill>
            </a:endParaRPr>
          </a:p>
          <a:p>
            <a:r>
              <a:rPr lang="da-DK" sz="1600" dirty="0" smtClean="0">
                <a:solidFill>
                  <a:srgbClr val="0B6192"/>
                </a:solidFill>
              </a:rPr>
              <a:t>Økonomisk </a:t>
            </a:r>
            <a:r>
              <a:rPr lang="da-DK" sz="1600" dirty="0" err="1" smtClean="0">
                <a:solidFill>
                  <a:srgbClr val="0B6192"/>
                </a:solidFill>
              </a:rPr>
              <a:t>Eksploratorium</a:t>
            </a:r>
            <a:endParaRPr lang="da-DK" sz="1600" dirty="0" smtClean="0">
              <a:solidFill>
                <a:srgbClr val="0B6192"/>
              </a:solidFill>
            </a:endParaRPr>
          </a:p>
          <a:p>
            <a:r>
              <a:rPr lang="da-DK" sz="1600" dirty="0" smtClean="0">
                <a:solidFill>
                  <a:srgbClr val="0B6192"/>
                </a:solidFill>
              </a:rPr>
              <a:t>Københavns Universitet</a:t>
            </a:r>
          </a:p>
          <a:p>
            <a:r>
              <a:rPr lang="da-DK" sz="1600" dirty="0" smtClean="0">
                <a:solidFill>
                  <a:srgbClr val="0B6192"/>
                </a:solidFill>
              </a:rPr>
              <a:t>9. </a:t>
            </a:r>
            <a:r>
              <a:rPr lang="da-DK" sz="1600" dirty="0">
                <a:solidFill>
                  <a:srgbClr val="0B6192"/>
                </a:solidFill>
              </a:rPr>
              <a:t>m</a:t>
            </a:r>
            <a:r>
              <a:rPr lang="da-DK" sz="1600" dirty="0" smtClean="0">
                <a:solidFill>
                  <a:srgbClr val="0B6192"/>
                </a:solidFill>
              </a:rPr>
              <a:t>aj 2019</a:t>
            </a:r>
            <a:endParaRPr lang="en-GB" sz="1600" dirty="0" smtClean="0">
              <a:solidFill>
                <a:srgbClr val="0B6192"/>
              </a:solidFill>
            </a:endParaRPr>
          </a:p>
          <a:p>
            <a:endParaRPr lang="en-GB" sz="1600" dirty="0">
              <a:solidFill>
                <a:srgbClr val="0B6192"/>
              </a:solidFill>
            </a:endParaRPr>
          </a:p>
          <a:p>
            <a:endParaRPr lang="en-GB" sz="1600" dirty="0" smtClean="0">
              <a:solidFill>
                <a:srgbClr val="0B6192"/>
              </a:solidFill>
            </a:endParaRPr>
          </a:p>
          <a:p>
            <a:r>
              <a:rPr lang="en-GB" sz="1600" dirty="0" smtClean="0">
                <a:solidFill>
                  <a:srgbClr val="0B6192"/>
                </a:solidFill>
              </a:rPr>
              <a:t>Svend Albæk</a:t>
            </a:r>
          </a:p>
          <a:p>
            <a:r>
              <a:rPr lang="en-GB" sz="1600" dirty="0" smtClean="0">
                <a:solidFill>
                  <a:srgbClr val="0B6192"/>
                </a:solidFill>
              </a:rPr>
              <a:t>Deputy Chief Economist</a:t>
            </a:r>
          </a:p>
          <a:p>
            <a:r>
              <a:rPr lang="en-GB" sz="1600" dirty="0" smtClean="0">
                <a:solidFill>
                  <a:srgbClr val="0B6192"/>
                </a:solidFill>
              </a:rPr>
              <a:t>DG Competition, European Commission  </a:t>
            </a:r>
          </a:p>
          <a:p>
            <a:endParaRPr lang="en-GB" sz="1600" dirty="0">
              <a:solidFill>
                <a:srgbClr val="0B6192"/>
              </a:solidFill>
            </a:endParaRPr>
          </a:p>
          <a:p>
            <a:r>
              <a:rPr lang="en-GB" sz="1200" dirty="0" smtClean="0">
                <a:solidFill>
                  <a:srgbClr val="0B6192"/>
                </a:solidFill>
              </a:rPr>
              <a:t>All views are personal and should not be attributed to DG COMP and/or the European Commission</a:t>
            </a:r>
          </a:p>
          <a:p>
            <a:pPr eaLnBrk="1" hangingPunct="1">
              <a:lnSpc>
                <a:spcPct val="80000"/>
              </a:lnSpc>
            </a:pPr>
            <a:endParaRPr lang="en-IE" altLang="en-US" sz="1600" dirty="0"/>
          </a:p>
          <a:p>
            <a:pPr eaLnBrk="1" hangingPunct="1">
              <a:lnSpc>
                <a:spcPct val="80000"/>
              </a:lnSpc>
            </a:pPr>
            <a:endParaRPr lang="en-IE" altLang="en-US" sz="1600" dirty="0"/>
          </a:p>
        </p:txBody>
      </p:sp>
      <p:sp>
        <p:nvSpPr>
          <p:cNvPr id="3" name="AutoShape 2" descr="Résultat de recherche d'images pour &quot;siemens alstom&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4" descr="Résultat de recherche d'images pour &quot;siemens alstom&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66609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4608612"/>
          </a:xfrm>
        </p:spPr>
        <p:txBody>
          <a:bodyPr/>
          <a:lstStyle/>
          <a:p>
            <a:pPr lvl="0"/>
            <a:r>
              <a:rPr lang="da-DK" dirty="0">
                <a:solidFill>
                  <a:srgbClr val="0B6192"/>
                </a:solidFill>
              </a:rPr>
              <a:t>Argument: konkurrencepolitik i USA historisk set om at beskytte små virksomheder – og at forhindre </a:t>
            </a:r>
            <a:r>
              <a:rPr lang="da-DK" dirty="0" smtClean="0">
                <a:solidFill>
                  <a:srgbClr val="0B6192"/>
                </a:solidFill>
              </a:rPr>
              <a:t>dannelse af </a:t>
            </a:r>
            <a:r>
              <a:rPr lang="da-DK" dirty="0">
                <a:solidFill>
                  <a:srgbClr val="0B6192"/>
                </a:solidFill>
              </a:rPr>
              <a:t>politisk magt hos store økonomisk magtfulde virksomheder</a:t>
            </a:r>
            <a:endParaRPr lang="en-GB" dirty="0">
              <a:solidFill>
                <a:srgbClr val="0B6192"/>
              </a:solidFill>
            </a:endParaRPr>
          </a:p>
          <a:p>
            <a:pPr lvl="0"/>
            <a:endParaRPr lang="da-DK" dirty="0" smtClean="0"/>
          </a:p>
          <a:p>
            <a:pPr lvl="0"/>
            <a:r>
              <a:rPr lang="da-DK" dirty="0">
                <a:solidFill>
                  <a:srgbClr val="0B6192"/>
                </a:solidFill>
              </a:rPr>
              <a:t>Samtidigt økonomiske artikler – ofte endnu ikke </a:t>
            </a:r>
            <a:r>
              <a:rPr lang="da-DK" dirty="0" smtClean="0">
                <a:solidFill>
                  <a:srgbClr val="0B6192"/>
                </a:solidFill>
              </a:rPr>
              <a:t>publiceret:</a:t>
            </a:r>
            <a:endParaRPr lang="en-GB" dirty="0">
              <a:solidFill>
                <a:srgbClr val="0B6192"/>
              </a:solidFill>
            </a:endParaRPr>
          </a:p>
          <a:p>
            <a:pPr lvl="2"/>
            <a:r>
              <a:rPr lang="da-DK" dirty="0">
                <a:solidFill>
                  <a:srgbClr val="0B6192"/>
                </a:solidFill>
                <a:ea typeface="+mn-ea"/>
                <a:cs typeface="+mn-cs"/>
              </a:rPr>
              <a:t>Mange industrier mere og mere koncentrerede</a:t>
            </a:r>
            <a:endParaRPr lang="en-GB" dirty="0">
              <a:solidFill>
                <a:srgbClr val="0B6192"/>
              </a:solidFill>
              <a:ea typeface="+mn-ea"/>
              <a:cs typeface="+mn-cs"/>
            </a:endParaRPr>
          </a:p>
          <a:p>
            <a:pPr lvl="2"/>
            <a:r>
              <a:rPr lang="da-DK" dirty="0">
                <a:solidFill>
                  <a:srgbClr val="0B6192"/>
                </a:solidFill>
                <a:ea typeface="+mn-ea"/>
                <a:cs typeface="+mn-cs"/>
              </a:rPr>
              <a:t>Arbejdskraftens andel af indtjeningen faldet</a:t>
            </a:r>
            <a:endParaRPr lang="en-GB" dirty="0">
              <a:solidFill>
                <a:srgbClr val="0B6192"/>
              </a:solidFill>
              <a:ea typeface="+mn-ea"/>
              <a:cs typeface="+mn-cs"/>
            </a:endParaRPr>
          </a:p>
          <a:p>
            <a:pPr lvl="2"/>
            <a:r>
              <a:rPr lang="da-DK" dirty="0">
                <a:solidFill>
                  <a:srgbClr val="0B6192"/>
                </a:solidFill>
                <a:ea typeface="+mn-ea"/>
                <a:cs typeface="+mn-cs"/>
              </a:rPr>
              <a:t>Profitmargenen i mange industrier vokset</a:t>
            </a:r>
            <a:endParaRPr lang="en-GB" dirty="0">
              <a:solidFill>
                <a:srgbClr val="0B6192"/>
              </a:solidFill>
              <a:ea typeface="+mn-ea"/>
              <a:cs typeface="+mn-cs"/>
            </a:endParaRPr>
          </a:p>
          <a:p>
            <a:pPr lvl="2"/>
            <a:r>
              <a:rPr lang="da-DK" dirty="0">
                <a:solidFill>
                  <a:srgbClr val="0B6192"/>
                </a:solidFill>
                <a:ea typeface="+mn-ea"/>
                <a:cs typeface="+mn-cs"/>
              </a:rPr>
              <a:t>Men for det meste kun gavnet få ”superstars” </a:t>
            </a:r>
            <a:endParaRPr lang="en-GB" dirty="0">
              <a:solidFill>
                <a:srgbClr val="0B6192"/>
              </a:solidFill>
              <a:ea typeface="+mn-ea"/>
              <a:cs typeface="+mn-cs"/>
            </a:endParaRPr>
          </a:p>
          <a:p>
            <a:endParaRPr lang="en-GB" dirty="0"/>
          </a:p>
        </p:txBody>
      </p:sp>
      <p:sp>
        <p:nvSpPr>
          <p:cNvPr id="4" name="Slide Number Placeholder 3"/>
          <p:cNvSpPr>
            <a:spLocks noGrp="1"/>
          </p:cNvSpPr>
          <p:nvPr>
            <p:ph type="sldNum" sz="quarter" idx="11"/>
          </p:nvPr>
        </p:nvSpPr>
        <p:spPr/>
        <p:txBody>
          <a:bodyPr/>
          <a:lstStyle/>
          <a:p>
            <a:fld id="{A60E4652-C4BF-406B-AB48-5AD5DA4949E6}" type="slidenum">
              <a:rPr lang="en-GB" altLang="de-DE" smtClean="0"/>
              <a:pPr/>
              <a:t>10</a:t>
            </a:fld>
            <a:endParaRPr lang="en-GB" altLang="de-DE"/>
          </a:p>
        </p:txBody>
      </p:sp>
    </p:spTree>
    <p:extLst>
      <p:ext uri="{BB962C8B-B14F-4D97-AF65-F5344CB8AC3E}">
        <p14:creationId xmlns:p14="http://schemas.microsoft.com/office/powerpoint/2010/main" val="2341839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2"/>
            <a:ext cx="8229600" cy="4464596"/>
          </a:xfrm>
        </p:spPr>
        <p:txBody>
          <a:bodyPr/>
          <a:lstStyle/>
          <a:p>
            <a:pPr lvl="0"/>
            <a:r>
              <a:rPr lang="da-DK" dirty="0" smtClean="0">
                <a:solidFill>
                  <a:srgbClr val="0B6192"/>
                </a:solidFill>
              </a:rPr>
              <a:t>Har </a:t>
            </a:r>
            <a:r>
              <a:rPr lang="da-DK" dirty="0">
                <a:solidFill>
                  <a:srgbClr val="0B6192"/>
                </a:solidFill>
              </a:rPr>
              <a:t>konkurrencemyndighederne en del af skylden?</a:t>
            </a:r>
            <a:endParaRPr lang="en-GB" dirty="0">
              <a:solidFill>
                <a:srgbClr val="0B6192"/>
              </a:solidFill>
            </a:endParaRPr>
          </a:p>
          <a:p>
            <a:pPr lvl="2"/>
            <a:r>
              <a:rPr lang="da-DK" dirty="0">
                <a:solidFill>
                  <a:srgbClr val="0B6192"/>
                </a:solidFill>
                <a:ea typeface="+mn-ea"/>
                <a:cs typeface="+mn-cs"/>
              </a:rPr>
              <a:t>Hvad har de gjort for at stoppe det her? </a:t>
            </a:r>
            <a:endParaRPr lang="en-GB" dirty="0">
              <a:solidFill>
                <a:srgbClr val="0B6192"/>
              </a:solidFill>
              <a:ea typeface="+mn-ea"/>
              <a:cs typeface="+mn-cs"/>
            </a:endParaRPr>
          </a:p>
          <a:p>
            <a:pPr lvl="2"/>
            <a:r>
              <a:rPr lang="da-DK" dirty="0">
                <a:solidFill>
                  <a:srgbClr val="0B6192"/>
                </a:solidFill>
                <a:ea typeface="+mn-ea"/>
                <a:cs typeface="+mn-cs"/>
              </a:rPr>
              <a:t>Har de gjort jeres arbejde godt nok? </a:t>
            </a:r>
            <a:endParaRPr lang="en-GB" dirty="0">
              <a:solidFill>
                <a:srgbClr val="0B6192"/>
              </a:solidFill>
              <a:ea typeface="+mn-ea"/>
              <a:cs typeface="+mn-cs"/>
            </a:endParaRPr>
          </a:p>
          <a:p>
            <a:pPr lvl="2"/>
            <a:r>
              <a:rPr lang="da-DK" dirty="0">
                <a:solidFill>
                  <a:srgbClr val="0B6192"/>
                </a:solidFill>
                <a:ea typeface="+mn-ea"/>
                <a:cs typeface="+mn-cs"/>
              </a:rPr>
              <a:t>Hvad vil de gøre anderledes i fremtiden for at rette op det? </a:t>
            </a:r>
            <a:endParaRPr lang="en-GB" dirty="0">
              <a:solidFill>
                <a:srgbClr val="0B6192"/>
              </a:solidFill>
              <a:ea typeface="+mn-ea"/>
              <a:cs typeface="+mn-cs"/>
            </a:endParaRPr>
          </a:p>
          <a:p>
            <a:pPr lvl="2"/>
            <a:r>
              <a:rPr lang="da-DK" dirty="0">
                <a:solidFill>
                  <a:srgbClr val="0B6192"/>
                </a:solidFill>
                <a:ea typeface="+mn-ea"/>
                <a:cs typeface="+mn-cs"/>
              </a:rPr>
              <a:t>Ikke helt klart, at det er behageligt at være sexet</a:t>
            </a:r>
            <a:endParaRPr lang="en-GB" dirty="0">
              <a:solidFill>
                <a:srgbClr val="0B6192"/>
              </a:solidFill>
              <a:ea typeface="+mn-ea"/>
              <a:cs typeface="+mn-cs"/>
            </a:endParaRPr>
          </a:p>
          <a:p>
            <a:endParaRPr lang="da-DK" dirty="0" smtClean="0"/>
          </a:p>
          <a:p>
            <a:r>
              <a:rPr lang="da-DK" dirty="0" smtClean="0">
                <a:solidFill>
                  <a:srgbClr val="0B6192"/>
                </a:solidFill>
              </a:rPr>
              <a:t>Ikke kun kritik fra ”</a:t>
            </a:r>
            <a:r>
              <a:rPr lang="da-DK" dirty="0" err="1" smtClean="0">
                <a:solidFill>
                  <a:srgbClr val="0B6192"/>
                </a:solidFill>
              </a:rPr>
              <a:t>hipster</a:t>
            </a:r>
            <a:r>
              <a:rPr lang="da-DK" dirty="0" smtClean="0">
                <a:solidFill>
                  <a:srgbClr val="0B6192"/>
                </a:solidFill>
              </a:rPr>
              <a:t> </a:t>
            </a:r>
            <a:r>
              <a:rPr lang="da-DK" dirty="0" err="1" smtClean="0">
                <a:solidFill>
                  <a:srgbClr val="0B6192"/>
                </a:solidFill>
              </a:rPr>
              <a:t>antitrust</a:t>
            </a:r>
            <a:r>
              <a:rPr lang="da-DK" dirty="0" smtClean="0">
                <a:solidFill>
                  <a:srgbClr val="0B6192"/>
                </a:solidFill>
              </a:rPr>
              <a:t>”</a:t>
            </a:r>
          </a:p>
          <a:p>
            <a:pPr lvl="2"/>
            <a:r>
              <a:rPr lang="da-DK" dirty="0" smtClean="0">
                <a:solidFill>
                  <a:srgbClr val="0B6192"/>
                </a:solidFill>
              </a:rPr>
              <a:t>Også mange ”</a:t>
            </a:r>
            <a:r>
              <a:rPr lang="da-DK" dirty="0" smtClean="0">
                <a:solidFill>
                  <a:srgbClr val="0B6192"/>
                </a:solidFill>
                <a:ea typeface="+mn-ea"/>
                <a:cs typeface="+mn-cs"/>
              </a:rPr>
              <a:t>mainstream</a:t>
            </a:r>
            <a:r>
              <a:rPr lang="da-DK" dirty="0" smtClean="0">
                <a:solidFill>
                  <a:srgbClr val="0B6192"/>
                </a:solidFill>
              </a:rPr>
              <a:t>” </a:t>
            </a:r>
            <a:r>
              <a:rPr lang="da-DK" dirty="0" err="1" smtClean="0">
                <a:solidFill>
                  <a:srgbClr val="0B6192"/>
                </a:solidFill>
              </a:rPr>
              <a:t>antitrust</a:t>
            </a:r>
            <a:r>
              <a:rPr lang="da-DK" dirty="0" smtClean="0">
                <a:solidFill>
                  <a:srgbClr val="0B6192"/>
                </a:solidFill>
              </a:rPr>
              <a:t> økonomer (ofte demokrater) mener, der er for lidt håndhævelse</a:t>
            </a:r>
          </a:p>
          <a:p>
            <a:pPr lvl="2"/>
            <a:r>
              <a:rPr lang="da-DK" dirty="0" smtClean="0">
                <a:solidFill>
                  <a:srgbClr val="0B6192"/>
                </a:solidFill>
              </a:rPr>
              <a:t>Men de vil stadig bruge økonomisk analyse og forbrugervelfærd som målestok </a:t>
            </a:r>
            <a:endParaRPr lang="en-GB" dirty="0">
              <a:solidFill>
                <a:srgbClr val="0B6192"/>
              </a:solidFill>
            </a:endParaRPr>
          </a:p>
        </p:txBody>
      </p:sp>
      <p:sp>
        <p:nvSpPr>
          <p:cNvPr id="4" name="Slide Number Placeholder 3"/>
          <p:cNvSpPr>
            <a:spLocks noGrp="1"/>
          </p:cNvSpPr>
          <p:nvPr>
            <p:ph type="sldNum" sz="quarter" idx="11"/>
          </p:nvPr>
        </p:nvSpPr>
        <p:spPr/>
        <p:txBody>
          <a:bodyPr/>
          <a:lstStyle/>
          <a:p>
            <a:fld id="{A60E4652-C4BF-406B-AB48-5AD5DA4949E6}" type="slidenum">
              <a:rPr lang="en-GB" altLang="de-DE" smtClean="0"/>
              <a:pPr/>
              <a:t>11</a:t>
            </a:fld>
            <a:endParaRPr lang="en-GB" altLang="de-DE"/>
          </a:p>
        </p:txBody>
      </p:sp>
    </p:spTree>
    <p:extLst>
      <p:ext uri="{BB962C8B-B14F-4D97-AF65-F5344CB8AC3E}">
        <p14:creationId xmlns:p14="http://schemas.microsoft.com/office/powerpoint/2010/main" val="3281108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808"/>
            <a:ext cx="8229600" cy="4320580"/>
          </a:xfrm>
        </p:spPr>
        <p:txBody>
          <a:bodyPr/>
          <a:lstStyle/>
          <a:p>
            <a:pPr lvl="0"/>
            <a:r>
              <a:rPr lang="da-DK" dirty="0">
                <a:solidFill>
                  <a:srgbClr val="0B6192"/>
                </a:solidFill>
              </a:rPr>
              <a:t>Tilbage til Europa: Tog mange år, inden den nye musik fra USA nåede frem. </a:t>
            </a:r>
            <a:endParaRPr lang="en-GB" dirty="0">
              <a:solidFill>
                <a:srgbClr val="0B6192"/>
              </a:solidFill>
            </a:endParaRPr>
          </a:p>
          <a:p>
            <a:pPr lvl="2"/>
            <a:r>
              <a:rPr lang="da-DK" dirty="0">
                <a:solidFill>
                  <a:srgbClr val="0B6192"/>
                </a:solidFill>
                <a:ea typeface="+mn-ea"/>
                <a:cs typeface="+mn-cs"/>
              </a:rPr>
              <a:t>Første mange år </a:t>
            </a:r>
            <a:r>
              <a:rPr lang="da-DK" dirty="0" smtClean="0">
                <a:solidFill>
                  <a:srgbClr val="0B6192"/>
                </a:solidFill>
                <a:ea typeface="+mn-ea"/>
                <a:cs typeface="+mn-cs"/>
              </a:rPr>
              <a:t>præget af </a:t>
            </a:r>
            <a:r>
              <a:rPr lang="da-DK" dirty="0" err="1">
                <a:solidFill>
                  <a:srgbClr val="0B6192"/>
                </a:solidFill>
                <a:ea typeface="+mn-ea"/>
                <a:cs typeface="+mn-cs"/>
              </a:rPr>
              <a:t>ordo</a:t>
            </a:r>
            <a:r>
              <a:rPr lang="da-DK" dirty="0">
                <a:solidFill>
                  <a:srgbClr val="0B6192"/>
                </a:solidFill>
                <a:ea typeface="+mn-ea"/>
                <a:cs typeface="+mn-cs"/>
              </a:rPr>
              <a:t>-liberale skole (Freiburg)</a:t>
            </a:r>
            <a:endParaRPr lang="en-GB" dirty="0">
              <a:solidFill>
                <a:srgbClr val="0B6192"/>
              </a:solidFill>
              <a:ea typeface="+mn-ea"/>
              <a:cs typeface="+mn-cs"/>
            </a:endParaRPr>
          </a:p>
          <a:p>
            <a:pPr lvl="2"/>
            <a:r>
              <a:rPr lang="da-DK" dirty="0">
                <a:solidFill>
                  <a:srgbClr val="0B6192"/>
                </a:solidFill>
                <a:ea typeface="+mn-ea"/>
                <a:cs typeface="+mn-cs"/>
              </a:rPr>
              <a:t>Selv i dag: </a:t>
            </a:r>
            <a:r>
              <a:rPr lang="da-DK" dirty="0" smtClean="0">
                <a:solidFill>
                  <a:srgbClr val="0B6192"/>
                </a:solidFill>
                <a:ea typeface="+mn-ea"/>
                <a:cs typeface="+mn-cs"/>
              </a:rPr>
              <a:t>”COMP </a:t>
            </a:r>
            <a:r>
              <a:rPr lang="da-DK" dirty="0">
                <a:solidFill>
                  <a:srgbClr val="0B6192"/>
                </a:solidFill>
                <a:ea typeface="+mn-ea"/>
                <a:cs typeface="+mn-cs"/>
              </a:rPr>
              <a:t>fyldt med tyske </a:t>
            </a:r>
            <a:r>
              <a:rPr lang="da-DK" dirty="0" smtClean="0">
                <a:solidFill>
                  <a:srgbClr val="0B6192"/>
                </a:solidFill>
                <a:ea typeface="+mn-ea"/>
                <a:cs typeface="+mn-cs"/>
              </a:rPr>
              <a:t>jurister”</a:t>
            </a:r>
            <a:endParaRPr lang="en-GB" dirty="0">
              <a:solidFill>
                <a:srgbClr val="0B6192"/>
              </a:solidFill>
              <a:ea typeface="+mn-ea"/>
              <a:cs typeface="+mn-cs"/>
            </a:endParaRPr>
          </a:p>
          <a:p>
            <a:r>
              <a:rPr lang="da-DK" dirty="0">
                <a:solidFill>
                  <a:srgbClr val="0B6192"/>
                </a:solidFill>
              </a:rPr>
              <a:t> </a:t>
            </a:r>
            <a:endParaRPr lang="en-GB" dirty="0">
              <a:solidFill>
                <a:srgbClr val="0B6192"/>
              </a:solidFill>
            </a:endParaRPr>
          </a:p>
          <a:p>
            <a:pPr lvl="0"/>
            <a:r>
              <a:rPr lang="da-DK" dirty="0">
                <a:solidFill>
                  <a:srgbClr val="0B6192"/>
                </a:solidFill>
              </a:rPr>
              <a:t>Men i 90’erne begynder noget at rykke</a:t>
            </a:r>
            <a:endParaRPr lang="en-GB" dirty="0">
              <a:solidFill>
                <a:srgbClr val="0B6192"/>
              </a:solidFill>
            </a:endParaRPr>
          </a:p>
          <a:p>
            <a:pPr lvl="2"/>
            <a:r>
              <a:rPr lang="da-DK" dirty="0">
                <a:solidFill>
                  <a:srgbClr val="0B6192"/>
                </a:solidFill>
                <a:ea typeface="+mn-ea"/>
                <a:cs typeface="+mn-cs"/>
              </a:rPr>
              <a:t>Fusionskontrol i 1990 efter 17 års forsøg</a:t>
            </a:r>
            <a:endParaRPr lang="en-GB" dirty="0">
              <a:solidFill>
                <a:srgbClr val="0B6192"/>
              </a:solidFill>
              <a:ea typeface="+mn-ea"/>
              <a:cs typeface="+mn-cs"/>
            </a:endParaRPr>
          </a:p>
          <a:p>
            <a:pPr lvl="3"/>
            <a:r>
              <a:rPr lang="da-DK" sz="1800" dirty="0">
                <a:solidFill>
                  <a:srgbClr val="0B6192"/>
                </a:solidFill>
                <a:latin typeface="+mn-lt"/>
                <a:ea typeface="+mn-ea"/>
                <a:cs typeface="+mn-cs"/>
              </a:rPr>
              <a:t>Medlemslandene ville ikke give </a:t>
            </a:r>
            <a:r>
              <a:rPr lang="da-DK" sz="1800" dirty="0" smtClean="0">
                <a:solidFill>
                  <a:srgbClr val="0B6192"/>
                </a:solidFill>
                <a:latin typeface="+mn-lt"/>
                <a:ea typeface="+mn-ea"/>
                <a:cs typeface="+mn-cs"/>
              </a:rPr>
              <a:t>Kommissionen magten</a:t>
            </a:r>
            <a:endParaRPr lang="en-GB" sz="1800" dirty="0">
              <a:solidFill>
                <a:srgbClr val="0B6192"/>
              </a:solidFill>
              <a:latin typeface="+mn-lt"/>
              <a:ea typeface="+mn-ea"/>
              <a:cs typeface="+mn-cs"/>
            </a:endParaRPr>
          </a:p>
          <a:p>
            <a:pPr lvl="3"/>
            <a:r>
              <a:rPr lang="da-DK" sz="1800" dirty="0" smtClean="0">
                <a:solidFill>
                  <a:srgbClr val="0B6192"/>
                </a:solidFill>
                <a:latin typeface="+mn-lt"/>
                <a:ea typeface="+mn-ea"/>
                <a:cs typeface="+mn-cs"/>
              </a:rPr>
              <a:t>Men industri </a:t>
            </a:r>
            <a:r>
              <a:rPr lang="da-DK" sz="1800" dirty="0">
                <a:solidFill>
                  <a:srgbClr val="0B6192"/>
                </a:solidFill>
                <a:latin typeface="+mn-lt"/>
                <a:ea typeface="+mn-ea"/>
                <a:cs typeface="+mn-cs"/>
              </a:rPr>
              <a:t>ville </a:t>
            </a:r>
            <a:r>
              <a:rPr lang="da-DK" sz="1800" dirty="0" smtClean="0">
                <a:solidFill>
                  <a:srgbClr val="0B6192"/>
                </a:solidFill>
                <a:latin typeface="+mn-lt"/>
                <a:ea typeface="+mn-ea"/>
                <a:cs typeface="+mn-cs"/>
              </a:rPr>
              <a:t>have </a:t>
            </a:r>
            <a:r>
              <a:rPr lang="da-DK" sz="1800" dirty="0" err="1" smtClean="0">
                <a:solidFill>
                  <a:srgbClr val="0B6192"/>
                </a:solidFill>
                <a:latin typeface="+mn-lt"/>
                <a:ea typeface="+mn-ea"/>
                <a:cs typeface="+mn-cs"/>
              </a:rPr>
              <a:t>one</a:t>
            </a:r>
            <a:r>
              <a:rPr lang="da-DK" sz="1800" dirty="0" smtClean="0">
                <a:solidFill>
                  <a:srgbClr val="0B6192"/>
                </a:solidFill>
                <a:latin typeface="+mn-lt"/>
                <a:ea typeface="+mn-ea"/>
                <a:cs typeface="+mn-cs"/>
              </a:rPr>
              <a:t>-stop-shop</a:t>
            </a:r>
            <a:endParaRPr lang="en-GB" sz="1800" dirty="0">
              <a:solidFill>
                <a:srgbClr val="0B6192"/>
              </a:solidFill>
              <a:latin typeface="+mn-lt"/>
              <a:ea typeface="+mn-ea"/>
              <a:cs typeface="+mn-cs"/>
            </a:endParaRPr>
          </a:p>
          <a:p>
            <a:endParaRPr lang="en-GB" dirty="0"/>
          </a:p>
        </p:txBody>
      </p:sp>
      <p:sp>
        <p:nvSpPr>
          <p:cNvPr id="4" name="Slide Number Placeholder 3"/>
          <p:cNvSpPr>
            <a:spLocks noGrp="1"/>
          </p:cNvSpPr>
          <p:nvPr>
            <p:ph type="sldNum" sz="quarter" idx="11"/>
          </p:nvPr>
        </p:nvSpPr>
        <p:spPr/>
        <p:txBody>
          <a:bodyPr/>
          <a:lstStyle/>
          <a:p>
            <a:fld id="{A60E4652-C4BF-406B-AB48-5AD5DA4949E6}" type="slidenum">
              <a:rPr lang="en-GB" altLang="de-DE" smtClean="0"/>
              <a:pPr/>
              <a:t>12</a:t>
            </a:fld>
            <a:endParaRPr lang="en-GB" altLang="de-DE"/>
          </a:p>
        </p:txBody>
      </p:sp>
    </p:spTree>
    <p:extLst>
      <p:ext uri="{BB962C8B-B14F-4D97-AF65-F5344CB8AC3E}">
        <p14:creationId xmlns:p14="http://schemas.microsoft.com/office/powerpoint/2010/main" val="3899340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2856"/>
            <a:ext cx="8229600" cy="3633788"/>
          </a:xfrm>
        </p:spPr>
        <p:txBody>
          <a:bodyPr/>
          <a:lstStyle/>
          <a:p>
            <a:pPr lvl="0"/>
            <a:endParaRPr lang="da-DK" dirty="0" smtClean="0">
              <a:solidFill>
                <a:srgbClr val="0B6192"/>
              </a:solidFill>
            </a:endParaRPr>
          </a:p>
          <a:p>
            <a:pPr lvl="0"/>
            <a:r>
              <a:rPr lang="da-DK" dirty="0" err="1" smtClean="0">
                <a:solidFill>
                  <a:srgbClr val="0B6192"/>
                </a:solidFill>
              </a:rPr>
              <a:t>Merger</a:t>
            </a:r>
            <a:r>
              <a:rPr lang="da-DK" dirty="0" smtClean="0">
                <a:solidFill>
                  <a:srgbClr val="0B6192"/>
                </a:solidFill>
              </a:rPr>
              <a:t> </a:t>
            </a:r>
            <a:r>
              <a:rPr lang="da-DK" dirty="0" err="1">
                <a:solidFill>
                  <a:srgbClr val="0B6192"/>
                </a:solidFill>
              </a:rPr>
              <a:t>Task</a:t>
            </a:r>
            <a:r>
              <a:rPr lang="da-DK" dirty="0">
                <a:solidFill>
                  <a:srgbClr val="0B6192"/>
                </a:solidFill>
              </a:rPr>
              <a:t> Force</a:t>
            </a:r>
            <a:endParaRPr lang="en-GB" dirty="0">
              <a:solidFill>
                <a:srgbClr val="0B6192"/>
              </a:solidFill>
            </a:endParaRPr>
          </a:p>
          <a:p>
            <a:pPr lvl="2"/>
            <a:r>
              <a:rPr lang="da-DK" dirty="0">
                <a:solidFill>
                  <a:srgbClr val="0B6192"/>
                </a:solidFill>
                <a:ea typeface="+mn-ea"/>
                <a:cs typeface="+mn-cs"/>
              </a:rPr>
              <a:t>Skarpe hoveder</a:t>
            </a:r>
            <a:endParaRPr lang="en-GB" dirty="0">
              <a:solidFill>
                <a:srgbClr val="0B6192"/>
              </a:solidFill>
              <a:ea typeface="+mn-ea"/>
              <a:cs typeface="+mn-cs"/>
            </a:endParaRPr>
          </a:p>
          <a:p>
            <a:pPr lvl="2"/>
            <a:r>
              <a:rPr lang="da-DK" dirty="0" smtClean="0">
                <a:solidFill>
                  <a:srgbClr val="0B6192"/>
                </a:solidFill>
                <a:ea typeface="+mn-ea"/>
                <a:cs typeface="+mn-cs"/>
              </a:rPr>
              <a:t>”Kommissionens </a:t>
            </a:r>
            <a:r>
              <a:rPr lang="da-DK" dirty="0">
                <a:solidFill>
                  <a:srgbClr val="0B6192"/>
                </a:solidFill>
                <a:ea typeface="+mn-ea"/>
                <a:cs typeface="+mn-cs"/>
              </a:rPr>
              <a:t>Rolls </a:t>
            </a:r>
            <a:r>
              <a:rPr lang="da-DK" dirty="0" err="1" smtClean="0">
                <a:solidFill>
                  <a:srgbClr val="0B6192"/>
                </a:solidFill>
                <a:ea typeface="+mn-ea"/>
                <a:cs typeface="+mn-cs"/>
              </a:rPr>
              <a:t>Royce</a:t>
            </a:r>
            <a:r>
              <a:rPr lang="da-DK" dirty="0" smtClean="0">
                <a:solidFill>
                  <a:srgbClr val="0B6192"/>
                </a:solidFill>
                <a:ea typeface="+mn-ea"/>
                <a:cs typeface="+mn-cs"/>
              </a:rPr>
              <a:t>”</a:t>
            </a:r>
            <a:endParaRPr lang="en-GB" dirty="0">
              <a:solidFill>
                <a:srgbClr val="0B6192"/>
              </a:solidFill>
              <a:ea typeface="+mn-ea"/>
              <a:cs typeface="+mn-cs"/>
            </a:endParaRPr>
          </a:p>
          <a:p>
            <a:pPr lvl="2"/>
            <a:r>
              <a:rPr lang="da-DK" dirty="0">
                <a:solidFill>
                  <a:srgbClr val="0B6192"/>
                </a:solidFill>
                <a:ea typeface="+mn-ea"/>
                <a:cs typeface="+mn-cs"/>
              </a:rPr>
              <a:t>Lyttede til økonomiske argumenter</a:t>
            </a:r>
            <a:endParaRPr lang="en-GB" dirty="0">
              <a:solidFill>
                <a:srgbClr val="0B6192"/>
              </a:solidFill>
              <a:ea typeface="+mn-ea"/>
              <a:cs typeface="+mn-cs"/>
            </a:endParaRPr>
          </a:p>
          <a:p>
            <a:pPr lvl="2"/>
            <a:r>
              <a:rPr lang="da-DK" dirty="0">
                <a:solidFill>
                  <a:srgbClr val="0B6192"/>
                </a:solidFill>
              </a:rPr>
              <a:t>Startede forfra uden gamle domme i rygsækken</a:t>
            </a:r>
            <a:endParaRPr lang="en-GB" dirty="0">
              <a:solidFill>
                <a:srgbClr val="0B6192"/>
              </a:solidFill>
            </a:endParaRPr>
          </a:p>
        </p:txBody>
      </p:sp>
      <p:sp>
        <p:nvSpPr>
          <p:cNvPr id="4" name="Slide Number Placeholder 3"/>
          <p:cNvSpPr>
            <a:spLocks noGrp="1"/>
          </p:cNvSpPr>
          <p:nvPr>
            <p:ph type="sldNum" sz="quarter" idx="11"/>
          </p:nvPr>
        </p:nvSpPr>
        <p:spPr/>
        <p:txBody>
          <a:bodyPr/>
          <a:lstStyle/>
          <a:p>
            <a:fld id="{A60E4652-C4BF-406B-AB48-5AD5DA4949E6}" type="slidenum">
              <a:rPr lang="en-GB" altLang="de-DE" smtClean="0"/>
              <a:pPr/>
              <a:t>13</a:t>
            </a:fld>
            <a:endParaRPr lang="en-GB" altLang="de-DE"/>
          </a:p>
        </p:txBody>
      </p:sp>
    </p:spTree>
    <p:extLst>
      <p:ext uri="{BB962C8B-B14F-4D97-AF65-F5344CB8AC3E}">
        <p14:creationId xmlns:p14="http://schemas.microsoft.com/office/powerpoint/2010/main" val="545428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6832"/>
            <a:ext cx="8229600" cy="4104556"/>
          </a:xfrm>
        </p:spPr>
        <p:txBody>
          <a:bodyPr/>
          <a:lstStyle/>
          <a:p>
            <a:pPr lvl="0"/>
            <a:r>
              <a:rPr lang="da-DK" dirty="0">
                <a:solidFill>
                  <a:srgbClr val="0B6192"/>
                </a:solidFill>
              </a:rPr>
              <a:t>Også nye vinde andre steder</a:t>
            </a:r>
            <a:endParaRPr lang="en-GB" dirty="0">
              <a:solidFill>
                <a:srgbClr val="0B6192"/>
              </a:solidFill>
            </a:endParaRPr>
          </a:p>
          <a:p>
            <a:pPr lvl="2"/>
            <a:r>
              <a:rPr lang="da-DK" dirty="0">
                <a:solidFill>
                  <a:srgbClr val="0B6192"/>
                </a:solidFill>
                <a:ea typeface="+mn-ea"/>
                <a:cs typeface="+mn-cs"/>
              </a:rPr>
              <a:t>Nye regler for vertikale restriktioner sidst i 90’erne</a:t>
            </a:r>
            <a:endParaRPr lang="en-GB" dirty="0">
              <a:solidFill>
                <a:srgbClr val="0B6192"/>
              </a:solidFill>
              <a:ea typeface="+mn-ea"/>
              <a:cs typeface="+mn-cs"/>
            </a:endParaRPr>
          </a:p>
          <a:p>
            <a:pPr lvl="2"/>
            <a:r>
              <a:rPr lang="da-DK" dirty="0">
                <a:solidFill>
                  <a:srgbClr val="0B6192"/>
                </a:solidFill>
                <a:ea typeface="+mn-ea"/>
                <a:cs typeface="+mn-cs"/>
              </a:rPr>
              <a:t>Stive formelle regler ændret som i USA – men mindre radikalt</a:t>
            </a:r>
            <a:endParaRPr lang="en-GB" dirty="0">
              <a:solidFill>
                <a:srgbClr val="0B6192"/>
              </a:solidFill>
              <a:ea typeface="+mn-ea"/>
              <a:cs typeface="+mn-cs"/>
            </a:endParaRPr>
          </a:p>
          <a:p>
            <a:endParaRPr lang="da-DK" dirty="0" smtClean="0"/>
          </a:p>
          <a:p>
            <a:r>
              <a:rPr lang="da-DK" dirty="0" smtClean="0">
                <a:solidFill>
                  <a:srgbClr val="0B6192"/>
                </a:solidFill>
              </a:rPr>
              <a:t>Derfor også </a:t>
            </a:r>
            <a:r>
              <a:rPr lang="da-DK" dirty="0">
                <a:solidFill>
                  <a:srgbClr val="0B6192"/>
                </a:solidFill>
              </a:rPr>
              <a:t>i Europa gradvist brug for flere økonomer, både på virksomhedernes side og i konkurrencemyndighederne</a:t>
            </a:r>
            <a:endParaRPr lang="en-GB" dirty="0">
              <a:solidFill>
                <a:srgbClr val="0B6192"/>
              </a:solidFill>
            </a:endParaRPr>
          </a:p>
        </p:txBody>
      </p:sp>
      <p:sp>
        <p:nvSpPr>
          <p:cNvPr id="4" name="Slide Number Placeholder 3"/>
          <p:cNvSpPr>
            <a:spLocks noGrp="1"/>
          </p:cNvSpPr>
          <p:nvPr>
            <p:ph type="sldNum" sz="quarter" idx="11"/>
          </p:nvPr>
        </p:nvSpPr>
        <p:spPr/>
        <p:txBody>
          <a:bodyPr/>
          <a:lstStyle/>
          <a:p>
            <a:fld id="{A60E4652-C4BF-406B-AB48-5AD5DA4949E6}" type="slidenum">
              <a:rPr lang="en-GB" altLang="de-DE" smtClean="0"/>
              <a:pPr/>
              <a:t>14</a:t>
            </a:fld>
            <a:endParaRPr lang="en-GB" altLang="de-DE"/>
          </a:p>
        </p:txBody>
      </p:sp>
    </p:spTree>
    <p:extLst>
      <p:ext uri="{BB962C8B-B14F-4D97-AF65-F5344CB8AC3E}">
        <p14:creationId xmlns:p14="http://schemas.microsoft.com/office/powerpoint/2010/main" val="863955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8800"/>
            <a:ext cx="8229600" cy="4392588"/>
          </a:xfrm>
        </p:spPr>
        <p:txBody>
          <a:bodyPr/>
          <a:lstStyle/>
          <a:p>
            <a:pPr lvl="0"/>
            <a:endParaRPr lang="da-DK" dirty="0" smtClean="0"/>
          </a:p>
          <a:p>
            <a:pPr lvl="0"/>
            <a:endParaRPr lang="da-DK" dirty="0" smtClean="0">
              <a:solidFill>
                <a:srgbClr val="0B6192"/>
              </a:solidFill>
            </a:endParaRPr>
          </a:p>
          <a:p>
            <a:pPr lvl="0"/>
            <a:r>
              <a:rPr lang="da-DK" dirty="0" smtClean="0">
                <a:solidFill>
                  <a:srgbClr val="0B6192"/>
                </a:solidFill>
              </a:rPr>
              <a:t>Egen </a:t>
            </a:r>
            <a:r>
              <a:rPr lang="da-DK" dirty="0">
                <a:solidFill>
                  <a:srgbClr val="0B6192"/>
                </a:solidFill>
              </a:rPr>
              <a:t>oplevelse af stemningsskift i 90’erne</a:t>
            </a:r>
            <a:endParaRPr lang="en-GB" dirty="0">
              <a:solidFill>
                <a:srgbClr val="0B6192"/>
              </a:solidFill>
            </a:endParaRPr>
          </a:p>
          <a:p>
            <a:pPr lvl="2"/>
            <a:r>
              <a:rPr lang="da-DK" dirty="0">
                <a:solidFill>
                  <a:srgbClr val="0B6192"/>
                </a:solidFill>
                <a:ea typeface="+mn-ea"/>
                <a:cs typeface="+mn-cs"/>
              </a:rPr>
              <a:t>Bestod optagelsesprøve til Kommissionen i 1994</a:t>
            </a:r>
            <a:endParaRPr lang="en-GB" dirty="0">
              <a:solidFill>
                <a:srgbClr val="0B6192"/>
              </a:solidFill>
              <a:ea typeface="+mn-ea"/>
              <a:cs typeface="+mn-cs"/>
            </a:endParaRPr>
          </a:p>
          <a:p>
            <a:pPr lvl="2"/>
            <a:r>
              <a:rPr lang="da-DK" dirty="0">
                <a:solidFill>
                  <a:srgbClr val="0B6192"/>
                </a:solidFill>
                <a:ea typeface="+mn-ea"/>
                <a:cs typeface="+mn-cs"/>
              </a:rPr>
              <a:t>Jobsamtale i COMP men ikke taget</a:t>
            </a:r>
            <a:endParaRPr lang="en-GB" dirty="0">
              <a:solidFill>
                <a:srgbClr val="0B6192"/>
              </a:solidFill>
              <a:ea typeface="+mn-ea"/>
              <a:cs typeface="+mn-cs"/>
            </a:endParaRPr>
          </a:p>
          <a:p>
            <a:pPr lvl="2"/>
            <a:r>
              <a:rPr lang="da-DK" dirty="0">
                <a:solidFill>
                  <a:srgbClr val="0B6192"/>
                </a:solidFill>
                <a:ea typeface="+mn-ea"/>
                <a:cs typeface="+mn-cs"/>
              </a:rPr>
              <a:t>1998 start i andet DG men dog konkurrencepolitik</a:t>
            </a:r>
            <a:endParaRPr lang="en-GB" dirty="0">
              <a:solidFill>
                <a:srgbClr val="0B6192"/>
              </a:solidFill>
              <a:ea typeface="+mn-ea"/>
              <a:cs typeface="+mn-cs"/>
            </a:endParaRPr>
          </a:p>
          <a:p>
            <a:pPr lvl="2"/>
            <a:r>
              <a:rPr lang="da-DK" dirty="0">
                <a:solidFill>
                  <a:srgbClr val="0B6192"/>
                </a:solidFill>
                <a:ea typeface="+mn-ea"/>
                <a:cs typeface="+mn-cs"/>
              </a:rPr>
              <a:t>Tilbud om skifte til MTF efter første møde</a:t>
            </a:r>
            <a:endParaRPr lang="en-GB" dirty="0">
              <a:solidFill>
                <a:srgbClr val="0B6192"/>
              </a:solidFill>
              <a:ea typeface="+mn-ea"/>
              <a:cs typeface="+mn-cs"/>
            </a:endParaRPr>
          </a:p>
          <a:p>
            <a:pPr lvl="2"/>
            <a:r>
              <a:rPr lang="da-DK" dirty="0">
                <a:solidFill>
                  <a:srgbClr val="0B6192"/>
                </a:solidFill>
                <a:ea typeface="+mn-ea"/>
                <a:cs typeface="+mn-cs"/>
              </a:rPr>
              <a:t>Noget åbenbart sket i 3-4 år</a:t>
            </a:r>
            <a:endParaRPr lang="en-GB" dirty="0">
              <a:solidFill>
                <a:srgbClr val="0B6192"/>
              </a:solidFill>
              <a:ea typeface="+mn-ea"/>
              <a:cs typeface="+mn-cs"/>
            </a:endParaRPr>
          </a:p>
          <a:p>
            <a:r>
              <a:rPr lang="da-DK" sz="2000" dirty="0"/>
              <a:t> </a:t>
            </a:r>
            <a:endParaRPr lang="en-GB" sz="2000" dirty="0"/>
          </a:p>
          <a:p>
            <a:endParaRPr lang="en-GB" dirty="0"/>
          </a:p>
        </p:txBody>
      </p:sp>
      <p:sp>
        <p:nvSpPr>
          <p:cNvPr id="4" name="Slide Number Placeholder 3"/>
          <p:cNvSpPr>
            <a:spLocks noGrp="1"/>
          </p:cNvSpPr>
          <p:nvPr>
            <p:ph type="sldNum" sz="quarter" idx="11"/>
          </p:nvPr>
        </p:nvSpPr>
        <p:spPr/>
        <p:txBody>
          <a:bodyPr/>
          <a:lstStyle/>
          <a:p>
            <a:fld id="{A60E4652-C4BF-406B-AB48-5AD5DA4949E6}" type="slidenum">
              <a:rPr lang="en-GB" altLang="de-DE" smtClean="0"/>
              <a:pPr/>
              <a:t>15</a:t>
            </a:fld>
            <a:endParaRPr lang="en-GB" altLang="de-DE"/>
          </a:p>
        </p:txBody>
      </p:sp>
    </p:spTree>
    <p:extLst>
      <p:ext uri="{BB962C8B-B14F-4D97-AF65-F5344CB8AC3E}">
        <p14:creationId xmlns:p14="http://schemas.microsoft.com/office/powerpoint/2010/main" val="2811722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60E4652-C4BF-406B-AB48-5AD5DA4949E6}" type="slidenum">
              <a:rPr lang="en-GB" altLang="de-DE" smtClean="0"/>
              <a:pPr/>
              <a:t>16</a:t>
            </a:fld>
            <a:endParaRPr lang="en-GB" altLang="de-DE"/>
          </a:p>
        </p:txBody>
      </p:sp>
      <p:sp>
        <p:nvSpPr>
          <p:cNvPr id="5" name="Title 1"/>
          <p:cNvSpPr>
            <a:spLocks noGrp="1"/>
          </p:cNvSpPr>
          <p:nvPr>
            <p:ph idx="1"/>
          </p:nvPr>
        </p:nvSpPr>
        <p:spPr>
          <a:xfrm>
            <a:off x="457200" y="1772816"/>
            <a:ext cx="8229600" cy="4248572"/>
          </a:xfrm>
        </p:spPr>
        <p:txBody>
          <a:bodyPr/>
          <a:lstStyle/>
          <a:p>
            <a:pPr lvl="0"/>
            <a:r>
              <a:rPr lang="da-DK" dirty="0">
                <a:solidFill>
                  <a:srgbClr val="0B6192"/>
                </a:solidFill>
              </a:rPr>
              <a:t>Til MTF fra 1. januar 2000</a:t>
            </a:r>
            <a:endParaRPr lang="en-GB" dirty="0">
              <a:solidFill>
                <a:srgbClr val="0B6192"/>
              </a:solidFill>
            </a:endParaRPr>
          </a:p>
          <a:p>
            <a:pPr lvl="2"/>
            <a:r>
              <a:rPr lang="da-DK" dirty="0">
                <a:solidFill>
                  <a:srgbClr val="0B6192"/>
                </a:solidFill>
                <a:ea typeface="+mn-ea"/>
                <a:cs typeface="+mn-cs"/>
              </a:rPr>
              <a:t>Mere og mere økonomisk analyse</a:t>
            </a:r>
            <a:endParaRPr lang="en-GB" dirty="0">
              <a:solidFill>
                <a:srgbClr val="0B6192"/>
              </a:solidFill>
              <a:ea typeface="+mn-ea"/>
              <a:cs typeface="+mn-cs"/>
            </a:endParaRPr>
          </a:p>
          <a:p>
            <a:pPr lvl="2"/>
            <a:r>
              <a:rPr lang="da-DK" dirty="0">
                <a:solidFill>
                  <a:srgbClr val="0B6192"/>
                </a:solidFill>
                <a:ea typeface="+mn-ea"/>
                <a:cs typeface="+mn-cs"/>
              </a:rPr>
              <a:t>COMP – og specielt MTF - hyrede flere økonomer, også med </a:t>
            </a:r>
            <a:r>
              <a:rPr lang="da-DK" dirty="0" err="1">
                <a:solidFill>
                  <a:srgbClr val="0B6192"/>
                </a:solidFill>
                <a:ea typeface="+mn-ea"/>
                <a:cs typeface="+mn-cs"/>
              </a:rPr>
              <a:t>PhD</a:t>
            </a:r>
            <a:endParaRPr lang="en-GB" dirty="0">
              <a:solidFill>
                <a:srgbClr val="0B6192"/>
              </a:solidFill>
              <a:ea typeface="+mn-ea"/>
              <a:cs typeface="+mn-cs"/>
            </a:endParaRPr>
          </a:p>
          <a:p>
            <a:r>
              <a:rPr lang="da-DK" dirty="0">
                <a:solidFill>
                  <a:srgbClr val="0B6192"/>
                </a:solidFill>
              </a:rPr>
              <a:t> </a:t>
            </a:r>
            <a:endParaRPr lang="en-GB" dirty="0">
              <a:solidFill>
                <a:srgbClr val="0B6192"/>
              </a:solidFill>
            </a:endParaRPr>
          </a:p>
          <a:p>
            <a:pPr lvl="0"/>
            <a:r>
              <a:rPr lang="da-DK" dirty="0">
                <a:solidFill>
                  <a:srgbClr val="0B6192"/>
                </a:solidFill>
              </a:rPr>
              <a:t>Men ikke kritisk masse</a:t>
            </a:r>
            <a:endParaRPr lang="en-GB" dirty="0">
              <a:solidFill>
                <a:srgbClr val="0B6192"/>
              </a:solidFill>
            </a:endParaRPr>
          </a:p>
          <a:p>
            <a:pPr lvl="2"/>
            <a:r>
              <a:rPr lang="da-DK" dirty="0">
                <a:solidFill>
                  <a:srgbClr val="0B6192"/>
                </a:solidFill>
                <a:ea typeface="+mn-ea"/>
                <a:cs typeface="+mn-cs"/>
              </a:rPr>
              <a:t>Måtte arbejde ”reaktivt”</a:t>
            </a:r>
            <a:endParaRPr lang="en-GB" dirty="0">
              <a:solidFill>
                <a:srgbClr val="0B6192"/>
              </a:solidFill>
              <a:ea typeface="+mn-ea"/>
              <a:cs typeface="+mn-cs"/>
            </a:endParaRPr>
          </a:p>
          <a:p>
            <a:pPr lvl="2"/>
            <a:r>
              <a:rPr lang="da-DK" dirty="0">
                <a:solidFill>
                  <a:srgbClr val="0B6192"/>
                </a:solidFill>
                <a:ea typeface="+mn-ea"/>
                <a:cs typeface="+mn-cs"/>
              </a:rPr>
              <a:t>Læste rapporter kritisk, men kunne ikke selv lave analyser</a:t>
            </a:r>
            <a:endParaRPr lang="en-GB" dirty="0">
              <a:solidFill>
                <a:srgbClr val="0B6192"/>
              </a:solidFill>
              <a:ea typeface="+mn-ea"/>
              <a:cs typeface="+mn-cs"/>
            </a:endParaRPr>
          </a:p>
          <a:p>
            <a:pPr lvl="2"/>
            <a:r>
              <a:rPr lang="da-DK" dirty="0">
                <a:solidFill>
                  <a:srgbClr val="0B6192"/>
                </a:solidFill>
              </a:rPr>
              <a:t>Kunne ikke engang rigtigt efterprøve eksterne analyser</a:t>
            </a:r>
            <a:endParaRPr lang="en-GB" dirty="0">
              <a:solidFill>
                <a:srgbClr val="0B6192"/>
              </a:solidFill>
            </a:endParaRPr>
          </a:p>
        </p:txBody>
      </p:sp>
    </p:spTree>
    <p:extLst>
      <p:ext uri="{BB962C8B-B14F-4D97-AF65-F5344CB8AC3E}">
        <p14:creationId xmlns:p14="http://schemas.microsoft.com/office/powerpoint/2010/main" val="2107048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4608612"/>
          </a:xfrm>
        </p:spPr>
        <p:txBody>
          <a:bodyPr/>
          <a:lstStyle/>
          <a:p>
            <a:pPr lvl="0"/>
            <a:r>
              <a:rPr lang="da-DK" dirty="0">
                <a:solidFill>
                  <a:srgbClr val="0B6192"/>
                </a:solidFill>
              </a:rPr>
              <a:t>2004: Cheføkonomens Kontor</a:t>
            </a:r>
            <a:endParaRPr lang="en-GB" dirty="0">
              <a:solidFill>
                <a:srgbClr val="0B6192"/>
              </a:solidFill>
            </a:endParaRPr>
          </a:p>
          <a:p>
            <a:pPr lvl="2"/>
            <a:r>
              <a:rPr lang="da-DK" dirty="0">
                <a:solidFill>
                  <a:srgbClr val="0B6192"/>
                </a:solidFill>
                <a:ea typeface="+mn-ea"/>
                <a:cs typeface="+mn-cs"/>
              </a:rPr>
              <a:t>I starten knap 10 personer</a:t>
            </a:r>
            <a:endParaRPr lang="en-GB" dirty="0">
              <a:solidFill>
                <a:srgbClr val="0B6192"/>
              </a:solidFill>
              <a:ea typeface="+mn-ea"/>
              <a:cs typeface="+mn-cs"/>
            </a:endParaRPr>
          </a:p>
          <a:p>
            <a:pPr lvl="2"/>
            <a:r>
              <a:rPr lang="da-DK" dirty="0">
                <a:solidFill>
                  <a:srgbClr val="0B6192"/>
                </a:solidFill>
                <a:ea typeface="+mn-ea"/>
                <a:cs typeface="+mn-cs"/>
              </a:rPr>
              <a:t>Cheføkonom universitetsprofessor (tre års kontrakt)</a:t>
            </a:r>
            <a:endParaRPr lang="en-GB" dirty="0">
              <a:solidFill>
                <a:srgbClr val="0B6192"/>
              </a:solidFill>
              <a:ea typeface="+mn-ea"/>
              <a:cs typeface="+mn-cs"/>
            </a:endParaRPr>
          </a:p>
          <a:p>
            <a:r>
              <a:rPr lang="da-DK" dirty="0"/>
              <a:t> </a:t>
            </a:r>
            <a:endParaRPr lang="da-DK" dirty="0" smtClean="0"/>
          </a:p>
          <a:p>
            <a:r>
              <a:rPr lang="da-DK" dirty="0" smtClean="0">
                <a:solidFill>
                  <a:srgbClr val="0B6192"/>
                </a:solidFill>
              </a:rPr>
              <a:t>Cheføkonomens </a:t>
            </a:r>
            <a:r>
              <a:rPr lang="da-DK" dirty="0">
                <a:solidFill>
                  <a:srgbClr val="0B6192"/>
                </a:solidFill>
              </a:rPr>
              <a:t>kontor i dag</a:t>
            </a:r>
            <a:endParaRPr lang="en-GB" dirty="0">
              <a:solidFill>
                <a:srgbClr val="0B6192"/>
              </a:solidFill>
            </a:endParaRPr>
          </a:p>
          <a:p>
            <a:pPr lvl="1"/>
            <a:r>
              <a:rPr lang="da-DK" sz="2000" dirty="0" smtClean="0">
                <a:solidFill>
                  <a:srgbClr val="0B6192"/>
                </a:solidFill>
                <a:ea typeface="+mn-ea"/>
                <a:cs typeface="+mn-cs"/>
              </a:rPr>
              <a:t>Femte </a:t>
            </a:r>
            <a:r>
              <a:rPr lang="da-DK" sz="2000" dirty="0">
                <a:solidFill>
                  <a:srgbClr val="0B6192"/>
                </a:solidFill>
                <a:ea typeface="+mn-ea"/>
                <a:cs typeface="+mn-cs"/>
              </a:rPr>
              <a:t>cheføkonom (leder efter nummer seks)</a:t>
            </a:r>
            <a:endParaRPr lang="en-GB" sz="2000" dirty="0">
              <a:solidFill>
                <a:srgbClr val="0B6192"/>
              </a:solidFill>
              <a:ea typeface="+mn-ea"/>
              <a:cs typeface="+mn-cs"/>
            </a:endParaRPr>
          </a:p>
          <a:p>
            <a:pPr lvl="1"/>
            <a:r>
              <a:rPr lang="da-DK" sz="2000" dirty="0">
                <a:solidFill>
                  <a:srgbClr val="0B6192"/>
                </a:solidFill>
                <a:ea typeface="+mn-ea"/>
                <a:cs typeface="+mn-cs"/>
              </a:rPr>
              <a:t>O</a:t>
            </a:r>
            <a:r>
              <a:rPr lang="da-DK" sz="2000" dirty="0" smtClean="0">
                <a:solidFill>
                  <a:srgbClr val="0B6192"/>
                </a:solidFill>
                <a:ea typeface="+mn-ea"/>
                <a:cs typeface="+mn-cs"/>
              </a:rPr>
              <a:t>mkring </a:t>
            </a:r>
            <a:r>
              <a:rPr lang="da-DK" sz="2000" dirty="0">
                <a:solidFill>
                  <a:srgbClr val="0B6192"/>
                </a:solidFill>
                <a:ea typeface="+mn-ea"/>
                <a:cs typeface="+mn-cs"/>
              </a:rPr>
              <a:t>30 økonomer</a:t>
            </a:r>
            <a:endParaRPr lang="en-GB" sz="2000" dirty="0">
              <a:solidFill>
                <a:srgbClr val="0B6192"/>
              </a:solidFill>
              <a:ea typeface="+mn-ea"/>
              <a:cs typeface="+mn-cs"/>
            </a:endParaRPr>
          </a:p>
          <a:p>
            <a:pPr lvl="1"/>
            <a:r>
              <a:rPr lang="da-DK" sz="2000" dirty="0">
                <a:solidFill>
                  <a:srgbClr val="0B6192"/>
                </a:solidFill>
                <a:ea typeface="+mn-ea"/>
                <a:cs typeface="+mn-cs"/>
              </a:rPr>
              <a:t>Faktisk to kontorer; cheføkonomen direktør</a:t>
            </a:r>
            <a:endParaRPr lang="en-GB" sz="2000" dirty="0">
              <a:solidFill>
                <a:srgbClr val="0B6192"/>
              </a:solidFill>
              <a:ea typeface="+mn-ea"/>
              <a:cs typeface="+mn-cs"/>
            </a:endParaRPr>
          </a:p>
          <a:p>
            <a:pPr lvl="1"/>
            <a:r>
              <a:rPr lang="da-DK" sz="2000" dirty="0">
                <a:solidFill>
                  <a:srgbClr val="0B6192"/>
                </a:solidFill>
                <a:ea typeface="+mn-ea"/>
                <a:cs typeface="+mn-cs"/>
              </a:rPr>
              <a:t>Centralt placeret i systemet</a:t>
            </a:r>
            <a:endParaRPr lang="en-GB" sz="2000" dirty="0">
              <a:solidFill>
                <a:srgbClr val="0B6192"/>
              </a:solidFill>
              <a:ea typeface="+mn-ea"/>
              <a:cs typeface="+mn-cs"/>
            </a:endParaRPr>
          </a:p>
          <a:p>
            <a:pPr lvl="2"/>
            <a:r>
              <a:rPr lang="da-DK" dirty="0">
                <a:solidFill>
                  <a:srgbClr val="0B6192"/>
                </a:solidFill>
                <a:ea typeface="+mn-ea"/>
                <a:cs typeface="+mn-cs"/>
              </a:rPr>
              <a:t>Cheføkonomen direkte under generaldirektøren,</a:t>
            </a:r>
            <a:endParaRPr lang="en-GB" dirty="0">
              <a:solidFill>
                <a:srgbClr val="0B6192"/>
              </a:solidFill>
              <a:ea typeface="+mn-ea"/>
              <a:cs typeface="+mn-cs"/>
            </a:endParaRPr>
          </a:p>
          <a:p>
            <a:pPr lvl="2"/>
            <a:r>
              <a:rPr lang="da-DK" dirty="0">
                <a:solidFill>
                  <a:srgbClr val="0B6192"/>
                </a:solidFill>
                <a:ea typeface="+mn-ea"/>
                <a:cs typeface="+mn-cs"/>
              </a:rPr>
              <a:t>I substans direkte med </a:t>
            </a:r>
            <a:r>
              <a:rPr lang="da-DK" dirty="0" smtClean="0">
                <a:solidFill>
                  <a:srgbClr val="0B6192"/>
                </a:solidFill>
                <a:ea typeface="+mn-ea"/>
                <a:cs typeface="+mn-cs"/>
              </a:rPr>
              <a:t>Kommissæren</a:t>
            </a:r>
            <a:endParaRPr lang="en-GB" dirty="0">
              <a:solidFill>
                <a:srgbClr val="0B6192"/>
              </a:solidFill>
              <a:ea typeface="+mn-ea"/>
              <a:cs typeface="+mn-cs"/>
            </a:endParaRPr>
          </a:p>
          <a:p>
            <a:pPr lvl="1"/>
            <a:r>
              <a:rPr lang="da-DK" sz="2000" dirty="0">
                <a:solidFill>
                  <a:srgbClr val="0B6192"/>
                </a:solidFill>
                <a:ea typeface="+mn-ea"/>
                <a:cs typeface="+mn-cs"/>
              </a:rPr>
              <a:t>Tidsforbrug (på sager)</a:t>
            </a:r>
            <a:endParaRPr lang="en-GB" sz="2000" dirty="0">
              <a:solidFill>
                <a:srgbClr val="0B6192"/>
              </a:solidFill>
              <a:ea typeface="+mn-ea"/>
              <a:cs typeface="+mn-cs"/>
            </a:endParaRPr>
          </a:p>
          <a:p>
            <a:pPr lvl="2"/>
            <a:r>
              <a:rPr lang="da-DK" dirty="0">
                <a:solidFill>
                  <a:srgbClr val="0B6192"/>
                </a:solidFill>
                <a:ea typeface="+mn-ea"/>
                <a:cs typeface="+mn-cs"/>
              </a:rPr>
              <a:t>50% på </a:t>
            </a:r>
            <a:r>
              <a:rPr lang="da-DK" dirty="0" smtClean="0">
                <a:solidFill>
                  <a:srgbClr val="0B6192"/>
                </a:solidFill>
                <a:ea typeface="+mn-ea"/>
                <a:cs typeface="+mn-cs"/>
              </a:rPr>
              <a:t>fusioner; 25</a:t>
            </a:r>
            <a:r>
              <a:rPr lang="da-DK" dirty="0">
                <a:solidFill>
                  <a:srgbClr val="0B6192"/>
                </a:solidFill>
                <a:ea typeface="+mn-ea"/>
                <a:cs typeface="+mn-cs"/>
              </a:rPr>
              <a:t>% hver på </a:t>
            </a:r>
            <a:r>
              <a:rPr lang="da-DK" dirty="0" err="1">
                <a:solidFill>
                  <a:srgbClr val="0B6192"/>
                </a:solidFill>
                <a:ea typeface="+mn-ea"/>
                <a:cs typeface="+mn-cs"/>
              </a:rPr>
              <a:t>antitrust</a:t>
            </a:r>
            <a:r>
              <a:rPr lang="da-DK" dirty="0">
                <a:solidFill>
                  <a:srgbClr val="0B6192"/>
                </a:solidFill>
                <a:ea typeface="+mn-ea"/>
                <a:cs typeface="+mn-cs"/>
              </a:rPr>
              <a:t> og statsstøtte.</a:t>
            </a:r>
            <a:endParaRPr lang="en-GB" dirty="0">
              <a:solidFill>
                <a:srgbClr val="0B6192"/>
              </a:solidFill>
              <a:ea typeface="+mn-ea"/>
              <a:cs typeface="+mn-cs"/>
            </a:endParaRPr>
          </a:p>
          <a:p>
            <a:r>
              <a:rPr lang="da-DK" dirty="0"/>
              <a:t> </a:t>
            </a:r>
            <a:endParaRPr lang="en-GB" sz="1800" dirty="0"/>
          </a:p>
          <a:p>
            <a:endParaRPr lang="en-GB" dirty="0"/>
          </a:p>
        </p:txBody>
      </p:sp>
      <p:sp>
        <p:nvSpPr>
          <p:cNvPr id="4" name="Slide Number Placeholder 3"/>
          <p:cNvSpPr>
            <a:spLocks noGrp="1"/>
          </p:cNvSpPr>
          <p:nvPr>
            <p:ph type="sldNum" sz="quarter" idx="11"/>
          </p:nvPr>
        </p:nvSpPr>
        <p:spPr/>
        <p:txBody>
          <a:bodyPr/>
          <a:lstStyle/>
          <a:p>
            <a:fld id="{A60E4652-C4BF-406B-AB48-5AD5DA4949E6}" type="slidenum">
              <a:rPr lang="en-GB" altLang="de-DE" smtClean="0"/>
              <a:pPr/>
              <a:t>17</a:t>
            </a:fld>
            <a:endParaRPr lang="en-GB" altLang="de-DE"/>
          </a:p>
        </p:txBody>
      </p:sp>
    </p:spTree>
    <p:extLst>
      <p:ext uri="{BB962C8B-B14F-4D97-AF65-F5344CB8AC3E}">
        <p14:creationId xmlns:p14="http://schemas.microsoft.com/office/powerpoint/2010/main" val="1301703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8229600" cy="4536604"/>
          </a:xfrm>
        </p:spPr>
        <p:txBody>
          <a:bodyPr/>
          <a:lstStyle/>
          <a:p>
            <a:pPr lvl="0"/>
            <a:endParaRPr lang="da-DK" dirty="0" smtClean="0">
              <a:solidFill>
                <a:srgbClr val="0B6192"/>
              </a:solidFill>
            </a:endParaRPr>
          </a:p>
          <a:p>
            <a:pPr lvl="0"/>
            <a:r>
              <a:rPr lang="da-DK" dirty="0" smtClean="0">
                <a:solidFill>
                  <a:srgbClr val="0B6192"/>
                </a:solidFill>
              </a:rPr>
              <a:t>Fusioner</a:t>
            </a:r>
            <a:r>
              <a:rPr lang="da-DK" dirty="0">
                <a:solidFill>
                  <a:srgbClr val="0B6192"/>
                </a:solidFill>
              </a:rPr>
              <a:t>: </a:t>
            </a:r>
            <a:r>
              <a:rPr lang="da-DK" dirty="0" smtClean="0">
                <a:solidFill>
                  <a:srgbClr val="0B6192"/>
                </a:solidFill>
              </a:rPr>
              <a:t>empirisk </a:t>
            </a:r>
            <a:r>
              <a:rPr lang="da-DK" dirty="0">
                <a:solidFill>
                  <a:srgbClr val="0B6192"/>
                </a:solidFill>
              </a:rPr>
              <a:t>– i meget bred forstand</a:t>
            </a:r>
            <a:endParaRPr lang="en-GB" dirty="0">
              <a:solidFill>
                <a:srgbClr val="0B6192"/>
              </a:solidFill>
            </a:endParaRPr>
          </a:p>
          <a:p>
            <a:pPr lvl="2"/>
            <a:r>
              <a:rPr lang="da-DK" dirty="0">
                <a:solidFill>
                  <a:srgbClr val="0B6192"/>
                </a:solidFill>
                <a:ea typeface="+mn-ea"/>
                <a:cs typeface="+mn-cs"/>
              </a:rPr>
              <a:t>Fleste fusioner ”horisontale” </a:t>
            </a:r>
            <a:endParaRPr lang="en-GB" dirty="0">
              <a:solidFill>
                <a:srgbClr val="0B6192"/>
              </a:solidFill>
              <a:ea typeface="+mn-ea"/>
              <a:cs typeface="+mn-cs"/>
            </a:endParaRPr>
          </a:p>
          <a:p>
            <a:pPr lvl="3"/>
            <a:r>
              <a:rPr lang="da-DK" dirty="0">
                <a:solidFill>
                  <a:srgbClr val="0B6192"/>
                </a:solidFill>
                <a:ea typeface="+mn-ea"/>
                <a:cs typeface="+mn-cs"/>
              </a:rPr>
              <a:t>Samme niveau i værdikæde; konkurrerer</a:t>
            </a:r>
            <a:endParaRPr lang="en-GB" dirty="0">
              <a:solidFill>
                <a:srgbClr val="0B6192"/>
              </a:solidFill>
              <a:ea typeface="+mn-ea"/>
              <a:cs typeface="+mn-cs"/>
            </a:endParaRPr>
          </a:p>
          <a:p>
            <a:pPr lvl="2"/>
            <a:r>
              <a:rPr lang="da-DK" dirty="0">
                <a:solidFill>
                  <a:srgbClr val="0B6192"/>
                </a:solidFill>
                <a:ea typeface="+mn-ea"/>
                <a:cs typeface="+mn-cs"/>
              </a:rPr>
              <a:t>Økonomiske modeller: fusion medfører højere </a:t>
            </a:r>
            <a:r>
              <a:rPr lang="da-DK" dirty="0" smtClean="0">
                <a:solidFill>
                  <a:srgbClr val="0B6192"/>
                </a:solidFill>
                <a:ea typeface="+mn-ea"/>
                <a:cs typeface="+mn-cs"/>
              </a:rPr>
              <a:t>priser </a:t>
            </a:r>
            <a:endParaRPr lang="en-GB" dirty="0">
              <a:solidFill>
                <a:srgbClr val="0B6192"/>
              </a:solidFill>
              <a:ea typeface="+mn-ea"/>
              <a:cs typeface="+mn-cs"/>
            </a:endParaRPr>
          </a:p>
          <a:p>
            <a:pPr lvl="3"/>
            <a:r>
              <a:rPr lang="da-DK" sz="1600" dirty="0">
                <a:solidFill>
                  <a:srgbClr val="0B6192"/>
                </a:solidFill>
                <a:latin typeface="+mn-lt"/>
                <a:ea typeface="+mn-ea"/>
                <a:cs typeface="+mn-cs"/>
              </a:rPr>
              <a:t>Medmindre omfattende omkostningsbesparelser</a:t>
            </a:r>
            <a:endParaRPr lang="en-GB" sz="1600" dirty="0">
              <a:solidFill>
                <a:srgbClr val="0B6192"/>
              </a:solidFill>
              <a:latin typeface="+mn-lt"/>
              <a:ea typeface="+mn-ea"/>
              <a:cs typeface="+mn-cs"/>
            </a:endParaRPr>
          </a:p>
          <a:p>
            <a:pPr lvl="2"/>
            <a:r>
              <a:rPr lang="da-DK" dirty="0">
                <a:solidFill>
                  <a:srgbClr val="0B6192"/>
                </a:solidFill>
                <a:ea typeface="+mn-ea"/>
                <a:cs typeface="+mn-cs"/>
              </a:rPr>
              <a:t>Tag simpel industriøkonomisk model, hold omkostninger konstante og fusioner to af virksomhederne i et oligopol: priserne højere i ny ligevægt</a:t>
            </a:r>
            <a:endParaRPr lang="en-GB" dirty="0">
              <a:solidFill>
                <a:srgbClr val="0B6192"/>
              </a:solidFill>
              <a:ea typeface="+mn-ea"/>
              <a:cs typeface="+mn-cs"/>
            </a:endParaRPr>
          </a:p>
          <a:p>
            <a:endParaRPr lang="en-GB" dirty="0"/>
          </a:p>
        </p:txBody>
      </p:sp>
      <p:sp>
        <p:nvSpPr>
          <p:cNvPr id="4" name="Slide Number Placeholder 3"/>
          <p:cNvSpPr>
            <a:spLocks noGrp="1"/>
          </p:cNvSpPr>
          <p:nvPr>
            <p:ph type="sldNum" sz="quarter" idx="11"/>
          </p:nvPr>
        </p:nvSpPr>
        <p:spPr/>
        <p:txBody>
          <a:bodyPr/>
          <a:lstStyle/>
          <a:p>
            <a:fld id="{A60E4652-C4BF-406B-AB48-5AD5DA4949E6}" type="slidenum">
              <a:rPr lang="en-GB" altLang="de-DE" smtClean="0"/>
              <a:pPr/>
              <a:t>18</a:t>
            </a:fld>
            <a:endParaRPr lang="en-GB" altLang="de-DE"/>
          </a:p>
        </p:txBody>
      </p:sp>
    </p:spTree>
    <p:extLst>
      <p:ext uri="{BB962C8B-B14F-4D97-AF65-F5344CB8AC3E}">
        <p14:creationId xmlns:p14="http://schemas.microsoft.com/office/powerpoint/2010/main" val="559113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8800"/>
            <a:ext cx="8229600" cy="4392588"/>
          </a:xfrm>
        </p:spPr>
        <p:txBody>
          <a:bodyPr/>
          <a:lstStyle/>
          <a:p>
            <a:pPr lvl="0"/>
            <a:endParaRPr lang="da-DK" dirty="0" smtClean="0">
              <a:solidFill>
                <a:srgbClr val="0B6192"/>
              </a:solidFill>
            </a:endParaRPr>
          </a:p>
          <a:p>
            <a:pPr lvl="0"/>
            <a:r>
              <a:rPr lang="da-DK" dirty="0" smtClean="0">
                <a:solidFill>
                  <a:srgbClr val="0B6192"/>
                </a:solidFill>
              </a:rPr>
              <a:t>Men </a:t>
            </a:r>
            <a:r>
              <a:rPr lang="da-DK" dirty="0">
                <a:solidFill>
                  <a:srgbClr val="0B6192"/>
                </a:solidFill>
              </a:rPr>
              <a:t>hvor meget højere? Det er vores opgave </a:t>
            </a:r>
            <a:endParaRPr lang="en-GB" dirty="0">
              <a:solidFill>
                <a:srgbClr val="0B6192"/>
              </a:solidFill>
            </a:endParaRPr>
          </a:p>
          <a:p>
            <a:pPr lvl="2"/>
            <a:r>
              <a:rPr lang="da-DK" dirty="0">
                <a:solidFill>
                  <a:srgbClr val="0B6192"/>
                </a:solidFill>
                <a:ea typeface="+mn-ea"/>
                <a:cs typeface="+mn-cs"/>
              </a:rPr>
              <a:t>Ikke nødvendigvis sætte tal på, men have idé, om det er meget eller lidt højere </a:t>
            </a:r>
            <a:endParaRPr lang="en-GB" dirty="0">
              <a:solidFill>
                <a:srgbClr val="0B6192"/>
              </a:solidFill>
              <a:ea typeface="+mn-ea"/>
              <a:cs typeface="+mn-cs"/>
            </a:endParaRPr>
          </a:p>
          <a:p>
            <a:pPr lvl="2"/>
            <a:r>
              <a:rPr lang="da-DK" dirty="0">
                <a:solidFill>
                  <a:srgbClr val="0B6192"/>
                </a:solidFill>
                <a:ea typeface="+mn-ea"/>
                <a:cs typeface="+mn-cs"/>
              </a:rPr>
              <a:t>Indsamler så mange oplysninger, som vi kan</a:t>
            </a:r>
            <a:endParaRPr lang="en-GB" dirty="0">
              <a:solidFill>
                <a:srgbClr val="0B6192"/>
              </a:solidFill>
              <a:ea typeface="+mn-ea"/>
              <a:cs typeface="+mn-cs"/>
            </a:endParaRPr>
          </a:p>
          <a:p>
            <a:pPr lvl="3"/>
            <a:r>
              <a:rPr lang="da-DK" sz="1600" dirty="0" smtClean="0">
                <a:solidFill>
                  <a:srgbClr val="0B6192"/>
                </a:solidFill>
                <a:latin typeface="+mn-lt"/>
                <a:ea typeface="+mn-ea"/>
                <a:cs typeface="+mn-cs"/>
              </a:rPr>
              <a:t>”Empiri </a:t>
            </a:r>
            <a:r>
              <a:rPr lang="da-DK" sz="1600" dirty="0">
                <a:solidFill>
                  <a:srgbClr val="0B6192"/>
                </a:solidFill>
                <a:latin typeface="+mn-lt"/>
                <a:ea typeface="+mn-ea"/>
                <a:cs typeface="+mn-cs"/>
              </a:rPr>
              <a:t>i meget bred forstand”</a:t>
            </a:r>
            <a:endParaRPr lang="en-GB" sz="1600" dirty="0">
              <a:solidFill>
                <a:srgbClr val="0B6192"/>
              </a:solidFill>
              <a:latin typeface="+mn-lt"/>
              <a:ea typeface="+mn-ea"/>
              <a:cs typeface="+mn-cs"/>
            </a:endParaRPr>
          </a:p>
          <a:p>
            <a:pPr lvl="2"/>
            <a:r>
              <a:rPr lang="da-DK" dirty="0">
                <a:solidFill>
                  <a:srgbClr val="0B6192"/>
                </a:solidFill>
                <a:ea typeface="+mn-ea"/>
                <a:cs typeface="+mn-cs"/>
              </a:rPr>
              <a:t>Interne dokumenter:</a:t>
            </a:r>
            <a:endParaRPr lang="en-GB" dirty="0">
              <a:solidFill>
                <a:srgbClr val="0B6192"/>
              </a:solidFill>
              <a:ea typeface="+mn-ea"/>
              <a:cs typeface="+mn-cs"/>
            </a:endParaRPr>
          </a:p>
          <a:p>
            <a:pPr lvl="3"/>
            <a:r>
              <a:rPr lang="da-DK" sz="1600" dirty="0">
                <a:solidFill>
                  <a:srgbClr val="0B6192"/>
                </a:solidFill>
                <a:latin typeface="+mn-lt"/>
                <a:ea typeface="+mn-ea"/>
                <a:cs typeface="+mn-cs"/>
              </a:rPr>
              <a:t>Bestyrelsesreferater</a:t>
            </a:r>
            <a:endParaRPr lang="en-GB" sz="1600" dirty="0">
              <a:solidFill>
                <a:srgbClr val="0B6192"/>
              </a:solidFill>
              <a:latin typeface="+mn-lt"/>
              <a:ea typeface="+mn-ea"/>
              <a:cs typeface="+mn-cs"/>
            </a:endParaRPr>
          </a:p>
          <a:p>
            <a:pPr lvl="3"/>
            <a:r>
              <a:rPr lang="da-DK" sz="1600" dirty="0">
                <a:solidFill>
                  <a:srgbClr val="0B6192"/>
                </a:solidFill>
                <a:latin typeface="+mn-lt"/>
                <a:ea typeface="+mn-ea"/>
                <a:cs typeface="+mn-cs"/>
              </a:rPr>
              <a:t>Investeringsbankers analyser</a:t>
            </a:r>
            <a:endParaRPr lang="en-GB" sz="1600" dirty="0">
              <a:solidFill>
                <a:srgbClr val="0B6192"/>
              </a:solidFill>
              <a:latin typeface="+mn-lt"/>
              <a:ea typeface="+mn-ea"/>
              <a:cs typeface="+mn-cs"/>
            </a:endParaRPr>
          </a:p>
          <a:p>
            <a:pPr lvl="3"/>
            <a:r>
              <a:rPr lang="da-DK" sz="1600" dirty="0">
                <a:solidFill>
                  <a:srgbClr val="0B6192"/>
                </a:solidFill>
                <a:latin typeface="+mn-lt"/>
                <a:ea typeface="+mn-ea"/>
                <a:cs typeface="+mn-cs"/>
              </a:rPr>
              <a:t>Marketingsanalyser</a:t>
            </a:r>
            <a:endParaRPr lang="en-GB" sz="1600" dirty="0">
              <a:solidFill>
                <a:srgbClr val="0B6192"/>
              </a:solidFill>
              <a:latin typeface="+mn-lt"/>
              <a:ea typeface="+mn-ea"/>
              <a:cs typeface="+mn-cs"/>
            </a:endParaRPr>
          </a:p>
          <a:p>
            <a:pPr lvl="3"/>
            <a:r>
              <a:rPr lang="da-DK" sz="1600" dirty="0">
                <a:solidFill>
                  <a:srgbClr val="0B6192"/>
                </a:solidFill>
                <a:latin typeface="+mn-lt"/>
                <a:ea typeface="+mn-ea"/>
                <a:cs typeface="+mn-cs"/>
              </a:rPr>
              <a:t>E-mails, osv. osv. </a:t>
            </a:r>
            <a:endParaRPr lang="en-GB" sz="1600" dirty="0">
              <a:solidFill>
                <a:srgbClr val="0B6192"/>
              </a:solidFill>
              <a:latin typeface="+mn-lt"/>
              <a:ea typeface="+mn-ea"/>
              <a:cs typeface="+mn-cs"/>
            </a:endParaRPr>
          </a:p>
        </p:txBody>
      </p:sp>
      <p:sp>
        <p:nvSpPr>
          <p:cNvPr id="4" name="Slide Number Placeholder 3"/>
          <p:cNvSpPr>
            <a:spLocks noGrp="1"/>
          </p:cNvSpPr>
          <p:nvPr>
            <p:ph type="sldNum" sz="quarter" idx="11"/>
          </p:nvPr>
        </p:nvSpPr>
        <p:spPr/>
        <p:txBody>
          <a:bodyPr/>
          <a:lstStyle/>
          <a:p>
            <a:fld id="{A60E4652-C4BF-406B-AB48-5AD5DA4949E6}" type="slidenum">
              <a:rPr lang="en-GB" altLang="de-DE" smtClean="0"/>
              <a:pPr/>
              <a:t>19</a:t>
            </a:fld>
            <a:endParaRPr lang="en-GB" altLang="de-DE"/>
          </a:p>
        </p:txBody>
      </p:sp>
    </p:spTree>
    <p:extLst>
      <p:ext uri="{BB962C8B-B14F-4D97-AF65-F5344CB8AC3E}">
        <p14:creationId xmlns:p14="http://schemas.microsoft.com/office/powerpoint/2010/main" val="616572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229600" cy="648072"/>
          </a:xfrm>
        </p:spPr>
        <p:txBody>
          <a:bodyPr/>
          <a:lstStyle/>
          <a:p>
            <a:pPr algn="ctr"/>
            <a:r>
              <a:rPr lang="da-DK" b="1" dirty="0" smtClean="0">
                <a:solidFill>
                  <a:srgbClr val="0B6192"/>
                </a:solidFill>
              </a:rPr>
              <a:t/>
            </a:r>
            <a:br>
              <a:rPr lang="da-DK" b="1" dirty="0" smtClean="0">
                <a:solidFill>
                  <a:srgbClr val="0B6192"/>
                </a:solidFill>
              </a:rPr>
            </a:br>
            <a:r>
              <a:rPr lang="da-DK" b="1" dirty="0" smtClean="0">
                <a:solidFill>
                  <a:srgbClr val="0B6192"/>
                </a:solidFill>
              </a:rPr>
              <a:t/>
            </a:r>
            <a:br>
              <a:rPr lang="da-DK" b="1" dirty="0" smtClean="0">
                <a:solidFill>
                  <a:srgbClr val="0B6192"/>
                </a:solidFill>
              </a:rPr>
            </a:br>
            <a:r>
              <a:rPr lang="da-DK" b="1" dirty="0" smtClean="0">
                <a:solidFill>
                  <a:srgbClr val="0B6192"/>
                </a:solidFill>
              </a:rPr>
              <a:t>Plan</a:t>
            </a:r>
            <a:endParaRPr lang="en-GB" b="1" dirty="0">
              <a:solidFill>
                <a:srgbClr val="0B6192"/>
              </a:solidFill>
            </a:endParaRPr>
          </a:p>
        </p:txBody>
      </p:sp>
      <p:sp>
        <p:nvSpPr>
          <p:cNvPr id="3" name="Content Placeholder 2"/>
          <p:cNvSpPr>
            <a:spLocks noGrp="1"/>
          </p:cNvSpPr>
          <p:nvPr>
            <p:ph idx="1"/>
          </p:nvPr>
        </p:nvSpPr>
        <p:spPr>
          <a:xfrm>
            <a:off x="457200" y="2132856"/>
            <a:ext cx="8229600" cy="3960440"/>
          </a:xfrm>
        </p:spPr>
        <p:txBody>
          <a:bodyPr/>
          <a:lstStyle/>
          <a:p>
            <a:pPr marL="914400" lvl="1" indent="-457200">
              <a:buFont typeface="+mj-lt"/>
              <a:buAutoNum type="arabicPeriod"/>
            </a:pPr>
            <a:endParaRPr lang="de-DE" sz="2400" b="1" dirty="0" smtClean="0">
              <a:solidFill>
                <a:srgbClr val="0B6192"/>
              </a:solidFill>
            </a:endParaRPr>
          </a:p>
          <a:p>
            <a:pPr marL="914400" lvl="1" indent="-457200">
              <a:buFont typeface="+mj-lt"/>
              <a:buAutoNum type="arabicPeriod"/>
            </a:pPr>
            <a:endParaRPr lang="de-DE" sz="2400" b="1" dirty="0" smtClean="0">
              <a:solidFill>
                <a:srgbClr val="0B6192"/>
              </a:solidFill>
            </a:endParaRPr>
          </a:p>
          <a:p>
            <a:pPr marL="914400" lvl="1" indent="-457200">
              <a:buFont typeface="+mj-lt"/>
              <a:buAutoNum type="arabicPeriod"/>
            </a:pPr>
            <a:r>
              <a:rPr lang="de-DE" sz="2400" dirty="0" err="1" smtClean="0">
                <a:solidFill>
                  <a:srgbClr val="0B6192"/>
                </a:solidFill>
              </a:rPr>
              <a:t>Hvorfor</a:t>
            </a:r>
            <a:r>
              <a:rPr lang="de-DE" sz="2400" dirty="0" smtClean="0">
                <a:solidFill>
                  <a:srgbClr val="0B6192"/>
                </a:solidFill>
              </a:rPr>
              <a:t> er </a:t>
            </a:r>
            <a:r>
              <a:rPr lang="de-DE" sz="2400" dirty="0" err="1" smtClean="0">
                <a:solidFill>
                  <a:srgbClr val="0B6192"/>
                </a:solidFill>
              </a:rPr>
              <a:t>jeg</a:t>
            </a:r>
            <a:r>
              <a:rPr lang="de-DE" sz="2400" dirty="0" smtClean="0">
                <a:solidFill>
                  <a:srgbClr val="0B6192"/>
                </a:solidFill>
              </a:rPr>
              <a:t> her i </a:t>
            </a:r>
            <a:r>
              <a:rPr lang="de-DE" sz="2400" dirty="0" err="1" smtClean="0">
                <a:solidFill>
                  <a:srgbClr val="0B6192"/>
                </a:solidFill>
              </a:rPr>
              <a:t>dag</a:t>
            </a:r>
            <a:r>
              <a:rPr lang="de-DE" sz="2400" dirty="0" smtClean="0">
                <a:solidFill>
                  <a:srgbClr val="0B6192"/>
                </a:solidFill>
              </a:rPr>
              <a:t>?</a:t>
            </a:r>
          </a:p>
          <a:p>
            <a:pPr marL="914400" lvl="1" indent="-457200">
              <a:buFont typeface="+mj-lt"/>
              <a:buAutoNum type="arabicPeriod"/>
            </a:pPr>
            <a:r>
              <a:rPr lang="de-DE" sz="2400" dirty="0" err="1" smtClean="0">
                <a:solidFill>
                  <a:srgbClr val="0B6192"/>
                </a:solidFill>
              </a:rPr>
              <a:t>Hvad</a:t>
            </a:r>
            <a:r>
              <a:rPr lang="de-DE" sz="2400" dirty="0" smtClean="0">
                <a:solidFill>
                  <a:srgbClr val="0B6192"/>
                </a:solidFill>
              </a:rPr>
              <a:t> er </a:t>
            </a:r>
            <a:r>
              <a:rPr lang="de-DE" sz="2400" dirty="0" err="1" smtClean="0">
                <a:solidFill>
                  <a:srgbClr val="0B6192"/>
                </a:solidFill>
              </a:rPr>
              <a:t>konkurrencepolitik</a:t>
            </a:r>
            <a:r>
              <a:rPr lang="de-DE" sz="2400" dirty="0" smtClean="0">
                <a:solidFill>
                  <a:srgbClr val="0B6192"/>
                </a:solidFill>
              </a:rPr>
              <a:t>? </a:t>
            </a:r>
            <a:endParaRPr lang="de-DE" sz="2400" dirty="0">
              <a:solidFill>
                <a:srgbClr val="0B6192"/>
              </a:solidFill>
            </a:endParaRPr>
          </a:p>
          <a:p>
            <a:pPr marL="914400" lvl="1" indent="-457200">
              <a:buFont typeface="+mj-lt"/>
              <a:buAutoNum type="arabicPeriod"/>
            </a:pPr>
            <a:r>
              <a:rPr lang="de-DE" sz="2400" dirty="0" err="1" smtClean="0">
                <a:solidFill>
                  <a:srgbClr val="0B6192"/>
                </a:solidFill>
              </a:rPr>
              <a:t>Hvilken</a:t>
            </a:r>
            <a:r>
              <a:rPr lang="de-DE" sz="2400" dirty="0" smtClean="0">
                <a:solidFill>
                  <a:srgbClr val="0B6192"/>
                </a:solidFill>
              </a:rPr>
              <a:t> rolle </a:t>
            </a:r>
            <a:r>
              <a:rPr lang="de-DE" sz="2400" dirty="0" err="1" smtClean="0">
                <a:solidFill>
                  <a:srgbClr val="0B6192"/>
                </a:solidFill>
              </a:rPr>
              <a:t>spiller</a:t>
            </a:r>
            <a:r>
              <a:rPr lang="de-DE" sz="2400" dirty="0" smtClean="0">
                <a:solidFill>
                  <a:srgbClr val="0B6192"/>
                </a:solidFill>
              </a:rPr>
              <a:t> </a:t>
            </a:r>
            <a:r>
              <a:rPr lang="de-DE" sz="2400" dirty="0" err="1" smtClean="0">
                <a:solidFill>
                  <a:srgbClr val="0B6192"/>
                </a:solidFill>
              </a:rPr>
              <a:t>økonomi</a:t>
            </a:r>
            <a:r>
              <a:rPr lang="de-DE" sz="2400" dirty="0" smtClean="0">
                <a:solidFill>
                  <a:srgbClr val="0B6192"/>
                </a:solidFill>
              </a:rPr>
              <a:t> </a:t>
            </a:r>
            <a:r>
              <a:rPr lang="de-DE" sz="2400" dirty="0" err="1" smtClean="0">
                <a:solidFill>
                  <a:srgbClr val="0B6192"/>
                </a:solidFill>
              </a:rPr>
              <a:t>og</a:t>
            </a:r>
            <a:r>
              <a:rPr lang="de-DE" sz="2400" dirty="0" smtClean="0">
                <a:solidFill>
                  <a:srgbClr val="0B6192"/>
                </a:solidFill>
              </a:rPr>
              <a:t> </a:t>
            </a:r>
            <a:r>
              <a:rPr lang="de-DE" sz="2400" dirty="0" err="1" smtClean="0">
                <a:solidFill>
                  <a:srgbClr val="0B6192"/>
                </a:solidFill>
              </a:rPr>
              <a:t>økonomer</a:t>
            </a:r>
            <a:r>
              <a:rPr lang="de-DE" sz="2400" dirty="0" smtClean="0">
                <a:solidFill>
                  <a:srgbClr val="0B6192"/>
                </a:solidFill>
              </a:rPr>
              <a:t>?</a:t>
            </a:r>
            <a:endParaRPr lang="de-DE" sz="2400" dirty="0">
              <a:solidFill>
                <a:srgbClr val="0B6192"/>
              </a:solidFill>
            </a:endParaRPr>
          </a:p>
          <a:p>
            <a:pPr marL="914400" lvl="1" indent="-457200">
              <a:buFont typeface="+mj-lt"/>
              <a:buAutoNum type="arabicPeriod"/>
            </a:pPr>
            <a:r>
              <a:rPr lang="de-DE" sz="2400" dirty="0" smtClean="0">
                <a:solidFill>
                  <a:srgbClr val="0B6192"/>
                </a:solidFill>
              </a:rPr>
              <a:t>Et </a:t>
            </a:r>
            <a:r>
              <a:rPr lang="de-DE" sz="2400" dirty="0" err="1" smtClean="0">
                <a:solidFill>
                  <a:srgbClr val="0B6192"/>
                </a:solidFill>
              </a:rPr>
              <a:t>case</a:t>
            </a:r>
            <a:r>
              <a:rPr lang="de-DE" sz="2400" dirty="0" smtClean="0">
                <a:solidFill>
                  <a:srgbClr val="0B6192"/>
                </a:solidFill>
              </a:rPr>
              <a:t> </a:t>
            </a:r>
            <a:r>
              <a:rPr lang="de-DE" sz="2400" dirty="0" err="1" smtClean="0">
                <a:solidFill>
                  <a:srgbClr val="0B6192"/>
                </a:solidFill>
              </a:rPr>
              <a:t>studie</a:t>
            </a:r>
            <a:r>
              <a:rPr lang="de-DE" sz="2400" dirty="0" smtClean="0">
                <a:solidFill>
                  <a:srgbClr val="0B6192"/>
                </a:solidFill>
              </a:rPr>
              <a:t>: Siemens/</a:t>
            </a:r>
            <a:r>
              <a:rPr lang="de-DE" sz="2400" dirty="0" err="1" smtClean="0">
                <a:solidFill>
                  <a:srgbClr val="0B6192"/>
                </a:solidFill>
              </a:rPr>
              <a:t>Alstom</a:t>
            </a:r>
            <a:endParaRPr lang="de-DE" sz="2000" dirty="0">
              <a:solidFill>
                <a:srgbClr val="0B6192"/>
              </a:solidFill>
            </a:endParaRPr>
          </a:p>
          <a:p>
            <a:pPr>
              <a:buClr>
                <a:srgbClr val="0B6192"/>
              </a:buClr>
            </a:pPr>
            <a:endParaRPr lang="en-GB" sz="1800" dirty="0" smtClean="0">
              <a:solidFill>
                <a:srgbClr val="0B6192"/>
              </a:solidFill>
            </a:endParaRPr>
          </a:p>
          <a:p>
            <a:pPr>
              <a:buClr>
                <a:srgbClr val="0B6192"/>
              </a:buClr>
            </a:pPr>
            <a:endParaRPr lang="en-GB" sz="1800" dirty="0">
              <a:solidFill>
                <a:srgbClr val="0B6192"/>
              </a:solidFill>
            </a:endParaRPr>
          </a:p>
        </p:txBody>
      </p:sp>
    </p:spTree>
    <p:extLst>
      <p:ext uri="{BB962C8B-B14F-4D97-AF65-F5344CB8AC3E}">
        <p14:creationId xmlns:p14="http://schemas.microsoft.com/office/powerpoint/2010/main" val="1028722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176564"/>
          </a:xfrm>
        </p:spPr>
        <p:txBody>
          <a:bodyPr/>
          <a:lstStyle/>
          <a:p>
            <a:pPr lvl="1"/>
            <a:r>
              <a:rPr lang="da-DK" sz="2000" dirty="0">
                <a:solidFill>
                  <a:srgbClr val="0B6192"/>
                </a:solidFill>
              </a:rPr>
              <a:t>Beder ofte også om en hel masse tal </a:t>
            </a:r>
            <a:endParaRPr lang="en-GB" sz="2000" dirty="0">
              <a:solidFill>
                <a:srgbClr val="0B6192"/>
              </a:solidFill>
            </a:endParaRPr>
          </a:p>
          <a:p>
            <a:pPr lvl="3"/>
            <a:r>
              <a:rPr lang="da-DK" sz="1600" dirty="0">
                <a:solidFill>
                  <a:srgbClr val="0B6192"/>
                </a:solidFill>
                <a:latin typeface="+mn-lt"/>
              </a:rPr>
              <a:t>Nørdede økonomiske analyser: CET job</a:t>
            </a:r>
            <a:endParaRPr lang="en-GB" sz="1600" dirty="0">
              <a:solidFill>
                <a:srgbClr val="0B6192"/>
              </a:solidFill>
              <a:latin typeface="+mn-lt"/>
            </a:endParaRPr>
          </a:p>
          <a:p>
            <a:pPr lvl="3"/>
            <a:r>
              <a:rPr lang="da-DK" sz="1600" dirty="0">
                <a:solidFill>
                  <a:srgbClr val="0B6192"/>
                </a:solidFill>
                <a:latin typeface="+mn-lt"/>
              </a:rPr>
              <a:t>Nogle gange sofistikeret økonometri</a:t>
            </a:r>
            <a:endParaRPr lang="en-GB" sz="1600" dirty="0">
              <a:solidFill>
                <a:srgbClr val="0B6192"/>
              </a:solidFill>
              <a:latin typeface="+mn-lt"/>
            </a:endParaRPr>
          </a:p>
          <a:p>
            <a:pPr lvl="3"/>
            <a:r>
              <a:rPr lang="da-DK" sz="1600" dirty="0">
                <a:solidFill>
                  <a:srgbClr val="0B6192"/>
                </a:solidFill>
                <a:latin typeface="+mn-lt"/>
              </a:rPr>
              <a:t>Max: estimering af efterspørgselsfunktioner med efterfølgende simulering af fusion (ikke særligt tit)</a:t>
            </a:r>
            <a:endParaRPr lang="en-GB" sz="1600" dirty="0">
              <a:solidFill>
                <a:srgbClr val="0B6192"/>
              </a:solidFill>
              <a:latin typeface="+mn-lt"/>
            </a:endParaRPr>
          </a:p>
          <a:p>
            <a:endParaRPr lang="en-GB" dirty="0">
              <a:solidFill>
                <a:srgbClr val="0B6192"/>
              </a:solidFill>
            </a:endParaRPr>
          </a:p>
          <a:p>
            <a:pPr lvl="0"/>
            <a:r>
              <a:rPr lang="da-DK" dirty="0">
                <a:solidFill>
                  <a:srgbClr val="0B6192"/>
                </a:solidFill>
              </a:rPr>
              <a:t>Interessant arbejder for empiriker</a:t>
            </a:r>
            <a:endParaRPr lang="en-GB" dirty="0">
              <a:solidFill>
                <a:srgbClr val="0B6192"/>
              </a:solidFill>
            </a:endParaRPr>
          </a:p>
          <a:p>
            <a:pPr lvl="2"/>
            <a:r>
              <a:rPr lang="da-DK" dirty="0">
                <a:solidFill>
                  <a:srgbClr val="0B6192"/>
                </a:solidFill>
                <a:ea typeface="+mn-ea"/>
                <a:cs typeface="+mn-cs"/>
              </a:rPr>
              <a:t>Kan bare forlange tallene</a:t>
            </a:r>
            <a:endParaRPr lang="en-GB" dirty="0">
              <a:solidFill>
                <a:srgbClr val="0B6192"/>
              </a:solidFill>
              <a:ea typeface="+mn-ea"/>
              <a:cs typeface="+mn-cs"/>
            </a:endParaRPr>
          </a:p>
          <a:p>
            <a:pPr lvl="2"/>
            <a:r>
              <a:rPr lang="da-DK" dirty="0">
                <a:solidFill>
                  <a:srgbClr val="0B6192"/>
                </a:solidFill>
                <a:ea typeface="+mn-ea"/>
                <a:cs typeface="+mn-cs"/>
              </a:rPr>
              <a:t>Virksomheder har nu rigtigt mange tal</a:t>
            </a:r>
            <a:endParaRPr lang="en-GB" dirty="0">
              <a:solidFill>
                <a:srgbClr val="0B6192"/>
              </a:solidFill>
              <a:ea typeface="+mn-ea"/>
              <a:cs typeface="+mn-cs"/>
            </a:endParaRPr>
          </a:p>
          <a:p>
            <a:pPr lvl="2"/>
            <a:r>
              <a:rPr lang="da-DK" dirty="0">
                <a:solidFill>
                  <a:srgbClr val="0B6192"/>
                </a:solidFill>
                <a:ea typeface="+mn-ea"/>
                <a:cs typeface="+mn-cs"/>
              </a:rPr>
              <a:t>Analyse skal i sidste ende </a:t>
            </a:r>
            <a:r>
              <a:rPr lang="da-DK" dirty="0" smtClean="0">
                <a:solidFill>
                  <a:srgbClr val="0B6192"/>
                </a:solidFill>
                <a:ea typeface="+mn-ea"/>
                <a:cs typeface="+mn-cs"/>
              </a:rPr>
              <a:t>passe sammen med </a:t>
            </a:r>
            <a:r>
              <a:rPr lang="da-DK" dirty="0">
                <a:solidFill>
                  <a:srgbClr val="0B6192"/>
                </a:solidFill>
                <a:ea typeface="+mn-ea"/>
                <a:cs typeface="+mn-cs"/>
              </a:rPr>
              <a:t>interne </a:t>
            </a:r>
            <a:r>
              <a:rPr lang="da-DK" dirty="0" err="1">
                <a:solidFill>
                  <a:srgbClr val="0B6192"/>
                </a:solidFill>
                <a:ea typeface="+mn-ea"/>
                <a:cs typeface="+mn-cs"/>
              </a:rPr>
              <a:t>docs</a:t>
            </a:r>
            <a:endParaRPr lang="en-GB" dirty="0">
              <a:solidFill>
                <a:srgbClr val="0B6192"/>
              </a:solidFill>
              <a:ea typeface="+mn-ea"/>
              <a:cs typeface="+mn-cs"/>
            </a:endParaRPr>
          </a:p>
          <a:p>
            <a:endParaRPr lang="en-GB" dirty="0"/>
          </a:p>
        </p:txBody>
      </p:sp>
      <p:sp>
        <p:nvSpPr>
          <p:cNvPr id="4" name="Slide Number Placeholder 3"/>
          <p:cNvSpPr>
            <a:spLocks noGrp="1"/>
          </p:cNvSpPr>
          <p:nvPr>
            <p:ph type="sldNum" sz="quarter" idx="11"/>
          </p:nvPr>
        </p:nvSpPr>
        <p:spPr/>
        <p:txBody>
          <a:bodyPr/>
          <a:lstStyle/>
          <a:p>
            <a:fld id="{A60E4652-C4BF-406B-AB48-5AD5DA4949E6}" type="slidenum">
              <a:rPr lang="en-GB" altLang="de-DE" smtClean="0"/>
              <a:pPr/>
              <a:t>20</a:t>
            </a:fld>
            <a:endParaRPr lang="en-GB" altLang="de-DE"/>
          </a:p>
        </p:txBody>
      </p:sp>
    </p:spTree>
    <p:extLst>
      <p:ext uri="{BB962C8B-B14F-4D97-AF65-F5344CB8AC3E}">
        <p14:creationId xmlns:p14="http://schemas.microsoft.com/office/powerpoint/2010/main" val="2278063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76872"/>
            <a:ext cx="8229600" cy="3744516"/>
          </a:xfrm>
        </p:spPr>
        <p:txBody>
          <a:bodyPr/>
          <a:lstStyle/>
          <a:p>
            <a:pPr lvl="0"/>
            <a:r>
              <a:rPr lang="da-DK" dirty="0">
                <a:solidFill>
                  <a:srgbClr val="0B6192"/>
                </a:solidFill>
              </a:rPr>
              <a:t>Vertikale fusioner: forskellige niveauer i værdikæden</a:t>
            </a:r>
            <a:endParaRPr lang="en-GB" dirty="0">
              <a:solidFill>
                <a:srgbClr val="0B6192"/>
              </a:solidFill>
            </a:endParaRPr>
          </a:p>
          <a:p>
            <a:pPr lvl="2"/>
            <a:r>
              <a:rPr lang="da-DK" dirty="0">
                <a:solidFill>
                  <a:srgbClr val="0B6192"/>
                </a:solidFill>
                <a:ea typeface="+mn-ea"/>
                <a:cs typeface="+mn-cs"/>
              </a:rPr>
              <a:t>Vil fusioneret virksomhed ændre </a:t>
            </a:r>
            <a:r>
              <a:rPr lang="da-DK" dirty="0" smtClean="0">
                <a:solidFill>
                  <a:srgbClr val="0B6192"/>
                </a:solidFill>
                <a:ea typeface="+mn-ea"/>
                <a:cs typeface="+mn-cs"/>
              </a:rPr>
              <a:t>adfærd?</a:t>
            </a:r>
            <a:endParaRPr lang="en-GB" dirty="0">
              <a:solidFill>
                <a:srgbClr val="0B6192"/>
              </a:solidFill>
              <a:ea typeface="+mn-ea"/>
              <a:cs typeface="+mn-cs"/>
            </a:endParaRPr>
          </a:p>
          <a:p>
            <a:pPr lvl="3"/>
            <a:r>
              <a:rPr lang="da-DK" sz="1600" dirty="0">
                <a:solidFill>
                  <a:srgbClr val="0B6192"/>
                </a:solidFill>
                <a:latin typeface="+mn-lt"/>
                <a:ea typeface="+mn-ea"/>
                <a:cs typeface="+mn-cs"/>
              </a:rPr>
              <a:t>F.eks. ikke længere sælge input til kunde, der nu vil blive konkurrent </a:t>
            </a:r>
            <a:endParaRPr lang="en-GB" sz="1600" dirty="0">
              <a:solidFill>
                <a:srgbClr val="0B6192"/>
              </a:solidFill>
              <a:latin typeface="+mn-lt"/>
              <a:ea typeface="+mn-ea"/>
              <a:cs typeface="+mn-cs"/>
            </a:endParaRPr>
          </a:p>
          <a:p>
            <a:pPr lvl="3"/>
            <a:r>
              <a:rPr lang="da-DK" sz="1600" dirty="0">
                <a:solidFill>
                  <a:srgbClr val="0B6192"/>
                </a:solidFill>
                <a:latin typeface="+mn-lt"/>
                <a:ea typeface="+mn-ea"/>
                <a:cs typeface="+mn-cs"/>
              </a:rPr>
              <a:t>Eller ”binde” produkter som tidligere kunne købes hver for </a:t>
            </a:r>
            <a:r>
              <a:rPr lang="da-DK" sz="1600" dirty="0" smtClean="0">
                <a:solidFill>
                  <a:srgbClr val="0B6192"/>
                </a:solidFill>
                <a:latin typeface="+mn-lt"/>
                <a:ea typeface="+mn-ea"/>
                <a:cs typeface="+mn-cs"/>
              </a:rPr>
              <a:t>sig</a:t>
            </a:r>
            <a:endParaRPr lang="en-GB" sz="1600" dirty="0">
              <a:solidFill>
                <a:srgbClr val="0B6192"/>
              </a:solidFill>
              <a:latin typeface="+mn-lt"/>
              <a:ea typeface="+mn-ea"/>
              <a:cs typeface="+mn-cs"/>
            </a:endParaRPr>
          </a:p>
          <a:p>
            <a:endParaRPr lang="en-GB" dirty="0"/>
          </a:p>
        </p:txBody>
      </p:sp>
      <p:sp>
        <p:nvSpPr>
          <p:cNvPr id="4" name="Slide Number Placeholder 3"/>
          <p:cNvSpPr>
            <a:spLocks noGrp="1"/>
          </p:cNvSpPr>
          <p:nvPr>
            <p:ph type="sldNum" sz="quarter" idx="11"/>
          </p:nvPr>
        </p:nvSpPr>
        <p:spPr/>
        <p:txBody>
          <a:bodyPr/>
          <a:lstStyle/>
          <a:p>
            <a:fld id="{A60E4652-C4BF-406B-AB48-5AD5DA4949E6}" type="slidenum">
              <a:rPr lang="en-GB" altLang="de-DE" smtClean="0"/>
              <a:pPr/>
              <a:t>21</a:t>
            </a:fld>
            <a:endParaRPr lang="en-GB" altLang="de-DE"/>
          </a:p>
        </p:txBody>
      </p:sp>
    </p:spTree>
    <p:extLst>
      <p:ext uri="{BB962C8B-B14F-4D97-AF65-F5344CB8AC3E}">
        <p14:creationId xmlns:p14="http://schemas.microsoft.com/office/powerpoint/2010/main" val="2624468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8229600" cy="4536604"/>
          </a:xfrm>
        </p:spPr>
        <p:txBody>
          <a:bodyPr/>
          <a:lstStyle/>
          <a:p>
            <a:pPr lvl="0"/>
            <a:r>
              <a:rPr lang="da-DK" dirty="0">
                <a:solidFill>
                  <a:srgbClr val="0B6192"/>
                </a:solidFill>
              </a:rPr>
              <a:t>Nu nærmer vi os </a:t>
            </a:r>
            <a:r>
              <a:rPr lang="da-DK" dirty="0" err="1">
                <a:solidFill>
                  <a:srgbClr val="0B6192"/>
                </a:solidFill>
              </a:rPr>
              <a:t>antitrust</a:t>
            </a:r>
            <a:r>
              <a:rPr lang="da-DK" dirty="0">
                <a:solidFill>
                  <a:srgbClr val="0B6192"/>
                </a:solidFill>
              </a:rPr>
              <a:t>: tit ”vertikale teorier” </a:t>
            </a:r>
            <a:endParaRPr lang="en-GB" dirty="0">
              <a:solidFill>
                <a:srgbClr val="0B6192"/>
              </a:solidFill>
            </a:endParaRPr>
          </a:p>
          <a:p>
            <a:pPr lvl="2"/>
            <a:r>
              <a:rPr lang="da-DK" dirty="0">
                <a:solidFill>
                  <a:srgbClr val="0B6192"/>
                </a:solidFill>
                <a:ea typeface="+mn-ea"/>
                <a:cs typeface="+mn-cs"/>
              </a:rPr>
              <a:t>Her mere teoretisk mindede kolleger på banen</a:t>
            </a:r>
            <a:endParaRPr lang="en-GB" dirty="0">
              <a:solidFill>
                <a:srgbClr val="0B6192"/>
              </a:solidFill>
              <a:ea typeface="+mn-ea"/>
              <a:cs typeface="+mn-cs"/>
            </a:endParaRPr>
          </a:p>
          <a:p>
            <a:pPr lvl="2"/>
            <a:r>
              <a:rPr lang="da-DK" dirty="0">
                <a:solidFill>
                  <a:srgbClr val="0B6192"/>
                </a:solidFill>
                <a:ea typeface="+mn-ea"/>
                <a:cs typeface="+mn-cs"/>
              </a:rPr>
              <a:t>Konkurrenter eller kunder brokker sig til os</a:t>
            </a:r>
            <a:endParaRPr lang="en-GB" dirty="0">
              <a:solidFill>
                <a:srgbClr val="0B6192"/>
              </a:solidFill>
              <a:ea typeface="+mn-ea"/>
              <a:cs typeface="+mn-cs"/>
            </a:endParaRPr>
          </a:p>
          <a:p>
            <a:pPr lvl="3"/>
            <a:r>
              <a:rPr lang="da-DK" sz="1600" dirty="0">
                <a:solidFill>
                  <a:srgbClr val="0B6192"/>
                </a:solidFill>
                <a:latin typeface="+mn-lt"/>
                <a:ea typeface="+mn-ea"/>
                <a:cs typeface="+mn-cs"/>
              </a:rPr>
              <a:t>Vi skal finde ud af, om en virksomhed gør noget, fordi det gør den selv mere effektiv, eller fordi det gør dens konkurrenter mindre effektive </a:t>
            </a:r>
            <a:endParaRPr lang="en-GB" sz="1600" dirty="0">
              <a:solidFill>
                <a:srgbClr val="0B6192"/>
              </a:solidFill>
              <a:latin typeface="+mn-lt"/>
              <a:ea typeface="+mn-ea"/>
              <a:cs typeface="+mn-cs"/>
            </a:endParaRPr>
          </a:p>
          <a:p>
            <a:pPr marL="457200" lvl="1" indent="0">
              <a:buNone/>
            </a:pPr>
            <a:endParaRPr lang="da-DK" sz="2400" dirty="0" smtClean="0">
              <a:solidFill>
                <a:srgbClr val="0B6192"/>
              </a:solidFill>
              <a:ea typeface="+mn-ea"/>
              <a:cs typeface="+mn-cs"/>
            </a:endParaRPr>
          </a:p>
          <a:p>
            <a:pPr marL="457200" lvl="1" indent="0">
              <a:buNone/>
            </a:pPr>
            <a:r>
              <a:rPr lang="da-DK" sz="2400" dirty="0" smtClean="0">
                <a:solidFill>
                  <a:srgbClr val="0B6192"/>
                </a:solidFill>
                <a:ea typeface="+mn-ea"/>
                <a:cs typeface="+mn-cs"/>
              </a:rPr>
              <a:t>Stor </a:t>
            </a:r>
            <a:r>
              <a:rPr lang="da-DK" sz="2400" dirty="0">
                <a:solidFill>
                  <a:srgbClr val="0B6192"/>
                </a:solidFill>
                <a:ea typeface="+mn-ea"/>
                <a:cs typeface="+mn-cs"/>
              </a:rPr>
              <a:t>kasse af mulige teoretiske effekter: </a:t>
            </a:r>
            <a:endParaRPr lang="en-GB" sz="2400" dirty="0">
              <a:solidFill>
                <a:srgbClr val="0B6192"/>
              </a:solidFill>
              <a:ea typeface="+mn-ea"/>
              <a:cs typeface="+mn-cs"/>
            </a:endParaRPr>
          </a:p>
          <a:p>
            <a:pPr lvl="2"/>
            <a:r>
              <a:rPr lang="da-DK" dirty="0">
                <a:solidFill>
                  <a:srgbClr val="0B6192"/>
                </a:solidFill>
                <a:ea typeface="+mn-ea"/>
                <a:cs typeface="+mn-cs"/>
              </a:rPr>
              <a:t>Tjekke om detaljerne passer på markedet</a:t>
            </a:r>
            <a:endParaRPr lang="en-GB" dirty="0">
              <a:solidFill>
                <a:srgbClr val="0B6192"/>
              </a:solidFill>
              <a:ea typeface="+mn-ea"/>
              <a:cs typeface="+mn-cs"/>
            </a:endParaRPr>
          </a:p>
          <a:p>
            <a:pPr lvl="2"/>
            <a:r>
              <a:rPr lang="da-DK" dirty="0">
                <a:solidFill>
                  <a:srgbClr val="0B6192"/>
                </a:solidFill>
                <a:ea typeface="+mn-ea"/>
                <a:cs typeface="+mn-cs"/>
              </a:rPr>
              <a:t>”Empirisk” arbejde men ofte mindre sofistikeret, også fordi mindre ”standardiseret” end maskineri, vi har for </a:t>
            </a:r>
            <a:r>
              <a:rPr lang="da-DK" dirty="0" smtClean="0">
                <a:solidFill>
                  <a:srgbClr val="0B6192"/>
                </a:solidFill>
                <a:ea typeface="+mn-ea"/>
                <a:cs typeface="+mn-cs"/>
              </a:rPr>
              <a:t>fusioner</a:t>
            </a:r>
            <a:endParaRPr lang="en-GB" dirty="0">
              <a:solidFill>
                <a:srgbClr val="0B6192"/>
              </a:solidFill>
              <a:ea typeface="+mn-ea"/>
              <a:cs typeface="+mn-cs"/>
            </a:endParaRPr>
          </a:p>
          <a:p>
            <a:endParaRPr lang="en-GB" dirty="0"/>
          </a:p>
        </p:txBody>
      </p:sp>
      <p:sp>
        <p:nvSpPr>
          <p:cNvPr id="4" name="Slide Number Placeholder 3"/>
          <p:cNvSpPr>
            <a:spLocks noGrp="1"/>
          </p:cNvSpPr>
          <p:nvPr>
            <p:ph type="sldNum" sz="quarter" idx="11"/>
          </p:nvPr>
        </p:nvSpPr>
        <p:spPr/>
        <p:txBody>
          <a:bodyPr/>
          <a:lstStyle/>
          <a:p>
            <a:fld id="{A60E4652-C4BF-406B-AB48-5AD5DA4949E6}" type="slidenum">
              <a:rPr lang="en-GB" altLang="de-DE" smtClean="0"/>
              <a:pPr/>
              <a:t>22</a:t>
            </a:fld>
            <a:endParaRPr lang="en-GB" altLang="de-DE"/>
          </a:p>
        </p:txBody>
      </p:sp>
    </p:spTree>
    <p:extLst>
      <p:ext uri="{BB962C8B-B14F-4D97-AF65-F5344CB8AC3E}">
        <p14:creationId xmlns:p14="http://schemas.microsoft.com/office/powerpoint/2010/main" val="2108075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4824636"/>
          </a:xfrm>
        </p:spPr>
        <p:txBody>
          <a:bodyPr/>
          <a:lstStyle/>
          <a:p>
            <a:pPr lvl="0"/>
            <a:r>
              <a:rPr lang="da-DK" dirty="0">
                <a:solidFill>
                  <a:srgbClr val="0B6192"/>
                </a:solidFill>
              </a:rPr>
              <a:t>Selv teoretisk baggrund og arbejder nu mest med </a:t>
            </a:r>
            <a:r>
              <a:rPr lang="da-DK" dirty="0" err="1">
                <a:solidFill>
                  <a:srgbClr val="0B6192"/>
                </a:solidFill>
              </a:rPr>
              <a:t>antitrust</a:t>
            </a:r>
            <a:endParaRPr lang="en-GB" dirty="0">
              <a:solidFill>
                <a:srgbClr val="0B6192"/>
              </a:solidFill>
            </a:endParaRPr>
          </a:p>
          <a:p>
            <a:pPr lvl="2"/>
            <a:r>
              <a:rPr lang="da-DK" dirty="0">
                <a:solidFill>
                  <a:srgbClr val="0B6192"/>
                </a:solidFill>
                <a:ea typeface="+mn-ea"/>
                <a:cs typeface="+mn-cs"/>
              </a:rPr>
              <a:t>Fascinerende også fordi økonomisk teori ændrer sig</a:t>
            </a:r>
            <a:endParaRPr lang="en-GB" dirty="0">
              <a:solidFill>
                <a:srgbClr val="0B6192"/>
              </a:solidFill>
              <a:ea typeface="+mn-ea"/>
              <a:cs typeface="+mn-cs"/>
            </a:endParaRPr>
          </a:p>
          <a:p>
            <a:pPr lvl="3"/>
            <a:r>
              <a:rPr lang="da-DK" sz="1600" dirty="0">
                <a:solidFill>
                  <a:srgbClr val="0B6192"/>
                </a:solidFill>
                <a:latin typeface="+mn-lt"/>
                <a:ea typeface="+mn-ea"/>
                <a:cs typeface="+mn-cs"/>
              </a:rPr>
              <a:t>Nye markeder og nye forretningsmetoder</a:t>
            </a:r>
            <a:endParaRPr lang="en-GB" sz="1600" dirty="0">
              <a:solidFill>
                <a:srgbClr val="0B6192"/>
              </a:solidFill>
              <a:latin typeface="+mn-lt"/>
              <a:ea typeface="+mn-ea"/>
              <a:cs typeface="+mn-cs"/>
            </a:endParaRPr>
          </a:p>
          <a:p>
            <a:pPr lvl="2"/>
            <a:r>
              <a:rPr lang="da-DK" dirty="0">
                <a:solidFill>
                  <a:srgbClr val="0B6192"/>
                </a:solidFill>
                <a:ea typeface="+mn-ea"/>
                <a:cs typeface="+mn-cs"/>
              </a:rPr>
              <a:t>Sager om ting, økonomisk teori endnu bemærket – eller i hvert fald ikke udviklet mange modeller for</a:t>
            </a:r>
            <a:endParaRPr lang="en-GB" dirty="0">
              <a:solidFill>
                <a:srgbClr val="0B6192"/>
              </a:solidFill>
              <a:ea typeface="+mn-ea"/>
              <a:cs typeface="+mn-cs"/>
            </a:endParaRPr>
          </a:p>
          <a:p>
            <a:r>
              <a:rPr lang="da-DK" dirty="0"/>
              <a:t> </a:t>
            </a:r>
            <a:endParaRPr lang="en-GB" sz="1800" dirty="0"/>
          </a:p>
          <a:p>
            <a:pPr lvl="0"/>
            <a:r>
              <a:rPr lang="da-DK" dirty="0">
                <a:solidFill>
                  <a:srgbClr val="0B6192"/>
                </a:solidFill>
              </a:rPr>
              <a:t>Eksempel: Platform MFN klausuler </a:t>
            </a:r>
            <a:endParaRPr lang="en-GB" dirty="0">
              <a:solidFill>
                <a:srgbClr val="0B6192"/>
              </a:solidFill>
            </a:endParaRPr>
          </a:p>
          <a:p>
            <a:pPr lvl="2"/>
            <a:r>
              <a:rPr lang="da-DK" dirty="0">
                <a:solidFill>
                  <a:srgbClr val="0B6192"/>
                </a:solidFill>
                <a:ea typeface="+mn-ea"/>
                <a:cs typeface="+mn-cs"/>
              </a:rPr>
              <a:t>Anderledes end ”gamle” MFN klausuler (som f.eks. producent garanterer forhandler, andre forhandlere ikke får bedre pris)</a:t>
            </a:r>
            <a:endParaRPr lang="en-GB" dirty="0">
              <a:solidFill>
                <a:srgbClr val="0B6192"/>
              </a:solidFill>
              <a:ea typeface="+mn-ea"/>
              <a:cs typeface="+mn-cs"/>
            </a:endParaRPr>
          </a:p>
          <a:p>
            <a:pPr lvl="2"/>
            <a:r>
              <a:rPr lang="da-DK" dirty="0">
                <a:solidFill>
                  <a:srgbClr val="0B6192"/>
                </a:solidFill>
                <a:ea typeface="+mn-ea"/>
                <a:cs typeface="+mn-cs"/>
              </a:rPr>
              <a:t>Nu flere økonomer i gang med at udvikle modeller, der dækker denne nye type af MFN klausuler</a:t>
            </a:r>
            <a:endParaRPr lang="en-GB" dirty="0">
              <a:solidFill>
                <a:srgbClr val="0B6192"/>
              </a:solidFill>
              <a:ea typeface="+mn-ea"/>
              <a:cs typeface="+mn-cs"/>
            </a:endParaRPr>
          </a:p>
          <a:p>
            <a:pPr marL="457200" lvl="1" indent="0">
              <a:buNone/>
            </a:pPr>
            <a:endParaRPr lang="en-GB" sz="1800" dirty="0"/>
          </a:p>
          <a:p>
            <a:r>
              <a:rPr lang="da-DK" dirty="0"/>
              <a:t> </a:t>
            </a:r>
            <a:endParaRPr lang="en-GB" sz="1800" dirty="0"/>
          </a:p>
          <a:p>
            <a:endParaRPr lang="en-GB" dirty="0"/>
          </a:p>
        </p:txBody>
      </p:sp>
      <p:sp>
        <p:nvSpPr>
          <p:cNvPr id="4" name="Slide Number Placeholder 3"/>
          <p:cNvSpPr>
            <a:spLocks noGrp="1"/>
          </p:cNvSpPr>
          <p:nvPr>
            <p:ph type="sldNum" sz="quarter" idx="11"/>
          </p:nvPr>
        </p:nvSpPr>
        <p:spPr/>
        <p:txBody>
          <a:bodyPr/>
          <a:lstStyle/>
          <a:p>
            <a:fld id="{A60E4652-C4BF-406B-AB48-5AD5DA4949E6}" type="slidenum">
              <a:rPr lang="en-GB" altLang="de-DE" smtClean="0"/>
              <a:pPr/>
              <a:t>23</a:t>
            </a:fld>
            <a:endParaRPr lang="en-GB" altLang="de-DE"/>
          </a:p>
        </p:txBody>
      </p:sp>
    </p:spTree>
    <p:extLst>
      <p:ext uri="{BB962C8B-B14F-4D97-AF65-F5344CB8AC3E}">
        <p14:creationId xmlns:p14="http://schemas.microsoft.com/office/powerpoint/2010/main" val="4188789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60E4652-C4BF-406B-AB48-5AD5DA4949E6}" type="slidenum">
              <a:rPr lang="en-GB" altLang="de-DE" smtClean="0"/>
              <a:pPr/>
              <a:t>24</a:t>
            </a:fld>
            <a:endParaRPr lang="en-GB" altLang="de-DE"/>
          </a:p>
        </p:txBody>
      </p:sp>
      <p:sp>
        <p:nvSpPr>
          <p:cNvPr id="7" name="Title 1"/>
          <p:cNvSpPr>
            <a:spLocks noGrp="1"/>
          </p:cNvSpPr>
          <p:nvPr>
            <p:ph idx="1"/>
          </p:nvPr>
        </p:nvSpPr>
        <p:spPr>
          <a:xfrm>
            <a:off x="457200" y="1628800"/>
            <a:ext cx="8229600" cy="4392588"/>
          </a:xfrm>
        </p:spPr>
        <p:txBody>
          <a:bodyPr/>
          <a:lstStyle/>
          <a:p>
            <a:pPr lvl="0"/>
            <a:r>
              <a:rPr lang="da-DK" dirty="0">
                <a:solidFill>
                  <a:srgbClr val="0B6192"/>
                </a:solidFill>
              </a:rPr>
              <a:t>Andre eksempler for tiden:</a:t>
            </a:r>
            <a:endParaRPr lang="en-GB" dirty="0">
              <a:solidFill>
                <a:srgbClr val="0B6192"/>
              </a:solidFill>
            </a:endParaRPr>
          </a:p>
          <a:p>
            <a:pPr lvl="2"/>
            <a:r>
              <a:rPr lang="da-DK" dirty="0">
                <a:solidFill>
                  <a:srgbClr val="0B6192"/>
                </a:solidFill>
                <a:ea typeface="+mn-ea"/>
                <a:cs typeface="+mn-cs"/>
              </a:rPr>
              <a:t>Producenter forbyder forhandlere at sælge produkter på markedspladser og/eller byde på bestemte søgeord i Google </a:t>
            </a:r>
            <a:r>
              <a:rPr lang="da-DK" dirty="0" smtClean="0">
                <a:solidFill>
                  <a:srgbClr val="0B6192"/>
                </a:solidFill>
                <a:ea typeface="+mn-ea"/>
                <a:cs typeface="+mn-cs"/>
              </a:rPr>
              <a:t>auktioner</a:t>
            </a:r>
            <a:r>
              <a:rPr lang="da-DK" sz="2200" dirty="0" smtClean="0">
                <a:solidFill>
                  <a:srgbClr val="0B6192"/>
                </a:solidFill>
                <a:ea typeface="+mn-ea"/>
                <a:cs typeface="+mn-cs"/>
              </a:rPr>
              <a:t> </a:t>
            </a:r>
            <a:endParaRPr lang="en-GB" sz="2200" dirty="0">
              <a:solidFill>
                <a:srgbClr val="0B6192"/>
              </a:solidFill>
              <a:ea typeface="+mn-ea"/>
              <a:cs typeface="+mn-cs"/>
            </a:endParaRPr>
          </a:p>
          <a:p>
            <a:pPr lvl="2"/>
            <a:r>
              <a:rPr lang="da-DK" dirty="0">
                <a:solidFill>
                  <a:srgbClr val="0B6192"/>
                </a:solidFill>
                <a:ea typeface="+mn-ea"/>
                <a:cs typeface="+mn-cs"/>
              </a:rPr>
              <a:t>To konkurrenter aftaler ikke at byde på hinandens navn i sådanne auktioner</a:t>
            </a:r>
            <a:endParaRPr lang="en-GB" dirty="0">
              <a:solidFill>
                <a:srgbClr val="0B6192"/>
              </a:solidFill>
              <a:ea typeface="+mn-ea"/>
              <a:cs typeface="+mn-cs"/>
            </a:endParaRPr>
          </a:p>
          <a:p>
            <a:pPr lvl="2"/>
            <a:r>
              <a:rPr lang="da-DK" sz="2200" dirty="0">
                <a:solidFill>
                  <a:srgbClr val="0B6192"/>
                </a:solidFill>
                <a:ea typeface="+mn-ea"/>
                <a:cs typeface="+mn-cs"/>
              </a:rPr>
              <a:t>Adgang til </a:t>
            </a:r>
            <a:r>
              <a:rPr lang="da-DK" sz="2200" dirty="0" smtClean="0">
                <a:solidFill>
                  <a:srgbClr val="0B6192"/>
                </a:solidFill>
                <a:ea typeface="+mn-ea"/>
                <a:cs typeface="+mn-cs"/>
              </a:rPr>
              <a:t>data:</a:t>
            </a:r>
            <a:endParaRPr lang="en-GB" sz="2200" dirty="0">
              <a:solidFill>
                <a:srgbClr val="0B6192"/>
              </a:solidFill>
              <a:ea typeface="+mn-ea"/>
              <a:cs typeface="+mn-cs"/>
            </a:endParaRPr>
          </a:p>
          <a:p>
            <a:pPr lvl="3"/>
            <a:r>
              <a:rPr lang="da-DK" sz="1600" dirty="0">
                <a:solidFill>
                  <a:srgbClr val="0B6192"/>
                </a:solidFill>
                <a:latin typeface="+mn-lt"/>
                <a:ea typeface="+mn-ea"/>
                <a:cs typeface="+mn-cs"/>
              </a:rPr>
              <a:t>I orden, at Amazon bruger data om andre virksomheders salg på dens platform til at bestemme, om den selv vil begynde at sælge de samme eller lignende varer? </a:t>
            </a:r>
            <a:endParaRPr lang="en-GB" sz="1600" dirty="0">
              <a:solidFill>
                <a:srgbClr val="0B6192"/>
              </a:solidFill>
              <a:latin typeface="+mn-lt"/>
              <a:ea typeface="+mn-ea"/>
              <a:cs typeface="+mn-cs"/>
            </a:endParaRPr>
          </a:p>
          <a:p>
            <a:pPr lvl="3"/>
            <a:r>
              <a:rPr lang="da-DK" sz="1600" dirty="0">
                <a:solidFill>
                  <a:srgbClr val="0B6192"/>
                </a:solidFill>
                <a:latin typeface="+mn-lt"/>
                <a:ea typeface="+mn-ea"/>
                <a:cs typeface="+mn-cs"/>
              </a:rPr>
              <a:t>Kan nogle virksomheder – som f.eks. Google – få så store datasæt, at det er umuligt for andre at konkurrere med dem? Skal vi så påbyde Google at give konkurrenter adgang til disse data?</a:t>
            </a:r>
            <a:endParaRPr lang="en-GB" sz="1600" dirty="0">
              <a:solidFill>
                <a:srgbClr val="0B6192"/>
              </a:solidFill>
              <a:latin typeface="+mn-lt"/>
              <a:ea typeface="+mn-ea"/>
              <a:cs typeface="+mn-cs"/>
            </a:endParaRPr>
          </a:p>
          <a:p>
            <a:endParaRPr lang="en-GB" dirty="0"/>
          </a:p>
        </p:txBody>
      </p:sp>
    </p:spTree>
    <p:extLst>
      <p:ext uri="{BB962C8B-B14F-4D97-AF65-F5344CB8AC3E}">
        <p14:creationId xmlns:p14="http://schemas.microsoft.com/office/powerpoint/2010/main" val="2335559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ésultat de recherche d'images pour &quot;siemens alstom&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4" descr="Résultat de recherche d'images pour &quot;siemens alstom&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31" name="Picture 7" descr="Résultat de recherche d'images pour &quot;siemens alstom&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5953" y="3354111"/>
            <a:ext cx="3362027" cy="1641173"/>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Résultat de recherche d'images pour &quot;siemens alstom signalling&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3348627"/>
            <a:ext cx="3002305" cy="16521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1674402"/>
            <a:ext cx="2828925"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ubtitle 1"/>
          <p:cNvSpPr>
            <a:spLocks noGrp="1"/>
          </p:cNvSpPr>
          <p:nvPr>
            <p:ph type="subTitle" idx="1"/>
          </p:nvPr>
        </p:nvSpPr>
        <p:spPr/>
        <p:txBody>
          <a:bodyPr/>
          <a:lstStyle/>
          <a:p>
            <a:endParaRPr lang="en-GB"/>
          </a:p>
        </p:txBody>
      </p:sp>
    </p:spTree>
    <p:extLst>
      <p:ext uri="{BB962C8B-B14F-4D97-AF65-F5344CB8AC3E}">
        <p14:creationId xmlns:p14="http://schemas.microsoft.com/office/powerpoint/2010/main" val="9144179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6792"/>
            <a:ext cx="8229600" cy="432569"/>
          </a:xfrm>
        </p:spPr>
        <p:txBody>
          <a:bodyPr/>
          <a:lstStyle/>
          <a:p>
            <a:pPr algn="ctr"/>
            <a:r>
              <a:rPr lang="de-DE" b="1" dirty="0" err="1" smtClean="0">
                <a:solidFill>
                  <a:srgbClr val="0B6192"/>
                </a:solidFill>
              </a:rPr>
              <a:t>Overview</a:t>
            </a:r>
            <a:endParaRPr lang="de-DE" b="1" dirty="0">
              <a:solidFill>
                <a:srgbClr val="0B6192"/>
              </a:solidFill>
            </a:endParaRPr>
          </a:p>
        </p:txBody>
      </p:sp>
      <p:sp>
        <p:nvSpPr>
          <p:cNvPr id="3" name="Content Placeholder 2"/>
          <p:cNvSpPr>
            <a:spLocks noGrp="1"/>
          </p:cNvSpPr>
          <p:nvPr>
            <p:ph idx="1"/>
          </p:nvPr>
        </p:nvSpPr>
        <p:spPr>
          <a:xfrm>
            <a:off x="323528" y="1989360"/>
            <a:ext cx="8229600" cy="3272483"/>
          </a:xfrm>
        </p:spPr>
        <p:txBody>
          <a:bodyPr/>
          <a:lstStyle/>
          <a:p>
            <a:pPr marL="457200" lvl="1" indent="0">
              <a:buNone/>
            </a:pPr>
            <a:endParaRPr lang="de-DE" sz="2400" dirty="0" smtClean="0"/>
          </a:p>
          <a:p>
            <a:pPr marL="457200" lvl="1" indent="0">
              <a:buNone/>
            </a:pPr>
            <a:endParaRPr lang="de-DE" sz="2400" dirty="0" smtClean="0"/>
          </a:p>
          <a:p>
            <a:pPr marL="914400" lvl="1" indent="-457200">
              <a:buFont typeface="+mj-lt"/>
              <a:buAutoNum type="arabicPeriod"/>
            </a:pPr>
            <a:r>
              <a:rPr lang="de-DE" sz="2400" dirty="0" smtClean="0">
                <a:solidFill>
                  <a:srgbClr val="0B6192"/>
                </a:solidFill>
              </a:rPr>
              <a:t>The </a:t>
            </a:r>
            <a:r>
              <a:rPr lang="de-DE" sz="2400" dirty="0" err="1" smtClean="0">
                <a:solidFill>
                  <a:srgbClr val="0B6192"/>
                </a:solidFill>
              </a:rPr>
              <a:t>transaction</a:t>
            </a:r>
            <a:r>
              <a:rPr lang="de-DE" sz="2400" dirty="0" smtClean="0">
                <a:solidFill>
                  <a:srgbClr val="0B6192"/>
                </a:solidFill>
              </a:rPr>
              <a:t> </a:t>
            </a:r>
            <a:r>
              <a:rPr lang="de-DE" sz="2400" dirty="0" err="1" smtClean="0">
                <a:solidFill>
                  <a:srgbClr val="0B6192"/>
                </a:solidFill>
              </a:rPr>
              <a:t>and</a:t>
            </a:r>
            <a:r>
              <a:rPr lang="de-DE" sz="2400" dirty="0" smtClean="0">
                <a:solidFill>
                  <a:srgbClr val="0B6192"/>
                </a:solidFill>
              </a:rPr>
              <a:t> </a:t>
            </a:r>
            <a:r>
              <a:rPr lang="de-DE" sz="2400" dirty="0" err="1" smtClean="0">
                <a:solidFill>
                  <a:srgbClr val="0B6192"/>
                </a:solidFill>
              </a:rPr>
              <a:t>its</a:t>
            </a:r>
            <a:r>
              <a:rPr lang="de-DE" sz="2400" dirty="0" smtClean="0">
                <a:solidFill>
                  <a:srgbClr val="0B6192"/>
                </a:solidFill>
              </a:rPr>
              <a:t> rationale </a:t>
            </a:r>
          </a:p>
          <a:p>
            <a:pPr marL="914400" lvl="1" indent="-457200">
              <a:buFont typeface="+mj-lt"/>
              <a:buAutoNum type="arabicPeriod"/>
            </a:pPr>
            <a:r>
              <a:rPr lang="de-DE" sz="2400" dirty="0" smtClean="0">
                <a:solidFill>
                  <a:srgbClr val="0B6192"/>
                </a:solidFill>
              </a:rPr>
              <a:t>Substantive </a:t>
            </a:r>
            <a:r>
              <a:rPr lang="de-DE" sz="2400" dirty="0" err="1" smtClean="0">
                <a:solidFill>
                  <a:srgbClr val="0B6192"/>
                </a:solidFill>
              </a:rPr>
              <a:t>assessment</a:t>
            </a:r>
            <a:endParaRPr lang="de-DE" sz="2400" dirty="0" smtClean="0">
              <a:solidFill>
                <a:srgbClr val="0B6192"/>
              </a:solidFill>
            </a:endParaRPr>
          </a:p>
          <a:p>
            <a:pPr marL="914400" lvl="1" indent="-457200">
              <a:buFont typeface="+mj-lt"/>
              <a:buAutoNum type="arabicPeriod"/>
            </a:pPr>
            <a:r>
              <a:rPr lang="de-DE" sz="2400" dirty="0" err="1" smtClean="0">
                <a:solidFill>
                  <a:srgbClr val="0B6192"/>
                </a:solidFill>
              </a:rPr>
              <a:t>Remedies</a:t>
            </a:r>
            <a:endParaRPr lang="de-DE" sz="2000" dirty="0" smtClean="0">
              <a:solidFill>
                <a:srgbClr val="0B6192"/>
              </a:solidFill>
            </a:endParaRPr>
          </a:p>
          <a:p>
            <a:pPr marL="914400" lvl="1" indent="-457200">
              <a:buFont typeface="+mj-lt"/>
              <a:buAutoNum type="arabicPeriod"/>
            </a:pPr>
            <a:r>
              <a:rPr lang="de-DE" sz="2400" dirty="0" smtClean="0">
                <a:solidFill>
                  <a:srgbClr val="0B6192"/>
                </a:solidFill>
              </a:rPr>
              <a:t>The </a:t>
            </a:r>
            <a:r>
              <a:rPr lang="de-DE" sz="2400" dirty="0" err="1" smtClean="0">
                <a:solidFill>
                  <a:srgbClr val="0B6192"/>
                </a:solidFill>
              </a:rPr>
              <a:t>aftermath</a:t>
            </a:r>
            <a:endParaRPr lang="de-DE" sz="2400" dirty="0">
              <a:solidFill>
                <a:srgbClr val="0B6192"/>
              </a:solidFill>
            </a:endParaRPr>
          </a:p>
        </p:txBody>
      </p:sp>
      <p:sp>
        <p:nvSpPr>
          <p:cNvPr id="4" name="Slide Number Placeholder 3"/>
          <p:cNvSpPr>
            <a:spLocks noGrp="1"/>
          </p:cNvSpPr>
          <p:nvPr>
            <p:ph type="sldNum" sz="quarter" idx="11"/>
          </p:nvPr>
        </p:nvSpPr>
        <p:spPr/>
        <p:txBody>
          <a:bodyPr/>
          <a:lstStyle/>
          <a:p>
            <a:fld id="{A60E4652-C4BF-406B-AB48-5AD5DA4949E6}" type="slidenum">
              <a:rPr lang="en-GB" altLang="de-DE" smtClean="0"/>
              <a:pPr/>
              <a:t>26</a:t>
            </a:fld>
            <a:endParaRPr lang="en-GB" altLang="de-DE"/>
          </a:p>
        </p:txBody>
      </p:sp>
    </p:spTree>
    <p:extLst>
      <p:ext uri="{BB962C8B-B14F-4D97-AF65-F5344CB8AC3E}">
        <p14:creationId xmlns:p14="http://schemas.microsoft.com/office/powerpoint/2010/main" val="19932984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229600" cy="648072"/>
          </a:xfrm>
        </p:spPr>
        <p:txBody>
          <a:bodyPr/>
          <a:lstStyle/>
          <a:p>
            <a:pPr algn="ctr"/>
            <a:r>
              <a:rPr lang="en-GB" b="1" dirty="0" smtClean="0">
                <a:solidFill>
                  <a:srgbClr val="0B6192"/>
                </a:solidFill>
              </a:rPr>
              <a:t>The transaction</a:t>
            </a:r>
            <a:endParaRPr lang="en-GB" b="1" dirty="0">
              <a:solidFill>
                <a:srgbClr val="0B6192"/>
              </a:solidFill>
            </a:endParaRPr>
          </a:p>
        </p:txBody>
      </p:sp>
      <p:sp>
        <p:nvSpPr>
          <p:cNvPr id="3" name="Content Placeholder 2"/>
          <p:cNvSpPr>
            <a:spLocks noGrp="1"/>
          </p:cNvSpPr>
          <p:nvPr>
            <p:ph idx="1"/>
          </p:nvPr>
        </p:nvSpPr>
        <p:spPr>
          <a:xfrm>
            <a:off x="457200" y="2420888"/>
            <a:ext cx="8229600" cy="3672408"/>
          </a:xfrm>
        </p:spPr>
        <p:txBody>
          <a:bodyPr/>
          <a:lstStyle/>
          <a:p>
            <a:pPr>
              <a:lnSpc>
                <a:spcPct val="150000"/>
              </a:lnSpc>
              <a:buClr>
                <a:srgbClr val="0B6192"/>
              </a:buClr>
            </a:pPr>
            <a:r>
              <a:rPr lang="en-GB" sz="1800" dirty="0" smtClean="0">
                <a:solidFill>
                  <a:srgbClr val="0B6192"/>
                </a:solidFill>
              </a:rPr>
              <a:t>Acquisition </a:t>
            </a:r>
            <a:r>
              <a:rPr lang="en-GB" sz="1800" dirty="0">
                <a:solidFill>
                  <a:srgbClr val="0B6192"/>
                </a:solidFill>
              </a:rPr>
              <a:t>of sole control of Alstom (FR) by Siemens (DE</a:t>
            </a:r>
            <a:r>
              <a:rPr lang="en-GB" sz="1800" dirty="0" smtClean="0">
                <a:solidFill>
                  <a:srgbClr val="0B6192"/>
                </a:solidFill>
              </a:rPr>
              <a:t>)</a:t>
            </a:r>
          </a:p>
          <a:p>
            <a:pPr>
              <a:lnSpc>
                <a:spcPct val="150000"/>
              </a:lnSpc>
              <a:buClr>
                <a:srgbClr val="0B6192"/>
              </a:buClr>
            </a:pPr>
            <a:endParaRPr lang="en-GB" sz="1800" dirty="0" smtClean="0">
              <a:solidFill>
                <a:srgbClr val="0B6192"/>
              </a:solidFill>
            </a:endParaRPr>
          </a:p>
          <a:p>
            <a:pPr>
              <a:lnSpc>
                <a:spcPct val="150000"/>
              </a:lnSpc>
              <a:buClr>
                <a:srgbClr val="0B6192"/>
              </a:buClr>
            </a:pPr>
            <a:r>
              <a:rPr lang="en-GB" sz="1800" dirty="0" smtClean="0">
                <a:solidFill>
                  <a:srgbClr val="0B6192"/>
                </a:solidFill>
              </a:rPr>
              <a:t>Transaction announced in September 2017; notified June 2018</a:t>
            </a:r>
            <a:endParaRPr lang="en-GB" sz="1800" dirty="0">
              <a:solidFill>
                <a:srgbClr val="0B6192"/>
              </a:solidFill>
            </a:endParaRPr>
          </a:p>
          <a:p>
            <a:pPr marL="0" indent="0">
              <a:lnSpc>
                <a:spcPct val="150000"/>
              </a:lnSpc>
              <a:buClr>
                <a:srgbClr val="0B6192"/>
              </a:buClr>
              <a:buNone/>
            </a:pPr>
            <a:endParaRPr lang="en-GB" sz="1800" dirty="0" smtClean="0">
              <a:solidFill>
                <a:srgbClr val="0B6192"/>
              </a:solidFill>
            </a:endParaRPr>
          </a:p>
          <a:p>
            <a:pPr>
              <a:lnSpc>
                <a:spcPct val="150000"/>
              </a:lnSpc>
              <a:buClr>
                <a:srgbClr val="0B6192"/>
              </a:buClr>
            </a:pPr>
            <a:r>
              <a:rPr lang="en-GB" sz="1800" dirty="0" smtClean="0">
                <a:solidFill>
                  <a:srgbClr val="0B6192"/>
                </a:solidFill>
              </a:rPr>
              <a:t>Both companies have leading positions globally and are two of the largest suppliers of rolling stock and signalling systems in the EEA</a:t>
            </a:r>
            <a:endParaRPr lang="en-GB" sz="1800" dirty="0">
              <a:solidFill>
                <a:srgbClr val="0B6192"/>
              </a:solidFill>
            </a:endParaRPr>
          </a:p>
          <a:p>
            <a:pPr>
              <a:buClr>
                <a:srgbClr val="0B6192"/>
              </a:buClr>
            </a:pPr>
            <a:endParaRPr lang="en-GB" sz="1800" dirty="0" smtClean="0">
              <a:solidFill>
                <a:srgbClr val="0B6192"/>
              </a:solidFill>
            </a:endParaRPr>
          </a:p>
          <a:p>
            <a:pPr>
              <a:buClr>
                <a:srgbClr val="0B6192"/>
              </a:buClr>
            </a:pPr>
            <a:endParaRPr lang="en-GB" sz="1800" dirty="0">
              <a:solidFill>
                <a:srgbClr val="0B6192"/>
              </a:solidFill>
            </a:endParaRPr>
          </a:p>
        </p:txBody>
      </p:sp>
    </p:spTree>
    <p:extLst>
      <p:ext uri="{BB962C8B-B14F-4D97-AF65-F5344CB8AC3E}">
        <p14:creationId xmlns:p14="http://schemas.microsoft.com/office/powerpoint/2010/main" val="22304448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229600" cy="648072"/>
          </a:xfrm>
        </p:spPr>
        <p:txBody>
          <a:bodyPr/>
          <a:lstStyle/>
          <a:p>
            <a:pPr algn="ctr"/>
            <a:r>
              <a:rPr lang="en-GB" b="1" dirty="0" smtClean="0">
                <a:solidFill>
                  <a:srgbClr val="0B6192"/>
                </a:solidFill>
              </a:rPr>
              <a:t>Deal rationale</a:t>
            </a:r>
            <a:endParaRPr lang="en-GB" b="1" dirty="0">
              <a:solidFill>
                <a:srgbClr val="0B6192"/>
              </a:solidFill>
            </a:endParaRPr>
          </a:p>
        </p:txBody>
      </p:sp>
      <p:sp>
        <p:nvSpPr>
          <p:cNvPr id="3" name="Content Placeholder 2"/>
          <p:cNvSpPr>
            <a:spLocks noGrp="1"/>
          </p:cNvSpPr>
          <p:nvPr>
            <p:ph idx="1"/>
          </p:nvPr>
        </p:nvSpPr>
        <p:spPr>
          <a:xfrm>
            <a:off x="457200" y="1988840"/>
            <a:ext cx="8229600" cy="4104456"/>
          </a:xfrm>
        </p:spPr>
        <p:txBody>
          <a:bodyPr/>
          <a:lstStyle/>
          <a:p>
            <a:pPr>
              <a:lnSpc>
                <a:spcPct val="150000"/>
              </a:lnSpc>
              <a:buClr>
                <a:srgbClr val="0B6192"/>
              </a:buClr>
            </a:pPr>
            <a:r>
              <a:rPr lang="en-GB" sz="1800" dirty="0" smtClean="0">
                <a:solidFill>
                  <a:srgbClr val="0B6192"/>
                </a:solidFill>
              </a:rPr>
              <a:t>The stated rationale was to combine the companies’ complementary offerings to create a European champion in rail mobility in view of a “dominant player in Asia [who] has changed global market dynamics” </a:t>
            </a:r>
          </a:p>
          <a:p>
            <a:pPr>
              <a:lnSpc>
                <a:spcPct val="150000"/>
              </a:lnSpc>
              <a:buClr>
                <a:srgbClr val="0B6192"/>
              </a:buClr>
            </a:pPr>
            <a:r>
              <a:rPr lang="en-GB" sz="1800" dirty="0" smtClean="0">
                <a:solidFill>
                  <a:srgbClr val="0B6192"/>
                </a:solidFill>
              </a:rPr>
              <a:t>But Siemens </a:t>
            </a:r>
            <a:r>
              <a:rPr lang="en-GB" sz="1800" dirty="0">
                <a:solidFill>
                  <a:srgbClr val="0B6192"/>
                </a:solidFill>
              </a:rPr>
              <a:t>and Alstom are already leading players </a:t>
            </a:r>
            <a:r>
              <a:rPr lang="en-GB" sz="1800" dirty="0" smtClean="0">
                <a:solidFill>
                  <a:srgbClr val="0B6192"/>
                </a:solidFill>
              </a:rPr>
              <a:t>globally</a:t>
            </a:r>
          </a:p>
          <a:p>
            <a:pPr lvl="2">
              <a:lnSpc>
                <a:spcPct val="150000"/>
              </a:lnSpc>
              <a:buClr>
                <a:srgbClr val="0B6192"/>
              </a:buClr>
            </a:pPr>
            <a:r>
              <a:rPr lang="en-GB" sz="1600" dirty="0">
                <a:solidFill>
                  <a:srgbClr val="0B6192"/>
                </a:solidFill>
              </a:rPr>
              <a:t>Two of the three largest players globally in signalling</a:t>
            </a:r>
          </a:p>
          <a:p>
            <a:pPr lvl="2">
              <a:lnSpc>
                <a:spcPct val="150000"/>
              </a:lnSpc>
              <a:buClr>
                <a:srgbClr val="0B6192"/>
              </a:buClr>
            </a:pPr>
            <a:r>
              <a:rPr lang="en-GB" sz="1600" dirty="0">
                <a:solidFill>
                  <a:srgbClr val="0B6192"/>
                </a:solidFill>
              </a:rPr>
              <a:t>The leading global supplier of very high speed </a:t>
            </a:r>
            <a:r>
              <a:rPr lang="en-GB" sz="1600" dirty="0" smtClean="0">
                <a:solidFill>
                  <a:srgbClr val="0B6192"/>
                </a:solidFill>
              </a:rPr>
              <a:t>trains and other types of rolling stock</a:t>
            </a:r>
            <a:endParaRPr lang="en-GB" sz="1600" dirty="0">
              <a:solidFill>
                <a:srgbClr val="0B6192"/>
              </a:solidFill>
            </a:endParaRPr>
          </a:p>
          <a:p>
            <a:pPr>
              <a:lnSpc>
                <a:spcPct val="150000"/>
              </a:lnSpc>
              <a:buClr>
                <a:srgbClr val="0B6192"/>
              </a:buClr>
            </a:pPr>
            <a:r>
              <a:rPr lang="en-GB" sz="1800" dirty="0" smtClean="0">
                <a:solidFill>
                  <a:srgbClr val="0B6192"/>
                </a:solidFill>
              </a:rPr>
              <a:t>Competition from China? (more on this later)</a:t>
            </a:r>
          </a:p>
        </p:txBody>
      </p:sp>
    </p:spTree>
    <p:extLst>
      <p:ext uri="{BB962C8B-B14F-4D97-AF65-F5344CB8AC3E}">
        <p14:creationId xmlns:p14="http://schemas.microsoft.com/office/powerpoint/2010/main" val="18901950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59615"/>
            <a:ext cx="8229600" cy="648072"/>
          </a:xfrm>
        </p:spPr>
        <p:txBody>
          <a:bodyPr/>
          <a:lstStyle/>
          <a:p>
            <a:pPr algn="ctr"/>
            <a:r>
              <a:rPr lang="en-GB" b="1" dirty="0" smtClean="0">
                <a:solidFill>
                  <a:srgbClr val="0B6192"/>
                </a:solidFill>
              </a:rPr>
              <a:t>Substantive assessment</a:t>
            </a:r>
            <a:endParaRPr lang="en-GB" b="1" dirty="0">
              <a:solidFill>
                <a:srgbClr val="0B6192"/>
              </a:solidFill>
            </a:endParaRPr>
          </a:p>
        </p:txBody>
      </p:sp>
      <p:sp>
        <p:nvSpPr>
          <p:cNvPr id="3" name="Content Placeholder 2"/>
          <p:cNvSpPr>
            <a:spLocks noGrp="1"/>
          </p:cNvSpPr>
          <p:nvPr>
            <p:ph idx="1"/>
          </p:nvPr>
        </p:nvSpPr>
        <p:spPr>
          <a:xfrm>
            <a:off x="467544" y="1772816"/>
            <a:ext cx="8579296" cy="4392488"/>
          </a:xfrm>
        </p:spPr>
        <p:txBody>
          <a:bodyPr/>
          <a:lstStyle/>
          <a:p>
            <a:pPr>
              <a:lnSpc>
                <a:spcPct val="150000"/>
              </a:lnSpc>
              <a:buClr>
                <a:srgbClr val="0B6192"/>
              </a:buClr>
            </a:pPr>
            <a:r>
              <a:rPr lang="en-GB" sz="1800" dirty="0" smtClean="0">
                <a:solidFill>
                  <a:srgbClr val="0B6192"/>
                </a:solidFill>
              </a:rPr>
              <a:t>Many markets where no competition concerns:</a:t>
            </a:r>
          </a:p>
          <a:p>
            <a:pPr lvl="1">
              <a:lnSpc>
                <a:spcPct val="150000"/>
              </a:lnSpc>
              <a:buClr>
                <a:srgbClr val="0B6192"/>
              </a:buClr>
            </a:pPr>
            <a:r>
              <a:rPr lang="en-GB" sz="1600" dirty="0" smtClean="0">
                <a:solidFill>
                  <a:srgbClr val="0B6192"/>
                </a:solidFill>
              </a:rPr>
              <a:t>Trams, buses, locomotives, freight rolling stock, people movers, conventional and automated metros, regional trains</a:t>
            </a:r>
          </a:p>
          <a:p>
            <a:pPr lvl="1">
              <a:lnSpc>
                <a:spcPct val="150000"/>
              </a:lnSpc>
              <a:buClr>
                <a:srgbClr val="0B6192"/>
              </a:buClr>
            </a:pPr>
            <a:r>
              <a:rPr lang="en-GB" sz="1600" dirty="0" smtClean="0">
                <a:solidFill>
                  <a:srgbClr val="0B6192"/>
                </a:solidFill>
              </a:rPr>
              <a:t>Legacy on-board </a:t>
            </a:r>
            <a:r>
              <a:rPr lang="en-GB" sz="1600" dirty="0">
                <a:solidFill>
                  <a:srgbClr val="0B6192"/>
                </a:solidFill>
              </a:rPr>
              <a:t>u</a:t>
            </a:r>
            <a:r>
              <a:rPr lang="en-GB" sz="1600" dirty="0" smtClean="0">
                <a:solidFill>
                  <a:srgbClr val="0B6192"/>
                </a:solidFill>
              </a:rPr>
              <a:t>nits (OBUs)</a:t>
            </a:r>
          </a:p>
          <a:p>
            <a:pPr lvl="2">
              <a:lnSpc>
                <a:spcPct val="150000"/>
              </a:lnSpc>
              <a:buClr>
                <a:srgbClr val="0B6192"/>
              </a:buClr>
            </a:pPr>
            <a:r>
              <a:rPr lang="en-GB" sz="1400" dirty="0" smtClean="0">
                <a:solidFill>
                  <a:srgbClr val="0B6192"/>
                </a:solidFill>
              </a:rPr>
              <a:t>Other than in one Member State </a:t>
            </a:r>
          </a:p>
          <a:p>
            <a:pPr lvl="1">
              <a:lnSpc>
                <a:spcPct val="150000"/>
              </a:lnSpc>
              <a:buClr>
                <a:srgbClr val="0B6192"/>
              </a:buClr>
            </a:pPr>
            <a:r>
              <a:rPr lang="en-GB" sz="1600" dirty="0" smtClean="0">
                <a:solidFill>
                  <a:srgbClr val="0B6192"/>
                </a:solidFill>
              </a:rPr>
              <a:t>Operation and control systems projects and products</a:t>
            </a:r>
          </a:p>
          <a:p>
            <a:pPr lvl="1">
              <a:lnSpc>
                <a:spcPct val="150000"/>
              </a:lnSpc>
              <a:buClr>
                <a:srgbClr val="0B6192"/>
              </a:buClr>
            </a:pPr>
            <a:r>
              <a:rPr lang="en-GB" sz="1600" dirty="0" smtClean="0">
                <a:solidFill>
                  <a:srgbClr val="0B6192"/>
                </a:solidFill>
              </a:rPr>
              <a:t>Mainline an urban signalling products</a:t>
            </a:r>
          </a:p>
          <a:p>
            <a:pPr lvl="1">
              <a:lnSpc>
                <a:spcPct val="150000"/>
              </a:lnSpc>
              <a:buClr>
                <a:srgbClr val="0B6192"/>
              </a:buClr>
            </a:pPr>
            <a:r>
              <a:rPr lang="en-GB" sz="1600" dirty="0" smtClean="0">
                <a:solidFill>
                  <a:srgbClr val="0B6192"/>
                </a:solidFill>
              </a:rPr>
              <a:t>All types of urban signalling projects and products</a:t>
            </a:r>
          </a:p>
          <a:p>
            <a:pPr lvl="2">
              <a:lnSpc>
                <a:spcPct val="150000"/>
              </a:lnSpc>
              <a:buClr>
                <a:srgbClr val="0B6192"/>
              </a:buClr>
            </a:pPr>
            <a:r>
              <a:rPr lang="en-GB" sz="1400" dirty="0" smtClean="0">
                <a:solidFill>
                  <a:srgbClr val="0B6192"/>
                </a:solidFill>
              </a:rPr>
              <a:t>With the exception of CBTC urban signalling systems for which however a likely suitable remedy was on the table</a:t>
            </a:r>
          </a:p>
          <a:p>
            <a:pPr lvl="1">
              <a:lnSpc>
                <a:spcPct val="150000"/>
              </a:lnSpc>
              <a:buClr>
                <a:srgbClr val="0B6192"/>
              </a:buClr>
            </a:pPr>
            <a:r>
              <a:rPr lang="en-GB" sz="1600" dirty="0">
                <a:solidFill>
                  <a:srgbClr val="0B6192"/>
                </a:solidFill>
              </a:rPr>
              <a:t>Rail </a:t>
            </a:r>
            <a:r>
              <a:rPr lang="en-GB" sz="1600" dirty="0" smtClean="0">
                <a:solidFill>
                  <a:srgbClr val="0B6192"/>
                </a:solidFill>
              </a:rPr>
              <a:t>electrification projects and products </a:t>
            </a:r>
            <a:endParaRPr lang="en-GB" sz="1200" dirty="0" smtClean="0">
              <a:solidFill>
                <a:srgbClr val="0B6192"/>
              </a:solidFill>
            </a:endParaRPr>
          </a:p>
        </p:txBody>
      </p:sp>
    </p:spTree>
    <p:extLst>
      <p:ext uri="{BB962C8B-B14F-4D97-AF65-F5344CB8AC3E}">
        <p14:creationId xmlns:p14="http://schemas.microsoft.com/office/powerpoint/2010/main" val="2068954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2816"/>
            <a:ext cx="8229600" cy="5028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spcBef>
                <a:spcPct val="20000"/>
              </a:spcBef>
              <a:buClr>
                <a:srgbClr val="0B6192"/>
              </a:buClr>
            </a:pPr>
            <a:r>
              <a:rPr lang="da-DK" sz="2800" dirty="0">
                <a:solidFill>
                  <a:srgbClr val="0B6192"/>
                </a:solidFill>
                <a:latin typeface="+mn-lt"/>
                <a:ea typeface="+mn-ea"/>
                <a:cs typeface="+mn-cs"/>
              </a:rPr>
              <a:t>2. Hvad er </a:t>
            </a:r>
            <a:r>
              <a:rPr lang="da-DK" sz="2800" dirty="0" smtClean="0">
                <a:solidFill>
                  <a:srgbClr val="0B6192"/>
                </a:solidFill>
                <a:latin typeface="+mn-lt"/>
                <a:ea typeface="+mn-ea"/>
                <a:cs typeface="+mn-cs"/>
              </a:rPr>
              <a:t>konkurrencepolitik?</a:t>
            </a:r>
            <a:endParaRPr lang="en-GB" sz="2800" dirty="0">
              <a:solidFill>
                <a:srgbClr val="0B6192"/>
              </a:solidFill>
              <a:latin typeface="+mn-lt"/>
              <a:ea typeface="+mn-ea"/>
              <a:cs typeface="+mn-cs"/>
            </a:endParaRPr>
          </a:p>
        </p:txBody>
      </p:sp>
      <p:sp>
        <p:nvSpPr>
          <p:cNvPr id="3" name="Content Placeholder 2"/>
          <p:cNvSpPr>
            <a:spLocks noGrp="1"/>
          </p:cNvSpPr>
          <p:nvPr>
            <p:ph idx="1"/>
          </p:nvPr>
        </p:nvSpPr>
        <p:spPr>
          <a:xfrm>
            <a:off x="457200" y="2275681"/>
            <a:ext cx="8229600" cy="3745707"/>
          </a:xfrm>
        </p:spPr>
        <p:txBody>
          <a:bodyPr/>
          <a:lstStyle/>
          <a:p>
            <a:endParaRPr lang="da-DK" dirty="0" smtClean="0"/>
          </a:p>
          <a:p>
            <a:endParaRPr lang="da-DK" dirty="0" smtClean="0">
              <a:solidFill>
                <a:srgbClr val="0B6192"/>
              </a:solidFill>
            </a:endParaRPr>
          </a:p>
          <a:p>
            <a:r>
              <a:rPr lang="da-DK" dirty="0" smtClean="0">
                <a:solidFill>
                  <a:srgbClr val="0B6192"/>
                </a:solidFill>
              </a:rPr>
              <a:t>Ifølge </a:t>
            </a:r>
            <a:r>
              <a:rPr lang="da-DK" dirty="0">
                <a:solidFill>
                  <a:srgbClr val="0B6192"/>
                </a:solidFill>
              </a:rPr>
              <a:t>DG Konkurrences hjemmeside:</a:t>
            </a:r>
          </a:p>
          <a:p>
            <a:endParaRPr lang="da-DK" dirty="0">
              <a:solidFill>
                <a:srgbClr val="0B6192"/>
              </a:solidFill>
            </a:endParaRPr>
          </a:p>
          <a:p>
            <a:r>
              <a:rPr lang="da-DK" dirty="0">
                <a:solidFill>
                  <a:srgbClr val="0B6192"/>
                </a:solidFill>
              </a:rPr>
              <a:t>”Konkurrencepolitik går ud på at håndhæve regler, der sikrer, at virksomheder konkurrerer med hinanden på en fair måde.” </a:t>
            </a:r>
            <a:endParaRPr lang="en-GB" dirty="0">
              <a:solidFill>
                <a:srgbClr val="0B6192"/>
              </a:solidFill>
            </a:endParaRPr>
          </a:p>
        </p:txBody>
      </p:sp>
      <p:sp>
        <p:nvSpPr>
          <p:cNvPr id="4" name="Slide Number Placeholder 3"/>
          <p:cNvSpPr>
            <a:spLocks noGrp="1"/>
          </p:cNvSpPr>
          <p:nvPr>
            <p:ph type="sldNum" sz="quarter" idx="11"/>
          </p:nvPr>
        </p:nvSpPr>
        <p:spPr/>
        <p:txBody>
          <a:bodyPr/>
          <a:lstStyle/>
          <a:p>
            <a:fld id="{A60E4652-C4BF-406B-AB48-5AD5DA4949E6}" type="slidenum">
              <a:rPr lang="en-GB" altLang="de-DE" smtClean="0"/>
              <a:pPr/>
              <a:t>3</a:t>
            </a:fld>
            <a:endParaRPr lang="en-GB" altLang="de-DE"/>
          </a:p>
        </p:txBody>
      </p:sp>
    </p:spTree>
    <p:extLst>
      <p:ext uri="{BB962C8B-B14F-4D97-AF65-F5344CB8AC3E}">
        <p14:creationId xmlns:p14="http://schemas.microsoft.com/office/powerpoint/2010/main" val="16898068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12" y="1412776"/>
            <a:ext cx="8229600" cy="706090"/>
          </a:xfrm>
        </p:spPr>
        <p:txBody>
          <a:bodyPr/>
          <a:lstStyle/>
          <a:p>
            <a:pPr algn="ctr"/>
            <a:r>
              <a:rPr lang="sv-SE" b="1" dirty="0" smtClean="0">
                <a:solidFill>
                  <a:srgbClr val="0B6192"/>
                </a:solidFill>
              </a:rPr>
              <a:t>(V)HS </a:t>
            </a:r>
            <a:r>
              <a:rPr lang="sv-SE" b="1" dirty="0" err="1" smtClean="0">
                <a:solidFill>
                  <a:srgbClr val="0B6192"/>
                </a:solidFill>
              </a:rPr>
              <a:t>trains</a:t>
            </a:r>
            <a:r>
              <a:rPr lang="sv-SE" b="1" dirty="0" smtClean="0">
                <a:solidFill>
                  <a:srgbClr val="0B6192"/>
                </a:solidFill>
              </a:rPr>
              <a:t> - Market definition</a:t>
            </a:r>
            <a:endParaRPr lang="sv-SE" b="1" dirty="0">
              <a:solidFill>
                <a:srgbClr val="0B6192"/>
              </a:solidFill>
            </a:endParaRPr>
          </a:p>
        </p:txBody>
      </p:sp>
      <p:sp>
        <p:nvSpPr>
          <p:cNvPr id="8" name="Content Placeholder 7"/>
          <p:cNvSpPr>
            <a:spLocks noGrp="1"/>
          </p:cNvSpPr>
          <p:nvPr>
            <p:ph sz="half" idx="2"/>
          </p:nvPr>
        </p:nvSpPr>
        <p:spPr>
          <a:xfrm>
            <a:off x="251520" y="1916832"/>
            <a:ext cx="7967228" cy="4253310"/>
          </a:xfrm>
        </p:spPr>
        <p:txBody>
          <a:bodyPr/>
          <a:lstStyle/>
          <a:p>
            <a:pPr>
              <a:lnSpc>
                <a:spcPct val="150000"/>
              </a:lnSpc>
              <a:buClr>
                <a:srgbClr val="0B6192"/>
              </a:buClr>
            </a:pPr>
            <a:r>
              <a:rPr lang="en-GB" sz="2000" b="1" dirty="0" smtClean="0">
                <a:solidFill>
                  <a:srgbClr val="0B6192"/>
                </a:solidFill>
              </a:rPr>
              <a:t>Product:</a:t>
            </a:r>
          </a:p>
          <a:p>
            <a:pPr lvl="1">
              <a:lnSpc>
                <a:spcPct val="150000"/>
              </a:lnSpc>
              <a:buClr>
                <a:srgbClr val="0B6192"/>
              </a:buClr>
              <a:buFont typeface="Wingdings" panose="05000000000000000000" pitchFamily="2" charset="2"/>
              <a:buChar char="§"/>
            </a:pPr>
            <a:r>
              <a:rPr lang="en-GB" sz="1600" dirty="0">
                <a:solidFill>
                  <a:srgbClr val="0B6192"/>
                </a:solidFill>
              </a:rPr>
              <a:t>“High </a:t>
            </a:r>
            <a:r>
              <a:rPr lang="en-GB" sz="1600" dirty="0" smtClean="0">
                <a:solidFill>
                  <a:srgbClr val="0B6192"/>
                </a:solidFill>
              </a:rPr>
              <a:t>speed” trains are </a:t>
            </a:r>
            <a:r>
              <a:rPr lang="en-GB" sz="1600" dirty="0">
                <a:solidFill>
                  <a:srgbClr val="0B6192"/>
                </a:solidFill>
              </a:rPr>
              <a:t>all trains capable of travelling at </a:t>
            </a:r>
            <a:r>
              <a:rPr lang="en-GB" sz="1600" dirty="0" smtClean="0">
                <a:solidFill>
                  <a:srgbClr val="0B6192"/>
                </a:solidFill>
              </a:rPr>
              <a:t>speed </a:t>
            </a:r>
            <a:r>
              <a:rPr lang="en-GB" sz="1600" dirty="0">
                <a:solidFill>
                  <a:srgbClr val="0B6192"/>
                </a:solidFill>
              </a:rPr>
              <a:t>of 250 km/h or more</a:t>
            </a:r>
          </a:p>
          <a:p>
            <a:pPr lvl="1">
              <a:lnSpc>
                <a:spcPct val="150000"/>
              </a:lnSpc>
              <a:buClr>
                <a:srgbClr val="0B6192"/>
              </a:buClr>
              <a:buFont typeface="Wingdings" panose="05000000000000000000" pitchFamily="2" charset="2"/>
              <a:buChar char="§"/>
            </a:pPr>
            <a:r>
              <a:rPr lang="en-GB" sz="1600" dirty="0">
                <a:solidFill>
                  <a:srgbClr val="0B6192"/>
                </a:solidFill>
              </a:rPr>
              <a:t>Possible segmentation: very high </a:t>
            </a:r>
            <a:r>
              <a:rPr lang="en-GB" sz="1600" dirty="0" smtClean="0">
                <a:solidFill>
                  <a:srgbClr val="0B6192"/>
                </a:solidFill>
              </a:rPr>
              <a:t>speed </a:t>
            </a:r>
            <a:r>
              <a:rPr lang="en-GB" sz="1600" dirty="0">
                <a:solidFill>
                  <a:srgbClr val="0B6192"/>
                </a:solidFill>
              </a:rPr>
              <a:t>trains, that travel at 300 km/h or more</a:t>
            </a:r>
          </a:p>
          <a:p>
            <a:pPr lvl="1">
              <a:lnSpc>
                <a:spcPct val="150000"/>
              </a:lnSpc>
              <a:buClr>
                <a:srgbClr val="0B6192"/>
              </a:buClr>
              <a:buFont typeface="Wingdings" panose="05000000000000000000" pitchFamily="2" charset="2"/>
              <a:buChar char="§"/>
            </a:pPr>
            <a:r>
              <a:rPr lang="en-GB" sz="1600" dirty="0">
                <a:solidFill>
                  <a:srgbClr val="0B6192"/>
                </a:solidFill>
              </a:rPr>
              <a:t>Factors: specific demand, low supply-side substitution between </a:t>
            </a:r>
            <a:r>
              <a:rPr lang="en-GB" sz="1600" dirty="0" smtClean="0">
                <a:solidFill>
                  <a:srgbClr val="0B6192"/>
                </a:solidFill>
              </a:rPr>
              <a:t>(V)HS </a:t>
            </a:r>
            <a:r>
              <a:rPr lang="en-GB" sz="1600" dirty="0">
                <a:solidFill>
                  <a:srgbClr val="0B6192"/>
                </a:solidFill>
              </a:rPr>
              <a:t>and other trains</a:t>
            </a:r>
          </a:p>
          <a:p>
            <a:pPr>
              <a:lnSpc>
                <a:spcPct val="150000"/>
              </a:lnSpc>
              <a:buClr>
                <a:srgbClr val="0B6192"/>
              </a:buClr>
            </a:pPr>
            <a:r>
              <a:rPr lang="en-GB" sz="2000" b="1" dirty="0" smtClean="0">
                <a:solidFill>
                  <a:srgbClr val="0B6192"/>
                </a:solidFill>
              </a:rPr>
              <a:t>Geographic:</a:t>
            </a:r>
            <a:endParaRPr lang="en-GB" sz="2000" b="1" dirty="0">
              <a:solidFill>
                <a:srgbClr val="0B6192"/>
              </a:solidFill>
            </a:endParaRPr>
          </a:p>
          <a:p>
            <a:pPr lvl="1">
              <a:lnSpc>
                <a:spcPct val="150000"/>
              </a:lnSpc>
              <a:buClr>
                <a:srgbClr val="0B6192"/>
              </a:buClr>
              <a:buFont typeface="Wingdings" panose="05000000000000000000" pitchFamily="2" charset="2"/>
              <a:buChar char="§"/>
            </a:pPr>
            <a:r>
              <a:rPr lang="en-GB" sz="1600" dirty="0">
                <a:solidFill>
                  <a:srgbClr val="0B6192"/>
                </a:solidFill>
              </a:rPr>
              <a:t>At least EEA-wide including Switzerland</a:t>
            </a:r>
          </a:p>
          <a:p>
            <a:pPr lvl="1">
              <a:lnSpc>
                <a:spcPct val="150000"/>
              </a:lnSpc>
              <a:buClr>
                <a:srgbClr val="0B6192"/>
              </a:buClr>
              <a:buFont typeface="Wingdings" panose="05000000000000000000" pitchFamily="2" charset="2"/>
              <a:buChar char="§"/>
            </a:pPr>
            <a:r>
              <a:rPr lang="en-GB" sz="1600" dirty="0">
                <a:solidFill>
                  <a:srgbClr val="0B6192"/>
                </a:solidFill>
              </a:rPr>
              <a:t>Possibly worldwide excluding China, Japan and South Korea which are closed to foreign suppliers</a:t>
            </a:r>
          </a:p>
          <a:p>
            <a:pPr lvl="1">
              <a:buClr>
                <a:srgbClr val="0B6192"/>
              </a:buClr>
              <a:buFont typeface="Courier New" panose="02070309020205020404" pitchFamily="49" charset="0"/>
              <a:buChar char="o"/>
            </a:pPr>
            <a:endParaRPr lang="en-GB" b="1" dirty="0">
              <a:solidFill>
                <a:srgbClr val="0B6192"/>
              </a:solidFill>
            </a:endParaRPr>
          </a:p>
        </p:txBody>
      </p:sp>
    </p:spTree>
    <p:extLst>
      <p:ext uri="{BB962C8B-B14F-4D97-AF65-F5344CB8AC3E}">
        <p14:creationId xmlns:p14="http://schemas.microsoft.com/office/powerpoint/2010/main" val="4046305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8229600" cy="706090"/>
          </a:xfrm>
        </p:spPr>
        <p:txBody>
          <a:bodyPr/>
          <a:lstStyle/>
          <a:p>
            <a:pPr algn="ctr"/>
            <a:r>
              <a:rPr lang="sv-SE" b="1" dirty="0" smtClean="0">
                <a:solidFill>
                  <a:srgbClr val="0B6192"/>
                </a:solidFill>
              </a:rPr>
              <a:t>(V)HS </a:t>
            </a:r>
            <a:r>
              <a:rPr lang="sv-SE" b="1" dirty="0" err="1" smtClean="0">
                <a:solidFill>
                  <a:srgbClr val="0B6192"/>
                </a:solidFill>
              </a:rPr>
              <a:t>trains</a:t>
            </a:r>
            <a:r>
              <a:rPr lang="sv-SE" b="1" dirty="0" smtClean="0">
                <a:solidFill>
                  <a:srgbClr val="0B6192"/>
                </a:solidFill>
              </a:rPr>
              <a:t> - </a:t>
            </a:r>
            <a:r>
              <a:rPr lang="sv-SE" b="1" dirty="0" err="1" smtClean="0">
                <a:solidFill>
                  <a:srgbClr val="0B6192"/>
                </a:solidFill>
              </a:rPr>
              <a:t>Assessment</a:t>
            </a:r>
            <a:endParaRPr lang="sv-SE" b="1" dirty="0">
              <a:solidFill>
                <a:srgbClr val="0B6192"/>
              </a:solidFill>
            </a:endParaRPr>
          </a:p>
        </p:txBody>
      </p:sp>
      <p:sp>
        <p:nvSpPr>
          <p:cNvPr id="8" name="Content Placeholder 7"/>
          <p:cNvSpPr>
            <a:spLocks noGrp="1"/>
          </p:cNvSpPr>
          <p:nvPr>
            <p:ph sz="half" idx="2"/>
          </p:nvPr>
        </p:nvSpPr>
        <p:spPr>
          <a:xfrm>
            <a:off x="251520" y="1700808"/>
            <a:ext cx="7967228" cy="4334470"/>
          </a:xfrm>
        </p:spPr>
        <p:txBody>
          <a:bodyPr/>
          <a:lstStyle/>
          <a:p>
            <a:pPr>
              <a:lnSpc>
                <a:spcPct val="150000"/>
              </a:lnSpc>
              <a:buClr>
                <a:srgbClr val="0B6192"/>
              </a:buClr>
            </a:pPr>
            <a:r>
              <a:rPr lang="en-GB" sz="2000" b="1" dirty="0" smtClean="0">
                <a:solidFill>
                  <a:srgbClr val="0B6192"/>
                </a:solidFill>
              </a:rPr>
              <a:t>Competitive position:</a:t>
            </a:r>
          </a:p>
          <a:p>
            <a:pPr lvl="1">
              <a:lnSpc>
                <a:spcPct val="150000"/>
              </a:lnSpc>
              <a:buClr>
                <a:srgbClr val="0B6192"/>
              </a:buClr>
              <a:buFont typeface="Wingdings" panose="05000000000000000000" pitchFamily="2" charset="2"/>
              <a:buChar char="§"/>
            </a:pPr>
            <a:r>
              <a:rPr lang="en-GB" sz="1600" dirty="0" smtClean="0">
                <a:solidFill>
                  <a:srgbClr val="0B6192"/>
                </a:solidFill>
              </a:rPr>
              <a:t>Siemens and Alstom already market leaders, in particular in VHS, both in the EEA and worldwide</a:t>
            </a:r>
          </a:p>
          <a:p>
            <a:pPr lvl="1">
              <a:lnSpc>
                <a:spcPct val="150000"/>
              </a:lnSpc>
              <a:buClr>
                <a:srgbClr val="0B6192"/>
              </a:buClr>
              <a:buFont typeface="Wingdings" panose="05000000000000000000" pitchFamily="2" charset="2"/>
              <a:buChar char="§"/>
            </a:pPr>
            <a:r>
              <a:rPr lang="en-GB" sz="1600" dirty="0" smtClean="0">
                <a:solidFill>
                  <a:srgbClr val="0B6192"/>
                </a:solidFill>
              </a:rPr>
              <a:t>The merged entity would have had extremely high combined market shares and would be close competitors</a:t>
            </a:r>
          </a:p>
          <a:p>
            <a:pPr>
              <a:lnSpc>
                <a:spcPct val="150000"/>
              </a:lnSpc>
              <a:buClr>
                <a:srgbClr val="0B6192"/>
              </a:buClr>
            </a:pPr>
            <a:r>
              <a:rPr lang="en-GB" sz="2000" b="1" dirty="0" smtClean="0">
                <a:solidFill>
                  <a:srgbClr val="0B6192"/>
                </a:solidFill>
              </a:rPr>
              <a:t>Bidding analysis:</a:t>
            </a:r>
          </a:p>
          <a:p>
            <a:pPr lvl="1">
              <a:lnSpc>
                <a:spcPct val="150000"/>
              </a:lnSpc>
              <a:buClr>
                <a:srgbClr val="0B6192"/>
              </a:buClr>
              <a:buFont typeface="Wingdings" panose="05000000000000000000" pitchFamily="2" charset="2"/>
              <a:buChar char="§"/>
            </a:pPr>
            <a:r>
              <a:rPr lang="en-GB" sz="1600" dirty="0" smtClean="0">
                <a:solidFill>
                  <a:srgbClr val="0B6192"/>
                </a:solidFill>
              </a:rPr>
              <a:t>Siemens and Alstom are the most frequent competitors in tenders and lose tenders mostly to one another</a:t>
            </a:r>
          </a:p>
          <a:p>
            <a:pPr lvl="1">
              <a:lnSpc>
                <a:spcPct val="150000"/>
              </a:lnSpc>
              <a:buClr>
                <a:srgbClr val="0B6192"/>
              </a:buClr>
              <a:buFont typeface="Wingdings" panose="05000000000000000000" pitchFamily="2" charset="2"/>
              <a:buChar char="§"/>
            </a:pPr>
            <a:r>
              <a:rPr lang="en-GB" sz="1600" dirty="0" smtClean="0">
                <a:solidFill>
                  <a:srgbClr val="0B6192"/>
                </a:solidFill>
              </a:rPr>
              <a:t>Other competitors exercise less competitive constraints, even when they participate in tenders</a:t>
            </a:r>
          </a:p>
          <a:p>
            <a:pPr lvl="1">
              <a:buClr>
                <a:srgbClr val="0B6192"/>
              </a:buClr>
              <a:buFont typeface="Courier New" panose="02070309020205020404" pitchFamily="49" charset="0"/>
              <a:buChar char="o"/>
            </a:pPr>
            <a:endParaRPr lang="en-GB" sz="1600" b="1" dirty="0">
              <a:solidFill>
                <a:srgbClr val="0B6192"/>
              </a:solidFill>
            </a:endParaRPr>
          </a:p>
        </p:txBody>
      </p:sp>
    </p:spTree>
    <p:extLst>
      <p:ext uri="{BB962C8B-B14F-4D97-AF65-F5344CB8AC3E}">
        <p14:creationId xmlns:p14="http://schemas.microsoft.com/office/powerpoint/2010/main" val="37872674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268760"/>
            <a:ext cx="7571184" cy="4857403"/>
          </a:xfrm>
        </p:spPr>
        <p:txBody>
          <a:bodyPr/>
          <a:lstStyle/>
          <a:p>
            <a:pPr>
              <a:lnSpc>
                <a:spcPct val="150000"/>
              </a:lnSpc>
              <a:buClr>
                <a:srgbClr val="0B6192"/>
              </a:buClr>
            </a:pPr>
            <a:endParaRPr lang="en-GB" sz="2000" b="1" dirty="0" smtClean="0">
              <a:solidFill>
                <a:srgbClr val="0B6192"/>
              </a:solidFill>
            </a:endParaRPr>
          </a:p>
          <a:p>
            <a:pPr>
              <a:lnSpc>
                <a:spcPct val="150000"/>
              </a:lnSpc>
              <a:buClr>
                <a:srgbClr val="0B6192"/>
              </a:buClr>
            </a:pPr>
            <a:r>
              <a:rPr lang="en-GB" sz="2000" b="1" dirty="0" smtClean="0">
                <a:solidFill>
                  <a:srgbClr val="0B6192"/>
                </a:solidFill>
              </a:rPr>
              <a:t>Main components of bidding </a:t>
            </a:r>
            <a:r>
              <a:rPr lang="en-GB" sz="2000" b="1" dirty="0">
                <a:solidFill>
                  <a:srgbClr val="0B6192"/>
                </a:solidFill>
              </a:rPr>
              <a:t>analysis:</a:t>
            </a:r>
          </a:p>
          <a:p>
            <a:pPr marL="800100" lvl="1" indent="-342900">
              <a:lnSpc>
                <a:spcPct val="150000"/>
              </a:lnSpc>
              <a:buClr>
                <a:srgbClr val="0B6192"/>
              </a:buClr>
              <a:buFont typeface="+mj-lt"/>
              <a:buAutoNum type="arabicPeriod"/>
            </a:pPr>
            <a:r>
              <a:rPr lang="en-GB" sz="1600" dirty="0" smtClean="0">
                <a:solidFill>
                  <a:srgbClr val="0B6192"/>
                </a:solidFill>
              </a:rPr>
              <a:t>Market shares</a:t>
            </a:r>
          </a:p>
          <a:p>
            <a:pPr marL="800100" lvl="1" indent="-342900">
              <a:lnSpc>
                <a:spcPct val="150000"/>
              </a:lnSpc>
              <a:buClr>
                <a:srgbClr val="0B6192"/>
              </a:buClr>
              <a:buFont typeface="+mj-lt"/>
              <a:buAutoNum type="arabicPeriod"/>
            </a:pPr>
            <a:r>
              <a:rPr lang="en-GB" sz="1600" dirty="0" smtClean="0">
                <a:solidFill>
                  <a:srgbClr val="0B6192"/>
                </a:solidFill>
              </a:rPr>
              <a:t>Winning rates</a:t>
            </a:r>
          </a:p>
          <a:p>
            <a:pPr marL="800100" lvl="1" indent="-342900">
              <a:lnSpc>
                <a:spcPct val="150000"/>
              </a:lnSpc>
              <a:buClr>
                <a:srgbClr val="0B6192"/>
              </a:buClr>
              <a:buFont typeface="+mj-lt"/>
              <a:buAutoNum type="arabicPeriod"/>
            </a:pPr>
            <a:r>
              <a:rPr lang="en-GB" sz="1600" dirty="0" smtClean="0">
                <a:solidFill>
                  <a:srgbClr val="0B6192"/>
                </a:solidFill>
              </a:rPr>
              <a:t>Participation rates</a:t>
            </a:r>
          </a:p>
          <a:p>
            <a:pPr marL="800100" lvl="1" indent="-342900">
              <a:lnSpc>
                <a:spcPct val="150000"/>
              </a:lnSpc>
              <a:buClr>
                <a:srgbClr val="0B6192"/>
              </a:buClr>
              <a:buFont typeface="+mj-lt"/>
              <a:buAutoNum type="arabicPeriod"/>
            </a:pPr>
            <a:r>
              <a:rPr lang="en-GB" sz="1600" dirty="0" smtClean="0">
                <a:solidFill>
                  <a:srgbClr val="0B6192"/>
                </a:solidFill>
              </a:rPr>
              <a:t>Meeting rates</a:t>
            </a:r>
          </a:p>
          <a:p>
            <a:pPr marL="800100" lvl="1" indent="-342900">
              <a:lnSpc>
                <a:spcPct val="150000"/>
              </a:lnSpc>
              <a:buClr>
                <a:srgbClr val="0B6192"/>
              </a:buClr>
              <a:buFont typeface="+mj-lt"/>
              <a:buAutoNum type="arabicPeriod"/>
            </a:pPr>
            <a:r>
              <a:rPr lang="da-DK" sz="1600" dirty="0" err="1" smtClean="0">
                <a:solidFill>
                  <a:srgbClr val="0B6192"/>
                </a:solidFill>
              </a:rPr>
              <a:t>Conditional</a:t>
            </a:r>
            <a:r>
              <a:rPr lang="da-DK" sz="1600" dirty="0" smtClean="0">
                <a:solidFill>
                  <a:srgbClr val="0B6192"/>
                </a:solidFill>
              </a:rPr>
              <a:t> participation and meeting rates</a:t>
            </a:r>
          </a:p>
          <a:p>
            <a:pPr marL="800100" lvl="1" indent="-342900">
              <a:lnSpc>
                <a:spcPct val="150000"/>
              </a:lnSpc>
              <a:buClr>
                <a:srgbClr val="0B6192"/>
              </a:buClr>
              <a:buFont typeface="+mj-lt"/>
              <a:buAutoNum type="arabicPeriod"/>
            </a:pPr>
            <a:r>
              <a:rPr lang="da-DK" sz="1600" dirty="0" smtClean="0">
                <a:solidFill>
                  <a:srgbClr val="0B6192"/>
                </a:solidFill>
              </a:rPr>
              <a:t>Average </a:t>
            </a:r>
            <a:r>
              <a:rPr lang="da-DK" sz="1600" dirty="0" err="1" smtClean="0">
                <a:solidFill>
                  <a:srgbClr val="0B6192"/>
                </a:solidFill>
              </a:rPr>
              <a:t>number</a:t>
            </a:r>
            <a:r>
              <a:rPr lang="da-DK" sz="1600" dirty="0" smtClean="0">
                <a:solidFill>
                  <a:srgbClr val="0B6192"/>
                </a:solidFill>
              </a:rPr>
              <a:t> of bidders</a:t>
            </a:r>
          </a:p>
          <a:p>
            <a:pPr marL="457200" lvl="1" indent="0">
              <a:lnSpc>
                <a:spcPct val="150000"/>
              </a:lnSpc>
              <a:buClr>
                <a:srgbClr val="0B6192"/>
              </a:buClr>
              <a:buNone/>
            </a:pPr>
            <a:endParaRPr lang="da-DK" sz="1600" dirty="0">
              <a:solidFill>
                <a:srgbClr val="0B6192"/>
              </a:solidFill>
            </a:endParaRPr>
          </a:p>
          <a:p>
            <a:pPr marL="457200" lvl="1" indent="0">
              <a:lnSpc>
                <a:spcPct val="150000"/>
              </a:lnSpc>
              <a:buClr>
                <a:srgbClr val="0B6192"/>
              </a:buClr>
              <a:buNone/>
            </a:pPr>
            <a:r>
              <a:rPr lang="da-DK" sz="1600" dirty="0" smtClean="0">
                <a:solidFill>
                  <a:srgbClr val="0B6192"/>
                </a:solidFill>
              </a:rPr>
              <a:t>Analysis done for 10-11 </a:t>
            </a:r>
            <a:r>
              <a:rPr lang="da-DK" sz="1600" dirty="0" err="1">
                <a:solidFill>
                  <a:srgbClr val="0B6192"/>
                </a:solidFill>
              </a:rPr>
              <a:t>year</a:t>
            </a:r>
            <a:r>
              <a:rPr lang="da-DK" sz="1600" dirty="0">
                <a:solidFill>
                  <a:srgbClr val="0B6192"/>
                </a:solidFill>
              </a:rPr>
              <a:t> </a:t>
            </a:r>
            <a:r>
              <a:rPr lang="da-DK" sz="1600" dirty="0" err="1">
                <a:solidFill>
                  <a:srgbClr val="0B6192"/>
                </a:solidFill>
              </a:rPr>
              <a:t>period</a:t>
            </a:r>
            <a:r>
              <a:rPr lang="da-DK" sz="1600" dirty="0">
                <a:solidFill>
                  <a:srgbClr val="0B6192"/>
                </a:solidFill>
              </a:rPr>
              <a:t> (</a:t>
            </a:r>
            <a:r>
              <a:rPr lang="da-DK" sz="1600" dirty="0" err="1">
                <a:solidFill>
                  <a:srgbClr val="0B6192"/>
                </a:solidFill>
              </a:rPr>
              <a:t>infrequent</a:t>
            </a:r>
            <a:r>
              <a:rPr lang="da-DK" sz="1600" dirty="0">
                <a:solidFill>
                  <a:srgbClr val="0B6192"/>
                </a:solidFill>
              </a:rPr>
              <a:t> </a:t>
            </a:r>
            <a:r>
              <a:rPr lang="da-DK" sz="1600" dirty="0" err="1">
                <a:solidFill>
                  <a:srgbClr val="0B6192"/>
                </a:solidFill>
              </a:rPr>
              <a:t>orders</a:t>
            </a:r>
            <a:r>
              <a:rPr lang="da-DK" sz="1600" dirty="0">
                <a:solidFill>
                  <a:srgbClr val="0B6192"/>
                </a:solidFill>
              </a:rPr>
              <a:t>) but </a:t>
            </a:r>
            <a:r>
              <a:rPr lang="da-DK" sz="1600" dirty="0" err="1">
                <a:solidFill>
                  <a:srgbClr val="0B6192"/>
                </a:solidFill>
              </a:rPr>
              <a:t>also</a:t>
            </a:r>
            <a:r>
              <a:rPr lang="da-DK" sz="1600" dirty="0">
                <a:solidFill>
                  <a:srgbClr val="0B6192"/>
                </a:solidFill>
              </a:rPr>
              <a:t> </a:t>
            </a:r>
            <a:r>
              <a:rPr lang="da-DK" sz="1600" dirty="0" err="1">
                <a:solidFill>
                  <a:srgbClr val="0B6192"/>
                </a:solidFill>
              </a:rPr>
              <a:t>separately</a:t>
            </a:r>
            <a:r>
              <a:rPr lang="da-DK" sz="1600" dirty="0">
                <a:solidFill>
                  <a:srgbClr val="0B6192"/>
                </a:solidFill>
              </a:rPr>
              <a:t> </a:t>
            </a:r>
            <a:r>
              <a:rPr lang="da-DK" sz="1600" dirty="0" smtClean="0">
                <a:solidFill>
                  <a:srgbClr val="0B6192"/>
                </a:solidFill>
              </a:rPr>
              <a:t>for last </a:t>
            </a:r>
            <a:r>
              <a:rPr lang="da-DK" sz="1600" dirty="0" err="1">
                <a:solidFill>
                  <a:srgbClr val="0B6192"/>
                </a:solidFill>
              </a:rPr>
              <a:t>few</a:t>
            </a:r>
            <a:r>
              <a:rPr lang="da-DK" sz="1600" dirty="0">
                <a:solidFill>
                  <a:srgbClr val="0B6192"/>
                </a:solidFill>
              </a:rPr>
              <a:t> </a:t>
            </a:r>
            <a:r>
              <a:rPr lang="da-DK" sz="1600" dirty="0" err="1">
                <a:solidFill>
                  <a:srgbClr val="0B6192"/>
                </a:solidFill>
              </a:rPr>
              <a:t>years</a:t>
            </a:r>
            <a:endParaRPr lang="en-GB" sz="1600" dirty="0">
              <a:solidFill>
                <a:srgbClr val="0B6192"/>
              </a:solidFill>
            </a:endParaRPr>
          </a:p>
          <a:p>
            <a:pPr marL="457200" lvl="1" indent="0">
              <a:lnSpc>
                <a:spcPct val="150000"/>
              </a:lnSpc>
              <a:buClr>
                <a:srgbClr val="0B6192"/>
              </a:buClr>
              <a:buNone/>
            </a:pPr>
            <a:endParaRPr lang="en-GB" dirty="0"/>
          </a:p>
        </p:txBody>
      </p:sp>
      <p:sp>
        <p:nvSpPr>
          <p:cNvPr id="7" name="Slide Number Placeholder 6"/>
          <p:cNvSpPr>
            <a:spLocks noGrp="1"/>
          </p:cNvSpPr>
          <p:nvPr>
            <p:ph type="sldNum" sz="quarter" idx="11"/>
          </p:nvPr>
        </p:nvSpPr>
        <p:spPr/>
        <p:txBody>
          <a:bodyPr/>
          <a:lstStyle/>
          <a:p>
            <a:fld id="{6CC8D975-55F8-4E80-B12A-7870F4A8C392}" type="slidenum">
              <a:rPr lang="en-GB" altLang="de-DE" smtClean="0"/>
              <a:pPr/>
              <a:t>32</a:t>
            </a:fld>
            <a:endParaRPr lang="en-GB" altLang="de-DE"/>
          </a:p>
        </p:txBody>
      </p:sp>
    </p:spTree>
    <p:extLst>
      <p:ext uri="{BB962C8B-B14F-4D97-AF65-F5344CB8AC3E}">
        <p14:creationId xmlns:p14="http://schemas.microsoft.com/office/powerpoint/2010/main" val="3614350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12" y="908720"/>
            <a:ext cx="8229600" cy="1138138"/>
          </a:xfrm>
        </p:spPr>
        <p:txBody>
          <a:bodyPr/>
          <a:lstStyle/>
          <a:p>
            <a:pPr algn="ctr"/>
            <a:r>
              <a:rPr lang="sv-SE" b="1" dirty="0" smtClean="0">
                <a:solidFill>
                  <a:srgbClr val="0B6192"/>
                </a:solidFill>
              </a:rPr>
              <a:t>(V)HS </a:t>
            </a:r>
            <a:r>
              <a:rPr lang="sv-SE" b="1" dirty="0" err="1" smtClean="0">
                <a:solidFill>
                  <a:srgbClr val="0B6192"/>
                </a:solidFill>
              </a:rPr>
              <a:t>trains</a:t>
            </a:r>
            <a:r>
              <a:rPr lang="sv-SE" b="1" dirty="0" smtClean="0">
                <a:solidFill>
                  <a:srgbClr val="0B6192"/>
                </a:solidFill>
              </a:rPr>
              <a:t> - </a:t>
            </a:r>
            <a:r>
              <a:rPr lang="sv-SE" b="1" dirty="0" err="1" smtClean="0">
                <a:solidFill>
                  <a:srgbClr val="0B6192"/>
                </a:solidFill>
              </a:rPr>
              <a:t>Entry</a:t>
            </a:r>
            <a:endParaRPr lang="sv-SE" b="1" dirty="0">
              <a:solidFill>
                <a:srgbClr val="0B6192"/>
              </a:solidFill>
            </a:endParaRPr>
          </a:p>
        </p:txBody>
      </p:sp>
      <p:sp>
        <p:nvSpPr>
          <p:cNvPr id="8" name="Content Placeholder 7"/>
          <p:cNvSpPr>
            <a:spLocks noGrp="1"/>
          </p:cNvSpPr>
          <p:nvPr>
            <p:ph sz="half" idx="2"/>
          </p:nvPr>
        </p:nvSpPr>
        <p:spPr>
          <a:xfrm>
            <a:off x="228346" y="1700808"/>
            <a:ext cx="8687308" cy="4608512"/>
          </a:xfrm>
        </p:spPr>
        <p:txBody>
          <a:bodyPr/>
          <a:lstStyle/>
          <a:p>
            <a:pPr>
              <a:lnSpc>
                <a:spcPct val="150000"/>
              </a:lnSpc>
              <a:buClr>
                <a:srgbClr val="0B6192"/>
              </a:buClr>
            </a:pPr>
            <a:r>
              <a:rPr lang="en-GB" sz="2000" b="1" dirty="0">
                <a:solidFill>
                  <a:srgbClr val="0B6192"/>
                </a:solidFill>
              </a:rPr>
              <a:t>Barriers to entry:</a:t>
            </a:r>
          </a:p>
          <a:p>
            <a:pPr lvl="1">
              <a:lnSpc>
                <a:spcPct val="150000"/>
              </a:lnSpc>
              <a:buClr>
                <a:srgbClr val="0B6192"/>
              </a:buClr>
              <a:buFont typeface="Wingdings" panose="05000000000000000000" pitchFamily="2" charset="2"/>
              <a:buChar char="§"/>
            </a:pPr>
            <a:r>
              <a:rPr lang="en-GB" sz="1600" dirty="0">
                <a:solidFill>
                  <a:srgbClr val="0B6192"/>
                </a:solidFill>
              </a:rPr>
              <a:t>Generally applicable: cost of developing a VHS trains; track-record</a:t>
            </a:r>
          </a:p>
          <a:p>
            <a:pPr lvl="1">
              <a:lnSpc>
                <a:spcPct val="150000"/>
              </a:lnSpc>
              <a:buClr>
                <a:srgbClr val="0B6192"/>
              </a:buClr>
              <a:buFont typeface="Wingdings" panose="05000000000000000000" pitchFamily="2" charset="2"/>
              <a:buChar char="§"/>
            </a:pPr>
            <a:r>
              <a:rPr lang="en-GB" sz="1600" dirty="0">
                <a:solidFill>
                  <a:srgbClr val="0B6192"/>
                </a:solidFill>
              </a:rPr>
              <a:t>EEA-specific barriers: passing authorisation under EU and national technical and safety rules (or having a track-record of doing so); prior EEA </a:t>
            </a:r>
            <a:r>
              <a:rPr lang="en-GB" sz="1600" dirty="0" smtClean="0">
                <a:solidFill>
                  <a:srgbClr val="0B6192"/>
                </a:solidFill>
              </a:rPr>
              <a:t>sales (so-called “references”); </a:t>
            </a:r>
            <a:r>
              <a:rPr lang="en-GB" sz="1600" dirty="0">
                <a:solidFill>
                  <a:srgbClr val="0B6192"/>
                </a:solidFill>
              </a:rPr>
              <a:t>localization; overcoming close customer-client relationships</a:t>
            </a:r>
          </a:p>
          <a:p>
            <a:pPr>
              <a:lnSpc>
                <a:spcPct val="150000"/>
              </a:lnSpc>
              <a:buClr>
                <a:srgbClr val="0B6192"/>
              </a:buClr>
            </a:pPr>
            <a:r>
              <a:rPr lang="en-GB" sz="2000" b="1" dirty="0">
                <a:solidFill>
                  <a:srgbClr val="0B6192"/>
                </a:solidFill>
              </a:rPr>
              <a:t>Threat of Chinese entry?</a:t>
            </a:r>
          </a:p>
          <a:p>
            <a:pPr lvl="1">
              <a:lnSpc>
                <a:spcPct val="150000"/>
              </a:lnSpc>
              <a:buClr>
                <a:srgbClr val="0B6192"/>
              </a:buClr>
              <a:buFont typeface="Wingdings" panose="05000000000000000000" pitchFamily="2" charset="2"/>
              <a:buChar char="§"/>
            </a:pPr>
            <a:r>
              <a:rPr lang="en-GB" sz="1600" dirty="0">
                <a:solidFill>
                  <a:srgbClr val="0B6192"/>
                </a:solidFill>
              </a:rPr>
              <a:t>CRRC is not a credible </a:t>
            </a:r>
            <a:r>
              <a:rPr lang="en-GB" sz="1600" dirty="0" smtClean="0">
                <a:solidFill>
                  <a:srgbClr val="0B6192"/>
                </a:solidFill>
              </a:rPr>
              <a:t>bidder; not invited to bid in the ongoing HS2 tender in the UK</a:t>
            </a:r>
            <a:endParaRPr lang="en-GB" sz="1600" dirty="0">
              <a:solidFill>
                <a:srgbClr val="0B6192"/>
              </a:solidFill>
            </a:endParaRPr>
          </a:p>
          <a:p>
            <a:pPr lvl="1">
              <a:lnSpc>
                <a:spcPct val="150000"/>
              </a:lnSpc>
              <a:buClr>
                <a:srgbClr val="0B6192"/>
              </a:buClr>
              <a:buFont typeface="Wingdings" panose="05000000000000000000" pitchFamily="2" charset="2"/>
              <a:buChar char="§"/>
            </a:pPr>
            <a:r>
              <a:rPr lang="en-GB" sz="1600" dirty="0" smtClean="0">
                <a:solidFill>
                  <a:srgbClr val="0B6192"/>
                </a:solidFill>
              </a:rPr>
              <a:t>Sales </a:t>
            </a:r>
            <a:r>
              <a:rPr lang="en-GB" sz="1600" dirty="0">
                <a:solidFill>
                  <a:srgbClr val="0B6192"/>
                </a:solidFill>
              </a:rPr>
              <a:t>of Chinese trains in </a:t>
            </a:r>
            <a:r>
              <a:rPr lang="en-GB" sz="1600" dirty="0" smtClean="0">
                <a:solidFill>
                  <a:srgbClr val="0B6192"/>
                </a:solidFill>
              </a:rPr>
              <a:t>Europe are confined to the lower end of the market: service metro wagons, shunting locomotives and regional trains; actual sales remain extremely limited.</a:t>
            </a:r>
            <a:endParaRPr lang="en-GB" sz="1600" dirty="0">
              <a:solidFill>
                <a:srgbClr val="0B6192"/>
              </a:solidFill>
            </a:endParaRPr>
          </a:p>
          <a:p>
            <a:pPr lvl="1">
              <a:lnSpc>
                <a:spcPct val="150000"/>
              </a:lnSpc>
              <a:buClr>
                <a:srgbClr val="0B6192"/>
              </a:buClr>
              <a:buFont typeface="Courier New" panose="02070309020205020404" pitchFamily="49" charset="0"/>
              <a:buChar char="o"/>
            </a:pPr>
            <a:endParaRPr lang="en-GB" b="1" dirty="0">
              <a:solidFill>
                <a:srgbClr val="0B6192"/>
              </a:solidFill>
            </a:endParaRPr>
          </a:p>
        </p:txBody>
      </p:sp>
    </p:spTree>
    <p:extLst>
      <p:ext uri="{BB962C8B-B14F-4D97-AF65-F5344CB8AC3E}">
        <p14:creationId xmlns:p14="http://schemas.microsoft.com/office/powerpoint/2010/main" val="31937078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BE"/>
          </a:p>
        </p:txBody>
      </p:sp>
      <p:sp>
        <p:nvSpPr>
          <p:cNvPr id="3" name="Text Placeholder 2"/>
          <p:cNvSpPr>
            <a:spLocks noGrp="1"/>
          </p:cNvSpPr>
          <p:nvPr>
            <p:ph type="body" idx="1"/>
          </p:nvPr>
        </p:nvSpPr>
        <p:spPr/>
        <p:txBody>
          <a:bodyPr/>
          <a:lstStyle/>
          <a:p>
            <a:endParaRPr lang="fr-BE"/>
          </a:p>
        </p:txBody>
      </p:sp>
      <p:pic>
        <p:nvPicPr>
          <p:cNvPr id="8" name="Content Placeholder 7"/>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9977"/>
          <a:stretch/>
        </p:blipFill>
        <p:spPr>
          <a:xfrm>
            <a:off x="0" y="-13188"/>
            <a:ext cx="9144000" cy="6871188"/>
          </a:xfrm>
        </p:spPr>
      </p:pic>
      <p:sp>
        <p:nvSpPr>
          <p:cNvPr id="7" name="Slide Number Placeholder 6"/>
          <p:cNvSpPr>
            <a:spLocks noGrp="1"/>
          </p:cNvSpPr>
          <p:nvPr>
            <p:ph type="sldNum" sz="quarter" idx="11"/>
          </p:nvPr>
        </p:nvSpPr>
        <p:spPr/>
        <p:txBody>
          <a:bodyPr/>
          <a:lstStyle/>
          <a:p>
            <a:fld id="{6CC8D975-55F8-4E80-B12A-7870F4A8C392}" type="slidenum">
              <a:rPr lang="en-GB" altLang="de-DE" smtClean="0"/>
              <a:pPr/>
              <a:t>34</a:t>
            </a:fld>
            <a:endParaRPr lang="en-GB" altLang="de-DE" dirty="0"/>
          </a:p>
        </p:txBody>
      </p:sp>
    </p:spTree>
    <p:extLst>
      <p:ext uri="{BB962C8B-B14F-4D97-AF65-F5344CB8AC3E}">
        <p14:creationId xmlns:p14="http://schemas.microsoft.com/office/powerpoint/2010/main" val="25611319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BE"/>
          </a:p>
        </p:txBody>
      </p:sp>
      <p:sp>
        <p:nvSpPr>
          <p:cNvPr id="3" name="Text Placeholder 2"/>
          <p:cNvSpPr>
            <a:spLocks noGrp="1"/>
          </p:cNvSpPr>
          <p:nvPr>
            <p:ph type="body" idx="1"/>
          </p:nvPr>
        </p:nvSpPr>
        <p:spPr/>
        <p:txBody>
          <a:bodyPr/>
          <a:lstStyle/>
          <a:p>
            <a:endParaRPr lang="fr-BE"/>
          </a:p>
        </p:txBody>
      </p:sp>
      <p:pic>
        <p:nvPicPr>
          <p:cNvPr id="8" name="Content Placeholder 7"/>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2101" r="8957"/>
          <a:stretch/>
        </p:blipFill>
        <p:spPr>
          <a:xfrm>
            <a:off x="0" y="-26619"/>
            <a:ext cx="9180512" cy="6884619"/>
          </a:xfrm>
        </p:spPr>
      </p:pic>
      <p:sp>
        <p:nvSpPr>
          <p:cNvPr id="7" name="Slide Number Placeholder 6"/>
          <p:cNvSpPr>
            <a:spLocks noGrp="1"/>
          </p:cNvSpPr>
          <p:nvPr>
            <p:ph type="sldNum" sz="quarter" idx="11"/>
          </p:nvPr>
        </p:nvSpPr>
        <p:spPr/>
        <p:txBody>
          <a:bodyPr/>
          <a:lstStyle/>
          <a:p>
            <a:fld id="{6CC8D975-55F8-4E80-B12A-7870F4A8C392}" type="slidenum">
              <a:rPr lang="en-GB" altLang="de-DE" smtClean="0"/>
              <a:pPr/>
              <a:t>35</a:t>
            </a:fld>
            <a:endParaRPr lang="en-GB" altLang="de-DE"/>
          </a:p>
        </p:txBody>
      </p:sp>
    </p:spTree>
    <p:extLst>
      <p:ext uri="{BB962C8B-B14F-4D97-AF65-F5344CB8AC3E}">
        <p14:creationId xmlns:p14="http://schemas.microsoft.com/office/powerpoint/2010/main" val="12910150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12" y="1412776"/>
            <a:ext cx="8229600" cy="706090"/>
          </a:xfrm>
        </p:spPr>
        <p:txBody>
          <a:bodyPr/>
          <a:lstStyle/>
          <a:p>
            <a:pPr algn="ctr"/>
            <a:r>
              <a:rPr lang="sv-SE" b="1" dirty="0" err="1" smtClean="0">
                <a:solidFill>
                  <a:srgbClr val="0B6192"/>
                </a:solidFill>
              </a:rPr>
              <a:t>Remedies</a:t>
            </a:r>
            <a:r>
              <a:rPr lang="sv-SE" b="1" dirty="0" smtClean="0">
                <a:solidFill>
                  <a:srgbClr val="0B6192"/>
                </a:solidFill>
              </a:rPr>
              <a:t> - Timing</a:t>
            </a:r>
            <a:endParaRPr lang="sv-SE" b="1" dirty="0">
              <a:solidFill>
                <a:srgbClr val="0B6192"/>
              </a:solidFill>
            </a:endParaRPr>
          </a:p>
        </p:txBody>
      </p:sp>
      <p:sp>
        <p:nvSpPr>
          <p:cNvPr id="8" name="Content Placeholder 7"/>
          <p:cNvSpPr>
            <a:spLocks noGrp="1"/>
          </p:cNvSpPr>
          <p:nvPr>
            <p:ph sz="half" idx="2"/>
          </p:nvPr>
        </p:nvSpPr>
        <p:spPr>
          <a:xfrm>
            <a:off x="542040" y="2204864"/>
            <a:ext cx="8134415" cy="3951288"/>
          </a:xfrm>
        </p:spPr>
        <p:txBody>
          <a:bodyPr/>
          <a:lstStyle/>
          <a:p>
            <a:pPr>
              <a:lnSpc>
                <a:spcPct val="150000"/>
              </a:lnSpc>
              <a:spcBef>
                <a:spcPts val="600"/>
              </a:spcBef>
              <a:spcAft>
                <a:spcPts val="0"/>
              </a:spcAft>
              <a:buClr>
                <a:srgbClr val="0B6192"/>
              </a:buClr>
            </a:pPr>
            <a:r>
              <a:rPr lang="en-GB" sz="1800" dirty="0" smtClean="0">
                <a:solidFill>
                  <a:srgbClr val="0B6192"/>
                </a:solidFill>
              </a:rPr>
              <a:t>Remedy packages for (V)HS trains, mainline and urban signalling were offered on the last day for submitting remedies</a:t>
            </a:r>
          </a:p>
          <a:p>
            <a:pPr>
              <a:lnSpc>
                <a:spcPct val="150000"/>
              </a:lnSpc>
              <a:spcBef>
                <a:spcPts val="600"/>
              </a:spcBef>
              <a:spcAft>
                <a:spcPts val="0"/>
              </a:spcAft>
              <a:buClr>
                <a:srgbClr val="0B6192"/>
              </a:buClr>
            </a:pPr>
            <a:r>
              <a:rPr lang="en-GB" sz="1800" dirty="0" smtClean="0">
                <a:solidFill>
                  <a:srgbClr val="0B6192"/>
                </a:solidFill>
              </a:rPr>
              <a:t>Feedback from the market test in December 2018 was very negative</a:t>
            </a:r>
          </a:p>
          <a:p>
            <a:pPr lvl="1">
              <a:lnSpc>
                <a:spcPct val="150000"/>
              </a:lnSpc>
              <a:spcBef>
                <a:spcPts val="600"/>
              </a:spcBef>
              <a:spcAft>
                <a:spcPts val="0"/>
              </a:spcAft>
              <a:buClr>
                <a:srgbClr val="0B6192"/>
              </a:buClr>
            </a:pPr>
            <a:r>
              <a:rPr lang="en-US" sz="1400" dirty="0" smtClean="0">
                <a:solidFill>
                  <a:srgbClr val="0B6192"/>
                </a:solidFill>
              </a:rPr>
              <a:t>Customers</a:t>
            </a:r>
            <a:r>
              <a:rPr lang="en-US" sz="1400" dirty="0">
                <a:solidFill>
                  <a:srgbClr val="0B6192"/>
                </a:solidFill>
              </a:rPr>
              <a:t>, competitors, industry associations and trade </a:t>
            </a:r>
            <a:r>
              <a:rPr lang="en-US" sz="1400" dirty="0" smtClean="0">
                <a:solidFill>
                  <a:srgbClr val="0B6192"/>
                </a:solidFill>
              </a:rPr>
              <a:t>unions, as well as several </a:t>
            </a:r>
            <a:r>
              <a:rPr lang="en-US" sz="1400" dirty="0">
                <a:solidFill>
                  <a:srgbClr val="0B6192"/>
                </a:solidFill>
              </a:rPr>
              <a:t>National Competition </a:t>
            </a:r>
            <a:r>
              <a:rPr lang="en-US" sz="1400" dirty="0" smtClean="0">
                <a:solidFill>
                  <a:srgbClr val="0B6192"/>
                </a:solidFill>
              </a:rPr>
              <a:t>Authorities</a:t>
            </a:r>
            <a:endParaRPr lang="en-GB" sz="1400" dirty="0" smtClean="0">
              <a:solidFill>
                <a:srgbClr val="0B6192"/>
              </a:solidFill>
            </a:endParaRPr>
          </a:p>
          <a:p>
            <a:pPr>
              <a:lnSpc>
                <a:spcPct val="150000"/>
              </a:lnSpc>
              <a:spcBef>
                <a:spcPts val="600"/>
              </a:spcBef>
              <a:spcAft>
                <a:spcPts val="0"/>
              </a:spcAft>
              <a:buClr>
                <a:srgbClr val="0B6192"/>
              </a:buClr>
            </a:pPr>
            <a:r>
              <a:rPr lang="en-GB" sz="1800" dirty="0" smtClean="0">
                <a:solidFill>
                  <a:srgbClr val="0B6192"/>
                </a:solidFill>
              </a:rPr>
              <a:t>Second and third remedy proposals were made respectively 12 and 24 days after the deadline for submitting remedies</a:t>
            </a:r>
          </a:p>
        </p:txBody>
      </p:sp>
    </p:spTree>
    <p:extLst>
      <p:ext uri="{BB962C8B-B14F-4D97-AF65-F5344CB8AC3E}">
        <p14:creationId xmlns:p14="http://schemas.microsoft.com/office/powerpoint/2010/main" val="13297829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12" y="1412776"/>
            <a:ext cx="8229600" cy="936104"/>
          </a:xfrm>
        </p:spPr>
        <p:txBody>
          <a:bodyPr/>
          <a:lstStyle/>
          <a:p>
            <a:pPr algn="ctr"/>
            <a:r>
              <a:rPr lang="sv-SE" b="1" dirty="0" err="1" smtClean="0">
                <a:solidFill>
                  <a:srgbClr val="0B6192"/>
                </a:solidFill>
              </a:rPr>
              <a:t>Remedies</a:t>
            </a:r>
            <a:r>
              <a:rPr lang="sv-SE" b="1" dirty="0" smtClean="0">
                <a:solidFill>
                  <a:srgbClr val="0B6192"/>
                </a:solidFill>
              </a:rPr>
              <a:t> </a:t>
            </a:r>
            <a:r>
              <a:rPr lang="sv-SE" b="1" dirty="0" err="1" smtClean="0">
                <a:solidFill>
                  <a:srgbClr val="0B6192"/>
                </a:solidFill>
              </a:rPr>
              <a:t>submitted</a:t>
            </a:r>
            <a:r>
              <a:rPr lang="sv-SE" b="1" dirty="0" smtClean="0">
                <a:solidFill>
                  <a:srgbClr val="0B6192"/>
                </a:solidFill>
              </a:rPr>
              <a:t> </a:t>
            </a:r>
            <a:r>
              <a:rPr lang="sv-SE" b="1" dirty="0" err="1" smtClean="0">
                <a:solidFill>
                  <a:srgbClr val="0B6192"/>
                </a:solidFill>
              </a:rPr>
              <a:t>after</a:t>
            </a:r>
            <a:r>
              <a:rPr lang="sv-SE" b="1" dirty="0" smtClean="0">
                <a:solidFill>
                  <a:srgbClr val="0B6192"/>
                </a:solidFill>
              </a:rPr>
              <a:t> the deadline</a:t>
            </a:r>
            <a:endParaRPr lang="sv-SE" b="1" dirty="0">
              <a:solidFill>
                <a:srgbClr val="0B6192"/>
              </a:solidFill>
            </a:endParaRPr>
          </a:p>
        </p:txBody>
      </p:sp>
      <p:sp>
        <p:nvSpPr>
          <p:cNvPr id="8" name="Content Placeholder 7"/>
          <p:cNvSpPr>
            <a:spLocks noGrp="1"/>
          </p:cNvSpPr>
          <p:nvPr>
            <p:ph sz="half" idx="2"/>
          </p:nvPr>
        </p:nvSpPr>
        <p:spPr>
          <a:xfrm>
            <a:off x="540499" y="2118866"/>
            <a:ext cx="8134415" cy="3951288"/>
          </a:xfrm>
        </p:spPr>
        <p:txBody>
          <a:bodyPr/>
          <a:lstStyle/>
          <a:p>
            <a:pPr marL="0" indent="0">
              <a:lnSpc>
                <a:spcPct val="150000"/>
              </a:lnSpc>
              <a:buClr>
                <a:srgbClr val="0B6192"/>
              </a:buClr>
              <a:buNone/>
            </a:pPr>
            <a:endParaRPr lang="en-GB" sz="1600" dirty="0" smtClean="0">
              <a:solidFill>
                <a:srgbClr val="0B6192"/>
              </a:solidFill>
            </a:endParaRPr>
          </a:p>
          <a:p>
            <a:pPr marL="457200" lvl="1" indent="0">
              <a:lnSpc>
                <a:spcPct val="150000"/>
              </a:lnSpc>
              <a:buClr>
                <a:srgbClr val="0B6192"/>
              </a:buClr>
              <a:buNone/>
            </a:pPr>
            <a:r>
              <a:rPr lang="en-GB" sz="1400" i="1" dirty="0" smtClean="0">
                <a:solidFill>
                  <a:srgbClr val="0B6192"/>
                </a:solidFill>
              </a:rPr>
              <a:t>“W</a:t>
            </a:r>
            <a:r>
              <a:rPr lang="en-US" sz="1400" i="1" dirty="0" smtClean="0">
                <a:solidFill>
                  <a:srgbClr val="0B6192"/>
                </a:solidFill>
              </a:rPr>
              <a:t>here </a:t>
            </a:r>
            <a:r>
              <a:rPr lang="en-US" sz="1400" i="1" dirty="0">
                <a:solidFill>
                  <a:srgbClr val="0B6192"/>
                </a:solidFill>
              </a:rPr>
              <a:t>parties subsequently modify the proposed commitments after the deadline of 65 working days, the Commission will only accept these modified commitments where it can clearly determine — on the basis of its assessment of information already received in the course of the investigation, including the results of prior market testing, and without the need for any other market test — that such commitments, once implemented, </a:t>
            </a:r>
            <a:r>
              <a:rPr lang="en-US" sz="1400" b="1" i="1" u="sng" dirty="0">
                <a:solidFill>
                  <a:srgbClr val="0B6192"/>
                </a:solidFill>
              </a:rPr>
              <a:t>fully and unambiguously resolve the competition concerns</a:t>
            </a:r>
            <a:r>
              <a:rPr lang="en-US" sz="1400" i="1" dirty="0">
                <a:solidFill>
                  <a:srgbClr val="0B6192"/>
                </a:solidFill>
              </a:rPr>
              <a:t> identified and where there is </a:t>
            </a:r>
            <a:r>
              <a:rPr lang="en-US" sz="1400" b="1" i="1" u="sng" dirty="0">
                <a:solidFill>
                  <a:srgbClr val="0B6192"/>
                </a:solidFill>
              </a:rPr>
              <a:t>sufficient time to allow for an adequate assessment by the Commission and for proper consultation with Member </a:t>
            </a:r>
            <a:r>
              <a:rPr lang="en-US" sz="1400" b="1" i="1" u="sng" dirty="0" smtClean="0">
                <a:solidFill>
                  <a:srgbClr val="0B6192"/>
                </a:solidFill>
              </a:rPr>
              <a:t>States</a:t>
            </a:r>
            <a:r>
              <a:rPr lang="en-US" sz="1400" i="1" dirty="0">
                <a:solidFill>
                  <a:srgbClr val="0B6192"/>
                </a:solidFill>
              </a:rPr>
              <a:t>. The Commission will normally reject modified commitments which do not fulfil those conditions </a:t>
            </a:r>
            <a:r>
              <a:rPr lang="en-US" sz="1400" i="1" dirty="0" smtClean="0">
                <a:solidFill>
                  <a:srgbClr val="0B6192"/>
                </a:solidFill>
              </a:rPr>
              <a:t>” </a:t>
            </a:r>
            <a:r>
              <a:rPr lang="en-GB" sz="1400" dirty="0" smtClean="0">
                <a:solidFill>
                  <a:srgbClr val="0B6192"/>
                </a:solidFill>
              </a:rPr>
              <a:t>	- Guidelines on remedies, para 94</a:t>
            </a:r>
            <a:endParaRPr lang="en-GB" sz="1400" dirty="0">
              <a:solidFill>
                <a:srgbClr val="0B6192"/>
              </a:solidFill>
            </a:endParaRPr>
          </a:p>
        </p:txBody>
      </p:sp>
    </p:spTree>
    <p:extLst>
      <p:ext uri="{BB962C8B-B14F-4D97-AF65-F5344CB8AC3E}">
        <p14:creationId xmlns:p14="http://schemas.microsoft.com/office/powerpoint/2010/main" val="21410682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12" y="1412776"/>
            <a:ext cx="8229600" cy="706090"/>
          </a:xfrm>
        </p:spPr>
        <p:txBody>
          <a:bodyPr/>
          <a:lstStyle/>
          <a:p>
            <a:pPr algn="ctr"/>
            <a:r>
              <a:rPr lang="sv-SE" b="1" dirty="0" smtClean="0">
                <a:solidFill>
                  <a:srgbClr val="0B6192"/>
                </a:solidFill>
              </a:rPr>
              <a:t>(V)HS </a:t>
            </a:r>
            <a:r>
              <a:rPr lang="sv-SE" b="1" dirty="0" err="1" smtClean="0">
                <a:solidFill>
                  <a:srgbClr val="0B6192"/>
                </a:solidFill>
              </a:rPr>
              <a:t>trains</a:t>
            </a:r>
            <a:r>
              <a:rPr lang="sv-SE" b="1" dirty="0" smtClean="0">
                <a:solidFill>
                  <a:srgbClr val="0B6192"/>
                </a:solidFill>
              </a:rPr>
              <a:t> - </a:t>
            </a:r>
            <a:r>
              <a:rPr lang="sv-SE" b="1" dirty="0" err="1" smtClean="0">
                <a:solidFill>
                  <a:srgbClr val="0B6192"/>
                </a:solidFill>
              </a:rPr>
              <a:t>Remedies</a:t>
            </a:r>
            <a:endParaRPr lang="sv-SE" b="1" dirty="0">
              <a:solidFill>
                <a:srgbClr val="0B6192"/>
              </a:solidFill>
            </a:endParaRPr>
          </a:p>
        </p:txBody>
      </p:sp>
      <p:sp>
        <p:nvSpPr>
          <p:cNvPr id="8" name="Content Placeholder 7"/>
          <p:cNvSpPr>
            <a:spLocks noGrp="1"/>
          </p:cNvSpPr>
          <p:nvPr>
            <p:ph sz="half" idx="2"/>
          </p:nvPr>
        </p:nvSpPr>
        <p:spPr>
          <a:xfrm>
            <a:off x="565212" y="1916832"/>
            <a:ext cx="7967228" cy="3951288"/>
          </a:xfrm>
        </p:spPr>
        <p:txBody>
          <a:bodyPr/>
          <a:lstStyle/>
          <a:p>
            <a:pPr>
              <a:lnSpc>
                <a:spcPct val="150000"/>
              </a:lnSpc>
              <a:buClr>
                <a:srgbClr val="0B6192"/>
              </a:buClr>
            </a:pPr>
            <a:r>
              <a:rPr lang="en-GB" sz="2000" b="1" dirty="0" smtClean="0">
                <a:solidFill>
                  <a:srgbClr val="0B6192"/>
                </a:solidFill>
              </a:rPr>
              <a:t>Remedy proposal consisted of an option between:</a:t>
            </a:r>
            <a:endParaRPr lang="en-GB" sz="2000" b="1" dirty="0">
              <a:solidFill>
                <a:srgbClr val="0B6192"/>
              </a:solidFill>
            </a:endParaRPr>
          </a:p>
          <a:p>
            <a:pPr lvl="1">
              <a:lnSpc>
                <a:spcPct val="150000"/>
              </a:lnSpc>
              <a:buClr>
                <a:srgbClr val="0B6192"/>
              </a:buClr>
              <a:buFont typeface="Wingdings" panose="05000000000000000000" pitchFamily="2" charset="2"/>
              <a:buChar char="§"/>
            </a:pPr>
            <a:r>
              <a:rPr lang="en-GB" sz="1600" dirty="0" smtClean="0">
                <a:solidFill>
                  <a:srgbClr val="0B6192"/>
                </a:solidFill>
              </a:rPr>
              <a:t>An inadequate structural solution: divestiture </a:t>
            </a:r>
            <a:r>
              <a:rPr lang="en-GB" sz="1600" dirty="0">
                <a:solidFill>
                  <a:srgbClr val="0B6192"/>
                </a:solidFill>
              </a:rPr>
              <a:t>of </a:t>
            </a:r>
            <a:r>
              <a:rPr lang="en-GB" sz="1600" dirty="0" smtClean="0">
                <a:solidFill>
                  <a:srgbClr val="0B6192"/>
                </a:solidFill>
              </a:rPr>
              <a:t>a rolling stock “platform” travelling </a:t>
            </a:r>
            <a:r>
              <a:rPr lang="en-GB" sz="1600" dirty="0">
                <a:solidFill>
                  <a:srgbClr val="0B6192"/>
                </a:solidFill>
              </a:rPr>
              <a:t>at a max speed of 250 </a:t>
            </a:r>
            <a:r>
              <a:rPr lang="en-GB" sz="1600" dirty="0" smtClean="0">
                <a:solidFill>
                  <a:srgbClr val="0B6192"/>
                </a:solidFill>
              </a:rPr>
              <a:t>km/h but incapable of VHS absent significant and risky investments; and</a:t>
            </a:r>
            <a:endParaRPr lang="en-GB" sz="1600" dirty="0">
              <a:solidFill>
                <a:srgbClr val="0B6192"/>
              </a:solidFill>
            </a:endParaRPr>
          </a:p>
          <a:p>
            <a:pPr lvl="1">
              <a:lnSpc>
                <a:spcPct val="150000"/>
              </a:lnSpc>
              <a:buClr>
                <a:srgbClr val="0B6192"/>
              </a:buClr>
              <a:buFont typeface="Wingdings" panose="05000000000000000000" pitchFamily="2" charset="2"/>
              <a:buChar char="§"/>
            </a:pPr>
            <a:r>
              <a:rPr lang="en-GB" sz="1600" dirty="0" smtClean="0">
                <a:solidFill>
                  <a:srgbClr val="0B6192"/>
                </a:solidFill>
              </a:rPr>
              <a:t>An insufficient behavioural solution: access to VHS technology with a limited geographic scope and with multiple exceptions and carve-outs</a:t>
            </a:r>
            <a:endParaRPr lang="en-GB" sz="1600" dirty="0">
              <a:solidFill>
                <a:srgbClr val="0B6192"/>
              </a:solidFill>
            </a:endParaRPr>
          </a:p>
          <a:p>
            <a:pPr>
              <a:lnSpc>
                <a:spcPct val="150000"/>
              </a:lnSpc>
              <a:buClr>
                <a:srgbClr val="0B6192"/>
              </a:buClr>
              <a:buFont typeface="Verdana" panose="020B0604030504040204" pitchFamily="34" charset="0"/>
              <a:buChar char="•"/>
            </a:pPr>
            <a:r>
              <a:rPr lang="en-GB" sz="2000" b="1" dirty="0" smtClean="0">
                <a:solidFill>
                  <a:srgbClr val="0B6192"/>
                </a:solidFill>
              </a:rPr>
              <a:t>Assessment</a:t>
            </a:r>
            <a:r>
              <a:rPr lang="en-GB" sz="2000" b="1" dirty="0">
                <a:solidFill>
                  <a:srgbClr val="0B6192"/>
                </a:solidFill>
              </a:rPr>
              <a:t>: </a:t>
            </a:r>
            <a:endParaRPr lang="en-GB" sz="2000" b="1" dirty="0" smtClean="0">
              <a:solidFill>
                <a:srgbClr val="0B6192"/>
              </a:solidFill>
            </a:endParaRPr>
          </a:p>
          <a:p>
            <a:pPr lvl="1">
              <a:lnSpc>
                <a:spcPct val="150000"/>
              </a:lnSpc>
              <a:buClr>
                <a:srgbClr val="0B6192"/>
              </a:buClr>
              <a:buFont typeface="Wingdings" panose="05000000000000000000" pitchFamily="2" charset="2"/>
              <a:buChar char="§"/>
            </a:pPr>
            <a:r>
              <a:rPr lang="en-GB" sz="1600" dirty="0" smtClean="0">
                <a:solidFill>
                  <a:srgbClr val="0B6192"/>
                </a:solidFill>
              </a:rPr>
              <a:t>The proposal was </a:t>
            </a:r>
            <a:r>
              <a:rPr lang="en-GB" sz="1600" dirty="0">
                <a:solidFill>
                  <a:srgbClr val="0B6192"/>
                </a:solidFill>
              </a:rPr>
              <a:t>inadequate: either divested </a:t>
            </a:r>
            <a:r>
              <a:rPr lang="en-GB" sz="1600" dirty="0" smtClean="0">
                <a:solidFill>
                  <a:srgbClr val="0B6192"/>
                </a:solidFill>
              </a:rPr>
              <a:t>a non VHS </a:t>
            </a:r>
            <a:r>
              <a:rPr lang="en-GB" sz="1600" dirty="0">
                <a:solidFill>
                  <a:srgbClr val="0B6192"/>
                </a:solidFill>
              </a:rPr>
              <a:t>product or provided a </a:t>
            </a:r>
            <a:r>
              <a:rPr lang="en-GB" sz="1600" dirty="0" smtClean="0">
                <a:solidFill>
                  <a:srgbClr val="0B6192"/>
                </a:solidFill>
              </a:rPr>
              <a:t>rather weak </a:t>
            </a:r>
            <a:r>
              <a:rPr lang="en-GB" sz="1600" dirty="0">
                <a:solidFill>
                  <a:srgbClr val="0B6192"/>
                </a:solidFill>
              </a:rPr>
              <a:t>behavioural solution to a serious horizontal issue</a:t>
            </a:r>
          </a:p>
          <a:p>
            <a:pPr marL="0" indent="0">
              <a:lnSpc>
                <a:spcPct val="150000"/>
              </a:lnSpc>
              <a:buClr>
                <a:srgbClr val="0B6192"/>
              </a:buClr>
              <a:buNone/>
            </a:pPr>
            <a:endParaRPr lang="en-GB" sz="1800" dirty="0">
              <a:solidFill>
                <a:srgbClr val="0B6192"/>
              </a:solidFill>
              <a:ea typeface="+mn-ea"/>
              <a:cs typeface="+mn-cs"/>
            </a:endParaRPr>
          </a:p>
        </p:txBody>
      </p:sp>
    </p:spTree>
    <p:extLst>
      <p:ext uri="{BB962C8B-B14F-4D97-AF65-F5344CB8AC3E}">
        <p14:creationId xmlns:p14="http://schemas.microsoft.com/office/powerpoint/2010/main" val="42098065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12" y="1412776"/>
            <a:ext cx="8229600" cy="706090"/>
          </a:xfrm>
        </p:spPr>
        <p:txBody>
          <a:bodyPr/>
          <a:lstStyle/>
          <a:p>
            <a:pPr algn="ctr"/>
            <a:r>
              <a:rPr lang="sv-SE" b="1" dirty="0" smtClean="0">
                <a:solidFill>
                  <a:srgbClr val="0B6192"/>
                </a:solidFill>
              </a:rPr>
              <a:t>In </a:t>
            </a:r>
            <a:r>
              <a:rPr lang="sv-SE" b="1" dirty="0" err="1" smtClean="0">
                <a:solidFill>
                  <a:srgbClr val="0B6192"/>
                </a:solidFill>
              </a:rPr>
              <a:t>summary</a:t>
            </a:r>
            <a:endParaRPr lang="sv-SE" b="1" dirty="0">
              <a:solidFill>
                <a:srgbClr val="0B6192"/>
              </a:solidFill>
            </a:endParaRPr>
          </a:p>
        </p:txBody>
      </p:sp>
      <p:sp>
        <p:nvSpPr>
          <p:cNvPr id="8" name="Content Placeholder 7"/>
          <p:cNvSpPr>
            <a:spLocks noGrp="1"/>
          </p:cNvSpPr>
          <p:nvPr>
            <p:ph sz="half" idx="2"/>
          </p:nvPr>
        </p:nvSpPr>
        <p:spPr>
          <a:xfrm>
            <a:off x="565212" y="2276872"/>
            <a:ext cx="7967228" cy="3951288"/>
          </a:xfrm>
        </p:spPr>
        <p:txBody>
          <a:bodyPr/>
          <a:lstStyle/>
          <a:p>
            <a:pPr>
              <a:spcBef>
                <a:spcPts val="600"/>
              </a:spcBef>
              <a:spcAft>
                <a:spcPts val="600"/>
              </a:spcAft>
              <a:buClr>
                <a:srgbClr val="0B6192"/>
              </a:buClr>
            </a:pPr>
            <a:r>
              <a:rPr lang="en-US" sz="1600" dirty="0">
                <a:solidFill>
                  <a:srgbClr val="0B6192"/>
                </a:solidFill>
              </a:rPr>
              <a:t>Although </a:t>
            </a:r>
            <a:r>
              <a:rPr lang="en-US" sz="1600" dirty="0" smtClean="0">
                <a:solidFill>
                  <a:srgbClr val="0B6192"/>
                </a:solidFill>
              </a:rPr>
              <a:t>no </a:t>
            </a:r>
            <a:r>
              <a:rPr lang="en-US" sz="1600" dirty="0">
                <a:solidFill>
                  <a:srgbClr val="0B6192"/>
                </a:solidFill>
              </a:rPr>
              <a:t>competition concerns arose in several </a:t>
            </a:r>
            <a:r>
              <a:rPr lang="en-US" sz="1600" dirty="0" smtClean="0">
                <a:solidFill>
                  <a:srgbClr val="0B6192"/>
                </a:solidFill>
              </a:rPr>
              <a:t>markets, </a:t>
            </a:r>
            <a:r>
              <a:rPr lang="en-US" sz="1600" dirty="0">
                <a:solidFill>
                  <a:srgbClr val="0B6192"/>
                </a:solidFill>
              </a:rPr>
              <a:t>serious concerns </a:t>
            </a:r>
            <a:r>
              <a:rPr lang="en-US" sz="1600" dirty="0" smtClean="0">
                <a:solidFill>
                  <a:srgbClr val="0B6192"/>
                </a:solidFill>
              </a:rPr>
              <a:t>remained </a:t>
            </a:r>
            <a:r>
              <a:rPr lang="en-US" sz="1600" dirty="0">
                <a:solidFill>
                  <a:srgbClr val="0B6192"/>
                </a:solidFill>
              </a:rPr>
              <a:t>in very high-speed rolling stock and certain markets for mainline </a:t>
            </a:r>
            <a:r>
              <a:rPr lang="en-US" sz="1600" dirty="0" smtClean="0">
                <a:solidFill>
                  <a:srgbClr val="0B6192"/>
                </a:solidFill>
              </a:rPr>
              <a:t>(and urban) </a:t>
            </a:r>
            <a:r>
              <a:rPr lang="en-US" sz="1600" dirty="0" err="1" smtClean="0">
                <a:solidFill>
                  <a:srgbClr val="0B6192"/>
                </a:solidFill>
              </a:rPr>
              <a:t>signalling</a:t>
            </a:r>
            <a:r>
              <a:rPr lang="en-US" sz="1600" dirty="0">
                <a:solidFill>
                  <a:srgbClr val="0B6192"/>
                </a:solidFill>
              </a:rPr>
              <a:t>. </a:t>
            </a:r>
            <a:endParaRPr lang="en-US" sz="1600" dirty="0" smtClean="0">
              <a:solidFill>
                <a:srgbClr val="0B6192"/>
              </a:solidFill>
            </a:endParaRPr>
          </a:p>
          <a:p>
            <a:pPr>
              <a:spcBef>
                <a:spcPts val="600"/>
              </a:spcBef>
              <a:spcAft>
                <a:spcPts val="600"/>
              </a:spcAft>
              <a:buClr>
                <a:srgbClr val="0B6192"/>
              </a:buClr>
            </a:pPr>
            <a:r>
              <a:rPr lang="en-US" sz="1600" dirty="0" smtClean="0">
                <a:solidFill>
                  <a:srgbClr val="0B6192"/>
                </a:solidFill>
              </a:rPr>
              <a:t>The </a:t>
            </a:r>
            <a:r>
              <a:rPr lang="en-US" sz="1600" dirty="0">
                <a:solidFill>
                  <a:srgbClr val="0B6192"/>
                </a:solidFill>
              </a:rPr>
              <a:t>Commission's view was supported by customers, </a:t>
            </a:r>
            <a:r>
              <a:rPr lang="en-US" sz="1600" dirty="0" smtClean="0">
                <a:solidFill>
                  <a:srgbClr val="0B6192"/>
                </a:solidFill>
              </a:rPr>
              <a:t>competitors and NCAs</a:t>
            </a:r>
            <a:endParaRPr lang="en-US" sz="1600" dirty="0">
              <a:solidFill>
                <a:srgbClr val="0B6192"/>
              </a:solidFill>
            </a:endParaRPr>
          </a:p>
          <a:p>
            <a:pPr>
              <a:spcBef>
                <a:spcPts val="600"/>
              </a:spcBef>
              <a:spcAft>
                <a:spcPts val="600"/>
              </a:spcAft>
              <a:buClr>
                <a:srgbClr val="0B6192"/>
              </a:buClr>
            </a:pPr>
            <a:r>
              <a:rPr lang="en-US" sz="1600" dirty="0">
                <a:solidFill>
                  <a:srgbClr val="0B6192"/>
                </a:solidFill>
              </a:rPr>
              <a:t>The parties offered entirely inadequate remedies on the very last day possible to submit remedies under merger </a:t>
            </a:r>
            <a:r>
              <a:rPr lang="en-US" sz="1600" dirty="0" smtClean="0">
                <a:solidFill>
                  <a:srgbClr val="0B6192"/>
                </a:solidFill>
              </a:rPr>
              <a:t>procedure</a:t>
            </a:r>
            <a:endParaRPr lang="en-US" sz="1600" dirty="0">
              <a:solidFill>
                <a:srgbClr val="0B6192"/>
              </a:solidFill>
            </a:endParaRPr>
          </a:p>
          <a:p>
            <a:pPr>
              <a:spcBef>
                <a:spcPts val="600"/>
              </a:spcBef>
              <a:spcAft>
                <a:spcPts val="600"/>
              </a:spcAft>
              <a:buClr>
                <a:srgbClr val="0B6192"/>
              </a:buClr>
            </a:pPr>
            <a:r>
              <a:rPr lang="en-US" sz="1600" dirty="0">
                <a:solidFill>
                  <a:srgbClr val="0B6192"/>
                </a:solidFill>
              </a:rPr>
              <a:t>When the remedies were market tested the results were negative for both mainline </a:t>
            </a:r>
            <a:r>
              <a:rPr lang="en-US" sz="1600" dirty="0" err="1">
                <a:solidFill>
                  <a:srgbClr val="0B6192"/>
                </a:solidFill>
              </a:rPr>
              <a:t>signalling</a:t>
            </a:r>
            <a:r>
              <a:rPr lang="en-US" sz="1600" dirty="0">
                <a:solidFill>
                  <a:srgbClr val="0B6192"/>
                </a:solidFill>
              </a:rPr>
              <a:t> and very high-speed rolling </a:t>
            </a:r>
            <a:r>
              <a:rPr lang="en-US" sz="1600" dirty="0" smtClean="0">
                <a:solidFill>
                  <a:srgbClr val="0B6192"/>
                </a:solidFill>
              </a:rPr>
              <a:t>stock</a:t>
            </a:r>
            <a:endParaRPr lang="en-US" sz="1600" dirty="0">
              <a:solidFill>
                <a:srgbClr val="0B6192"/>
              </a:solidFill>
            </a:endParaRPr>
          </a:p>
          <a:p>
            <a:pPr>
              <a:spcBef>
                <a:spcPts val="600"/>
              </a:spcBef>
              <a:spcAft>
                <a:spcPts val="600"/>
              </a:spcAft>
              <a:buClr>
                <a:srgbClr val="0B6192"/>
              </a:buClr>
            </a:pPr>
            <a:r>
              <a:rPr lang="en-US" sz="1600" dirty="0">
                <a:solidFill>
                  <a:srgbClr val="0B6192"/>
                </a:solidFill>
              </a:rPr>
              <a:t>After the deadline the parties offered incremental improvements on the original remedy packages ('late remedies'). Those improvements were not clear cut and far from sufficient to satisfy that all competition </a:t>
            </a:r>
            <a:r>
              <a:rPr lang="en-US" sz="1600" dirty="0" smtClean="0">
                <a:solidFill>
                  <a:srgbClr val="0B6192"/>
                </a:solidFill>
              </a:rPr>
              <a:t>concerns</a:t>
            </a:r>
            <a:endParaRPr lang="en-US" sz="1600" dirty="0">
              <a:solidFill>
                <a:srgbClr val="0B6192"/>
              </a:solidFill>
            </a:endParaRPr>
          </a:p>
          <a:p>
            <a:pPr lvl="1">
              <a:spcBef>
                <a:spcPts val="600"/>
              </a:spcBef>
              <a:spcAft>
                <a:spcPts val="600"/>
              </a:spcAft>
              <a:buClr>
                <a:srgbClr val="0B6192"/>
              </a:buClr>
            </a:pPr>
            <a:endParaRPr lang="en-US" sz="1400" dirty="0">
              <a:solidFill>
                <a:srgbClr val="0B6192"/>
              </a:solidFill>
            </a:endParaRPr>
          </a:p>
          <a:p>
            <a:pPr>
              <a:spcBef>
                <a:spcPts val="600"/>
              </a:spcBef>
              <a:spcAft>
                <a:spcPts val="600"/>
              </a:spcAft>
              <a:buClr>
                <a:srgbClr val="0B6192"/>
              </a:buClr>
            </a:pPr>
            <a:endParaRPr lang="en-GB" sz="1800" dirty="0">
              <a:solidFill>
                <a:srgbClr val="0B6192"/>
              </a:solidFill>
              <a:ea typeface="+mn-ea"/>
              <a:cs typeface="+mn-cs"/>
            </a:endParaRPr>
          </a:p>
        </p:txBody>
      </p:sp>
    </p:spTree>
    <p:extLst>
      <p:ext uri="{BB962C8B-B14F-4D97-AF65-F5344CB8AC3E}">
        <p14:creationId xmlns:p14="http://schemas.microsoft.com/office/powerpoint/2010/main" val="3396897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890" y="1412776"/>
            <a:ext cx="8229600" cy="792609"/>
          </a:xfrm>
        </p:spPr>
        <p:txBody>
          <a:bodyPr/>
          <a:lstStyle/>
          <a:p>
            <a:pPr algn="ctr"/>
            <a:r>
              <a:rPr lang="da-DK" sz="2800" dirty="0">
                <a:solidFill>
                  <a:srgbClr val="0B6192"/>
                </a:solidFill>
                <a:latin typeface="+mn-lt"/>
                <a:ea typeface="+mn-ea"/>
                <a:cs typeface="+mn-cs"/>
              </a:rPr>
              <a:t>Tre søjler (i EU)</a:t>
            </a:r>
            <a:endParaRPr lang="en-GB" sz="2800" dirty="0">
              <a:solidFill>
                <a:srgbClr val="0B6192"/>
              </a:solidFill>
              <a:latin typeface="+mn-lt"/>
              <a:ea typeface="+mn-ea"/>
              <a:cs typeface="+mn-cs"/>
            </a:endParaRPr>
          </a:p>
        </p:txBody>
      </p:sp>
      <p:sp>
        <p:nvSpPr>
          <p:cNvPr id="3" name="Content Placeholder 2"/>
          <p:cNvSpPr>
            <a:spLocks noGrp="1"/>
          </p:cNvSpPr>
          <p:nvPr>
            <p:ph idx="1"/>
          </p:nvPr>
        </p:nvSpPr>
        <p:spPr>
          <a:xfrm>
            <a:off x="457200" y="2636912"/>
            <a:ext cx="8229600" cy="3384476"/>
          </a:xfrm>
        </p:spPr>
        <p:txBody>
          <a:bodyPr/>
          <a:lstStyle/>
          <a:p>
            <a:pPr marL="457200" indent="-457200">
              <a:buFont typeface="+mj-lt"/>
              <a:buAutoNum type="arabicPeriod"/>
            </a:pPr>
            <a:r>
              <a:rPr lang="da-DK" dirty="0">
                <a:solidFill>
                  <a:srgbClr val="0B6192"/>
                </a:solidFill>
              </a:rPr>
              <a:t>1.	</a:t>
            </a:r>
            <a:r>
              <a:rPr lang="da-DK" dirty="0" err="1" smtClean="0">
                <a:solidFill>
                  <a:srgbClr val="0B6192"/>
                </a:solidFill>
              </a:rPr>
              <a:t>Antitrust</a:t>
            </a:r>
            <a:endParaRPr lang="da-DK" dirty="0" smtClean="0">
              <a:solidFill>
                <a:srgbClr val="0B6192"/>
              </a:solidFill>
            </a:endParaRPr>
          </a:p>
          <a:p>
            <a:pPr marL="1257300" lvl="2" indent="-457200">
              <a:buFont typeface="+mj-lt"/>
              <a:buAutoNum type="alphaLcPeriod"/>
            </a:pPr>
            <a:r>
              <a:rPr lang="da-DK" dirty="0" smtClean="0">
                <a:solidFill>
                  <a:srgbClr val="0B6192"/>
                </a:solidFill>
              </a:rPr>
              <a:t>Konkurrencebegrænsende aftaler</a:t>
            </a:r>
          </a:p>
          <a:p>
            <a:pPr marL="1257300" lvl="2" indent="-457200">
              <a:buFont typeface="+mj-lt"/>
              <a:buAutoNum type="alphaLcPeriod"/>
            </a:pPr>
            <a:r>
              <a:rPr lang="da-DK" dirty="0" smtClean="0">
                <a:solidFill>
                  <a:srgbClr val="0B6192"/>
                </a:solidFill>
              </a:rPr>
              <a:t>Misbrug af dominerende stilling</a:t>
            </a:r>
            <a:endParaRPr lang="da-DK" dirty="0">
              <a:solidFill>
                <a:srgbClr val="0B6192"/>
              </a:solidFill>
            </a:endParaRPr>
          </a:p>
          <a:p>
            <a:pPr marL="457200" indent="-457200">
              <a:buFont typeface="+mj-lt"/>
              <a:buAutoNum type="arabicPeriod"/>
            </a:pPr>
            <a:endParaRPr lang="da-DK" dirty="0">
              <a:solidFill>
                <a:srgbClr val="0B6192"/>
              </a:solidFill>
            </a:endParaRPr>
          </a:p>
          <a:p>
            <a:pPr marL="457200" indent="-457200">
              <a:buFont typeface="+mj-lt"/>
              <a:buAutoNum type="arabicPeriod"/>
            </a:pPr>
            <a:r>
              <a:rPr lang="da-DK" dirty="0">
                <a:solidFill>
                  <a:srgbClr val="0B6192"/>
                </a:solidFill>
              </a:rPr>
              <a:t>2.	Fusionskontrol</a:t>
            </a:r>
          </a:p>
          <a:p>
            <a:pPr marL="457200" indent="-457200">
              <a:buFont typeface="+mj-lt"/>
              <a:buAutoNum type="arabicPeriod"/>
            </a:pPr>
            <a:endParaRPr lang="da-DK" dirty="0" smtClean="0">
              <a:solidFill>
                <a:srgbClr val="0B6192"/>
              </a:solidFill>
            </a:endParaRPr>
          </a:p>
          <a:p>
            <a:pPr marL="457200" indent="-457200">
              <a:buFont typeface="+mj-lt"/>
              <a:buAutoNum type="arabicPeriod"/>
            </a:pPr>
            <a:r>
              <a:rPr lang="da-DK" dirty="0" smtClean="0">
                <a:solidFill>
                  <a:srgbClr val="0B6192"/>
                </a:solidFill>
              </a:rPr>
              <a:t>3.	Kontrol </a:t>
            </a:r>
            <a:r>
              <a:rPr lang="da-DK" dirty="0">
                <a:solidFill>
                  <a:srgbClr val="0B6192"/>
                </a:solidFill>
              </a:rPr>
              <a:t>af statsstøtte</a:t>
            </a:r>
            <a:endParaRPr lang="en-GB" dirty="0">
              <a:solidFill>
                <a:srgbClr val="0B6192"/>
              </a:solidFill>
            </a:endParaRPr>
          </a:p>
        </p:txBody>
      </p:sp>
      <p:sp>
        <p:nvSpPr>
          <p:cNvPr id="4" name="Slide Number Placeholder 3"/>
          <p:cNvSpPr>
            <a:spLocks noGrp="1"/>
          </p:cNvSpPr>
          <p:nvPr>
            <p:ph type="sldNum" sz="quarter" idx="11"/>
          </p:nvPr>
        </p:nvSpPr>
        <p:spPr/>
        <p:txBody>
          <a:bodyPr/>
          <a:lstStyle/>
          <a:p>
            <a:fld id="{A60E4652-C4BF-406B-AB48-5AD5DA4949E6}" type="slidenum">
              <a:rPr lang="en-GB" altLang="de-DE" smtClean="0"/>
              <a:pPr/>
              <a:t>4</a:t>
            </a:fld>
            <a:endParaRPr lang="en-GB" altLang="de-DE"/>
          </a:p>
        </p:txBody>
      </p:sp>
    </p:spTree>
    <p:extLst>
      <p:ext uri="{BB962C8B-B14F-4D97-AF65-F5344CB8AC3E}">
        <p14:creationId xmlns:p14="http://schemas.microsoft.com/office/powerpoint/2010/main" val="8642304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sz="2700" b="1" dirty="0">
                <a:solidFill>
                  <a:srgbClr val="0B6192"/>
                </a:solidFill>
              </a:rPr>
              <a:t>After </a:t>
            </a:r>
            <a:r>
              <a:rPr lang="de-DE" sz="2700" b="1" dirty="0" err="1">
                <a:solidFill>
                  <a:srgbClr val="0B6192"/>
                </a:solidFill>
              </a:rPr>
              <a:t>the</a:t>
            </a:r>
            <a:r>
              <a:rPr lang="de-DE" sz="2700" b="1" dirty="0">
                <a:solidFill>
                  <a:srgbClr val="0B6192"/>
                </a:solidFill>
              </a:rPr>
              <a:t> </a:t>
            </a:r>
            <a:r>
              <a:rPr lang="de-DE" sz="2700" b="1" dirty="0" err="1" smtClean="0">
                <a:solidFill>
                  <a:srgbClr val="0B6192"/>
                </a:solidFill>
              </a:rPr>
              <a:t>Commission‘s</a:t>
            </a:r>
            <a:r>
              <a:rPr lang="de-DE" sz="2700" b="1" dirty="0" smtClean="0">
                <a:solidFill>
                  <a:srgbClr val="0B6192"/>
                </a:solidFill>
              </a:rPr>
              <a:t> </a:t>
            </a:r>
            <a:r>
              <a:rPr lang="de-DE" sz="2700" b="1" dirty="0" err="1" smtClean="0">
                <a:solidFill>
                  <a:srgbClr val="0B6192"/>
                </a:solidFill>
              </a:rPr>
              <a:t>decision</a:t>
            </a:r>
            <a:r>
              <a:rPr lang="de-DE" sz="2700" b="1" dirty="0" smtClean="0">
                <a:solidFill>
                  <a:srgbClr val="0B6192"/>
                </a:solidFill>
              </a:rPr>
              <a:t>…</a:t>
            </a:r>
            <a:endParaRPr lang="de-DE" sz="2700" b="1" dirty="0">
              <a:solidFill>
                <a:srgbClr val="0B6192"/>
              </a:solidFill>
            </a:endParaRPr>
          </a:p>
        </p:txBody>
      </p:sp>
      <p:pic>
        <p:nvPicPr>
          <p:cNvPr id="839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38" y="5247134"/>
            <a:ext cx="5650433" cy="1090434"/>
          </a:xfrm>
          <a:prstGeom prst="rect">
            <a:avLst/>
          </a:prstGeom>
          <a:noFill/>
          <a:ln>
            <a:noFill/>
          </a:ln>
          <a:effectLst>
            <a:softEdge rad="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6315676"/>
            <a:ext cx="5335065" cy="261610"/>
          </a:xfrm>
          <a:prstGeom prst="rect">
            <a:avLst/>
          </a:prstGeom>
          <a:noFill/>
        </p:spPr>
        <p:txBody>
          <a:bodyPr wrap="square" rtlCol="0">
            <a:spAutoFit/>
          </a:bodyPr>
          <a:lstStyle/>
          <a:p>
            <a:r>
              <a:rPr lang="en-GB" sz="1050" i="1" dirty="0" smtClean="0"/>
              <a:t>Independent, '</a:t>
            </a:r>
            <a:r>
              <a:rPr lang="en-GB" sz="1050" i="1" dirty="0" err="1" smtClean="0"/>
              <a:t>Vestager</a:t>
            </a:r>
            <a:r>
              <a:rPr lang="en-GB" sz="1050" i="1" dirty="0" smtClean="0"/>
              <a:t> holding firm to force Siemens merger off the rails', 12 Feb 2019</a:t>
            </a:r>
            <a:endParaRPr lang="en-GB" sz="1050" i="1" dirty="0"/>
          </a:p>
        </p:txBody>
      </p:sp>
      <p:pic>
        <p:nvPicPr>
          <p:cNvPr id="15" name="Picture 14"/>
          <p:cNvPicPr>
            <a:picLocks noChangeAspect="1"/>
          </p:cNvPicPr>
          <p:nvPr/>
        </p:nvPicPr>
        <p:blipFill>
          <a:blip r:embed="rId4"/>
          <a:stretch>
            <a:fillRect/>
          </a:stretch>
        </p:blipFill>
        <p:spPr>
          <a:xfrm>
            <a:off x="179512" y="2526864"/>
            <a:ext cx="4020665" cy="2665060"/>
          </a:xfrm>
          <a:prstGeom prst="rect">
            <a:avLst/>
          </a:prstGeom>
          <a:effectLst>
            <a:glow rad="63500">
              <a:schemeClr val="accent2">
                <a:satMod val="175000"/>
                <a:alpha val="40000"/>
              </a:schemeClr>
            </a:glow>
          </a:effectLst>
        </p:spPr>
      </p:pic>
      <p:pic>
        <p:nvPicPr>
          <p:cNvPr id="8398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1798" y="2109534"/>
            <a:ext cx="6042630" cy="650090"/>
          </a:xfrm>
          <a:prstGeom prst="rect">
            <a:avLst/>
          </a:prstGeom>
          <a:noFill/>
          <a:ln>
            <a:noFill/>
          </a:ln>
          <a:effectLst>
            <a:glow rad="127000">
              <a:srgbClr val="BDDEFF"/>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6"/>
          <a:stretch>
            <a:fillRect/>
          </a:stretch>
        </p:blipFill>
        <p:spPr>
          <a:xfrm>
            <a:off x="5872293" y="2526864"/>
            <a:ext cx="3172469" cy="4021439"/>
          </a:xfrm>
          <a:prstGeom prst="rect">
            <a:avLst/>
          </a:prstGeom>
          <a:effectLst>
            <a:glow rad="127000">
              <a:srgbClr val="0B6192"/>
            </a:glow>
            <a:outerShdw blurRad="76200" dir="13500000" sy="23000" kx="1200000" algn="br" rotWithShape="0">
              <a:prstClr val="black">
                <a:alpha val="20000"/>
              </a:prstClr>
            </a:outerShdw>
          </a:effectLst>
        </p:spPr>
      </p:pic>
      <p:pic>
        <p:nvPicPr>
          <p:cNvPr id="1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001960">
            <a:off x="3426068" y="3225562"/>
            <a:ext cx="2641702" cy="493209"/>
          </a:xfrm>
          <a:prstGeom prst="rect">
            <a:avLst/>
          </a:prstGeom>
          <a:noFill/>
          <a:ln>
            <a:noFill/>
          </a:ln>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rot="20032061">
            <a:off x="4146043" y="3677285"/>
            <a:ext cx="1558626" cy="261610"/>
          </a:xfrm>
          <a:prstGeom prst="rect">
            <a:avLst/>
          </a:prstGeom>
          <a:noFill/>
        </p:spPr>
        <p:txBody>
          <a:bodyPr wrap="square" rtlCol="0">
            <a:spAutoFit/>
          </a:bodyPr>
          <a:lstStyle/>
          <a:p>
            <a:r>
              <a:rPr lang="en-GB" sz="1050" i="1" dirty="0" smtClean="0"/>
              <a:t>Reuters, 6 Feb 2019</a:t>
            </a:r>
            <a:endParaRPr lang="en-GB" sz="1050" i="1" dirty="0"/>
          </a:p>
        </p:txBody>
      </p:sp>
      <p:sp>
        <p:nvSpPr>
          <p:cNvPr id="9" name="Rectangle 8"/>
          <p:cNvSpPr/>
          <p:nvPr/>
        </p:nvSpPr>
        <p:spPr>
          <a:xfrm>
            <a:off x="5904193" y="3935997"/>
            <a:ext cx="3083826" cy="348731"/>
          </a:xfrm>
          <a:prstGeom prst="rect">
            <a:avLst/>
          </a:prstGeom>
          <a:solidFill>
            <a:srgbClr val="FFFF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5919244" y="5229200"/>
            <a:ext cx="3083826" cy="348731"/>
          </a:xfrm>
          <a:prstGeom prst="rect">
            <a:avLst/>
          </a:prstGeom>
          <a:solidFill>
            <a:srgbClr val="FFFF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85889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5006556" y="8680907"/>
            <a:ext cx="2133600" cy="476250"/>
          </a:xfrm>
        </p:spPr>
        <p:txBody>
          <a:bodyPr/>
          <a:lstStyle/>
          <a:p>
            <a:fld id="{A60E4652-C4BF-406B-AB48-5AD5DA4949E6}" type="slidenum">
              <a:rPr lang="en-GB" altLang="de-DE" smtClean="0"/>
              <a:pPr/>
              <a:t>41</a:t>
            </a:fld>
            <a:endParaRPr lang="en-GB" altLang="de-DE"/>
          </a:p>
        </p:txBody>
      </p:sp>
      <p:sp>
        <p:nvSpPr>
          <p:cNvPr id="2" name="Title 1"/>
          <p:cNvSpPr>
            <a:spLocks noGrp="1"/>
          </p:cNvSpPr>
          <p:nvPr>
            <p:ph type="title"/>
          </p:nvPr>
        </p:nvSpPr>
        <p:spPr>
          <a:xfrm>
            <a:off x="467544" y="3068960"/>
            <a:ext cx="8173946" cy="944714"/>
          </a:xfrm>
        </p:spPr>
        <p:txBody>
          <a:bodyPr/>
          <a:lstStyle/>
          <a:p>
            <a:pPr algn="ctr"/>
            <a:r>
              <a:rPr lang="de-DE" sz="2700" b="1" dirty="0" smtClean="0">
                <a:solidFill>
                  <a:srgbClr val="0B6192"/>
                </a:solidFill>
              </a:rPr>
              <a:t>Extra </a:t>
            </a:r>
            <a:r>
              <a:rPr lang="de-DE" sz="2700" b="1" dirty="0" err="1" smtClean="0">
                <a:solidFill>
                  <a:srgbClr val="0B6192"/>
                </a:solidFill>
              </a:rPr>
              <a:t>slides</a:t>
            </a:r>
            <a:endParaRPr lang="de-DE" sz="2700" b="1" dirty="0">
              <a:solidFill>
                <a:srgbClr val="0B6192"/>
              </a:solidFill>
            </a:endParaRPr>
          </a:p>
        </p:txBody>
      </p:sp>
    </p:spTree>
    <p:extLst>
      <p:ext uri="{BB962C8B-B14F-4D97-AF65-F5344CB8AC3E}">
        <p14:creationId xmlns:p14="http://schemas.microsoft.com/office/powerpoint/2010/main" val="24212946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sv-SE" b="1" dirty="0">
              <a:solidFill>
                <a:srgbClr val="0B6192"/>
              </a:solidFill>
            </a:endParaRPr>
          </a:p>
        </p:txBody>
      </p:sp>
      <p:sp>
        <p:nvSpPr>
          <p:cNvPr id="7" name="Slide Number Placeholder 6"/>
          <p:cNvSpPr>
            <a:spLocks noGrp="1"/>
          </p:cNvSpPr>
          <p:nvPr>
            <p:ph type="sldNum" sz="quarter" idx="11"/>
          </p:nvPr>
        </p:nvSpPr>
        <p:spPr/>
        <p:txBody>
          <a:bodyPr/>
          <a:lstStyle/>
          <a:p>
            <a:fld id="{6CC8D975-55F8-4E80-B12A-7870F4A8C392}" type="slidenum">
              <a:rPr lang="en-GB" altLang="de-DE" smtClean="0"/>
              <a:pPr/>
              <a:t>42</a:t>
            </a:fld>
            <a:endParaRPr lang="en-GB" altLang="de-DE"/>
          </a:p>
        </p:txBody>
      </p:sp>
      <p:pic>
        <p:nvPicPr>
          <p:cNvPr id="10" name="Content Placeholder 9"/>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2173672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340768"/>
            <a:ext cx="8455046" cy="706090"/>
          </a:xfrm>
        </p:spPr>
        <p:txBody>
          <a:bodyPr/>
          <a:lstStyle/>
          <a:p>
            <a:pPr algn="ctr"/>
            <a:r>
              <a:rPr lang="sv-SE" b="1" dirty="0" err="1" smtClean="0">
                <a:solidFill>
                  <a:srgbClr val="0B6192"/>
                </a:solidFill>
                <a:latin typeface="+mn-lt"/>
                <a:ea typeface="+mn-ea"/>
                <a:cs typeface="+mn-cs"/>
              </a:rPr>
              <a:t>Mainline</a:t>
            </a:r>
            <a:r>
              <a:rPr lang="sv-SE" b="1" dirty="0" smtClean="0">
                <a:solidFill>
                  <a:srgbClr val="0B6192"/>
                </a:solidFill>
                <a:latin typeface="+mn-lt"/>
                <a:ea typeface="+mn-ea"/>
                <a:cs typeface="+mn-cs"/>
              </a:rPr>
              <a:t> </a:t>
            </a:r>
            <a:r>
              <a:rPr lang="sv-SE" b="1" dirty="0" err="1" smtClean="0">
                <a:solidFill>
                  <a:srgbClr val="0B6192"/>
                </a:solidFill>
                <a:latin typeface="+mn-lt"/>
                <a:ea typeface="+mn-ea"/>
                <a:cs typeface="+mn-cs"/>
              </a:rPr>
              <a:t>signalling</a:t>
            </a:r>
            <a:r>
              <a:rPr lang="sv-SE" b="1" dirty="0" smtClean="0">
                <a:solidFill>
                  <a:srgbClr val="0B6192"/>
                </a:solidFill>
                <a:latin typeface="+mn-lt"/>
                <a:ea typeface="+mn-ea"/>
                <a:cs typeface="+mn-cs"/>
              </a:rPr>
              <a:t> </a:t>
            </a:r>
            <a:r>
              <a:rPr lang="sv-SE" b="1" dirty="0" smtClean="0">
                <a:solidFill>
                  <a:srgbClr val="0B6192"/>
                </a:solidFill>
              </a:rPr>
              <a:t>- </a:t>
            </a:r>
            <a:r>
              <a:rPr lang="sv-SE" b="1" dirty="0">
                <a:solidFill>
                  <a:srgbClr val="0B6192"/>
                </a:solidFill>
              </a:rPr>
              <a:t>Market definition</a:t>
            </a:r>
            <a:endParaRPr lang="sv-SE" b="1" dirty="0">
              <a:solidFill>
                <a:srgbClr val="0B6192"/>
              </a:solidFill>
              <a:latin typeface="+mn-lt"/>
              <a:ea typeface="+mn-ea"/>
              <a:cs typeface="+mn-cs"/>
            </a:endParaRPr>
          </a:p>
        </p:txBody>
      </p:sp>
      <p:sp>
        <p:nvSpPr>
          <p:cNvPr id="8" name="Content Placeholder 7"/>
          <p:cNvSpPr>
            <a:spLocks noGrp="1"/>
          </p:cNvSpPr>
          <p:nvPr>
            <p:ph sz="half" idx="2"/>
          </p:nvPr>
        </p:nvSpPr>
        <p:spPr>
          <a:xfrm>
            <a:off x="467544" y="2348880"/>
            <a:ext cx="8424936" cy="3951288"/>
          </a:xfrm>
        </p:spPr>
        <p:txBody>
          <a:bodyPr/>
          <a:lstStyle/>
          <a:p>
            <a:pPr>
              <a:spcBef>
                <a:spcPts val="600"/>
              </a:spcBef>
              <a:spcAft>
                <a:spcPts val="600"/>
              </a:spcAft>
            </a:pPr>
            <a:r>
              <a:rPr lang="en-GB" sz="1800" dirty="0" smtClean="0">
                <a:solidFill>
                  <a:srgbClr val="0B6192"/>
                </a:solidFill>
              </a:rPr>
              <a:t>- Mainline v urban signalling </a:t>
            </a:r>
            <a:endParaRPr lang="en-GB" sz="1800" dirty="0">
              <a:solidFill>
                <a:srgbClr val="0B6192"/>
              </a:solidFill>
            </a:endParaRPr>
          </a:p>
          <a:p>
            <a:pPr>
              <a:spcBef>
                <a:spcPts val="600"/>
              </a:spcBef>
              <a:spcAft>
                <a:spcPts val="600"/>
              </a:spcAft>
            </a:pPr>
            <a:r>
              <a:rPr lang="en-GB" sz="1800" dirty="0">
                <a:solidFill>
                  <a:srgbClr val="0B6192"/>
                </a:solidFill>
              </a:rPr>
              <a:t>- </a:t>
            </a:r>
            <a:r>
              <a:rPr lang="en-GB" sz="1800" dirty="0" smtClean="0">
                <a:solidFill>
                  <a:srgbClr val="0B6192"/>
                </a:solidFill>
              </a:rPr>
              <a:t>Projects </a:t>
            </a:r>
            <a:r>
              <a:rPr lang="en-GB" sz="1800" dirty="0">
                <a:solidFill>
                  <a:srgbClr val="0B6192"/>
                </a:solidFill>
              </a:rPr>
              <a:t>v p</a:t>
            </a:r>
            <a:r>
              <a:rPr lang="en-GB" sz="1800" dirty="0" smtClean="0">
                <a:solidFill>
                  <a:srgbClr val="0B6192"/>
                </a:solidFill>
              </a:rPr>
              <a:t>roducts</a:t>
            </a:r>
            <a:endParaRPr lang="en-GB" sz="1800" dirty="0">
              <a:solidFill>
                <a:srgbClr val="0B6192"/>
              </a:solidFill>
            </a:endParaRPr>
          </a:p>
          <a:p>
            <a:pPr>
              <a:spcBef>
                <a:spcPts val="600"/>
              </a:spcBef>
              <a:spcAft>
                <a:spcPts val="600"/>
              </a:spcAft>
            </a:pPr>
            <a:r>
              <a:rPr lang="en-GB" sz="1800" dirty="0">
                <a:solidFill>
                  <a:srgbClr val="0B6192"/>
                </a:solidFill>
              </a:rPr>
              <a:t>- </a:t>
            </a:r>
            <a:r>
              <a:rPr lang="en-GB" sz="1800" dirty="0" smtClean="0">
                <a:solidFill>
                  <a:srgbClr val="0B6192"/>
                </a:solidFill>
              </a:rPr>
              <a:t>Within mainline: legacy </a:t>
            </a:r>
            <a:r>
              <a:rPr lang="en-GB" sz="1800" dirty="0">
                <a:solidFill>
                  <a:srgbClr val="0B6192"/>
                </a:solidFill>
              </a:rPr>
              <a:t>v </a:t>
            </a:r>
            <a:r>
              <a:rPr lang="en-GB" sz="1800" i="1" dirty="0">
                <a:solidFill>
                  <a:srgbClr val="0B6192"/>
                </a:solidFill>
              </a:rPr>
              <a:t>European Train Control System </a:t>
            </a:r>
            <a:r>
              <a:rPr lang="en-GB" sz="1800" dirty="0">
                <a:solidFill>
                  <a:srgbClr val="0B6192"/>
                </a:solidFill>
              </a:rPr>
              <a:t>(ETCS)</a:t>
            </a:r>
          </a:p>
          <a:p>
            <a:pPr>
              <a:spcBef>
                <a:spcPts val="600"/>
              </a:spcBef>
              <a:spcAft>
                <a:spcPts val="600"/>
              </a:spcAft>
            </a:pPr>
            <a:r>
              <a:rPr lang="en-GB" sz="1800" dirty="0">
                <a:solidFill>
                  <a:srgbClr val="0B6192"/>
                </a:solidFill>
              </a:rPr>
              <a:t>- S</a:t>
            </a:r>
            <a:r>
              <a:rPr lang="en-GB" sz="1800" dirty="0" smtClean="0">
                <a:solidFill>
                  <a:srgbClr val="0B6192"/>
                </a:solidFill>
              </a:rPr>
              <a:t>egmentation </a:t>
            </a:r>
            <a:r>
              <a:rPr lang="en-GB" sz="1800" dirty="0">
                <a:solidFill>
                  <a:srgbClr val="0B6192"/>
                </a:solidFill>
              </a:rPr>
              <a:t>by subsystem:</a:t>
            </a:r>
          </a:p>
          <a:p>
            <a:pPr lvl="1">
              <a:spcBef>
                <a:spcPts val="600"/>
              </a:spcBef>
              <a:spcAft>
                <a:spcPts val="600"/>
              </a:spcAft>
            </a:pPr>
            <a:r>
              <a:rPr lang="en-GB" sz="1800" dirty="0" err="1" smtClean="0">
                <a:solidFill>
                  <a:srgbClr val="0B6192"/>
                </a:solidFill>
                <a:ea typeface="+mn-ea"/>
                <a:cs typeface="+mn-cs"/>
              </a:rPr>
              <a:t>Interlockings</a:t>
            </a:r>
            <a:r>
              <a:rPr lang="en-GB" sz="1800" dirty="0" smtClean="0">
                <a:solidFill>
                  <a:srgbClr val="0B6192"/>
                </a:solidFill>
                <a:ea typeface="+mn-ea"/>
                <a:cs typeface="+mn-cs"/>
              </a:rPr>
              <a:t> – national</a:t>
            </a:r>
            <a:endParaRPr lang="en-GB" sz="1800" dirty="0">
              <a:solidFill>
                <a:srgbClr val="0B6192"/>
              </a:solidFill>
              <a:ea typeface="+mn-ea"/>
              <a:cs typeface="+mn-cs"/>
            </a:endParaRPr>
          </a:p>
          <a:p>
            <a:pPr lvl="1">
              <a:spcBef>
                <a:spcPts val="600"/>
              </a:spcBef>
              <a:spcAft>
                <a:spcPts val="600"/>
              </a:spcAft>
            </a:pPr>
            <a:r>
              <a:rPr lang="en-GB" sz="1800" dirty="0">
                <a:solidFill>
                  <a:srgbClr val="0B6192"/>
                </a:solidFill>
                <a:ea typeface="+mn-ea"/>
                <a:cs typeface="+mn-cs"/>
              </a:rPr>
              <a:t>Automatic Train </a:t>
            </a:r>
            <a:r>
              <a:rPr lang="en-GB" sz="1800" dirty="0" smtClean="0">
                <a:solidFill>
                  <a:srgbClr val="0B6192"/>
                </a:solidFill>
                <a:ea typeface="+mn-ea"/>
                <a:cs typeface="+mn-cs"/>
              </a:rPr>
              <a:t>Protection</a:t>
            </a:r>
            <a:endParaRPr lang="en-GB" sz="1800" dirty="0">
              <a:solidFill>
                <a:srgbClr val="0B6192"/>
              </a:solidFill>
              <a:ea typeface="+mn-ea"/>
              <a:cs typeface="+mn-cs"/>
            </a:endParaRPr>
          </a:p>
          <a:p>
            <a:pPr lvl="2">
              <a:spcBef>
                <a:spcPts val="600"/>
              </a:spcBef>
              <a:spcAft>
                <a:spcPts val="600"/>
              </a:spcAft>
            </a:pPr>
            <a:r>
              <a:rPr lang="en-GB" dirty="0" smtClean="0">
                <a:solidFill>
                  <a:srgbClr val="0B6192"/>
                </a:solidFill>
                <a:ea typeface="+mn-ea"/>
                <a:cs typeface="+mn-cs"/>
              </a:rPr>
              <a:t>OBUs – legacy (national) </a:t>
            </a:r>
            <a:r>
              <a:rPr lang="en-GB" dirty="0">
                <a:solidFill>
                  <a:srgbClr val="0B6192"/>
                </a:solidFill>
                <a:ea typeface="+mn-ea"/>
                <a:cs typeface="+mn-cs"/>
              </a:rPr>
              <a:t>and </a:t>
            </a:r>
            <a:r>
              <a:rPr lang="en-GB" dirty="0" smtClean="0">
                <a:solidFill>
                  <a:srgbClr val="0B6192"/>
                </a:solidFill>
                <a:ea typeface="+mn-ea"/>
                <a:cs typeface="+mn-cs"/>
              </a:rPr>
              <a:t>ETCS (EEA-wide)</a:t>
            </a:r>
            <a:endParaRPr lang="en-GB" dirty="0">
              <a:solidFill>
                <a:srgbClr val="0B6192"/>
              </a:solidFill>
              <a:ea typeface="+mn-ea"/>
              <a:cs typeface="+mn-cs"/>
            </a:endParaRPr>
          </a:p>
          <a:p>
            <a:pPr lvl="2">
              <a:spcBef>
                <a:spcPts val="600"/>
              </a:spcBef>
              <a:spcAft>
                <a:spcPts val="600"/>
              </a:spcAft>
            </a:pPr>
            <a:r>
              <a:rPr lang="en-GB" dirty="0">
                <a:solidFill>
                  <a:srgbClr val="0B6192"/>
                </a:solidFill>
                <a:ea typeface="+mn-ea"/>
                <a:cs typeface="+mn-cs"/>
              </a:rPr>
              <a:t>Wayside elements – </a:t>
            </a:r>
            <a:r>
              <a:rPr lang="en-GB" dirty="0" smtClean="0">
                <a:solidFill>
                  <a:srgbClr val="0B6192"/>
                </a:solidFill>
                <a:ea typeface="+mn-ea"/>
                <a:cs typeface="+mn-cs"/>
              </a:rPr>
              <a:t>legacy (national) </a:t>
            </a:r>
            <a:r>
              <a:rPr lang="en-GB" dirty="0">
                <a:solidFill>
                  <a:srgbClr val="0B6192"/>
                </a:solidFill>
                <a:ea typeface="+mn-ea"/>
                <a:cs typeface="+mn-cs"/>
              </a:rPr>
              <a:t>and </a:t>
            </a:r>
            <a:r>
              <a:rPr lang="en-GB" dirty="0" smtClean="0">
                <a:solidFill>
                  <a:srgbClr val="0B6192"/>
                </a:solidFill>
                <a:ea typeface="+mn-ea"/>
                <a:cs typeface="+mn-cs"/>
              </a:rPr>
              <a:t>ETCS (EEA-wide)</a:t>
            </a:r>
          </a:p>
          <a:p>
            <a:pPr lvl="1">
              <a:spcBef>
                <a:spcPts val="600"/>
              </a:spcBef>
              <a:spcAft>
                <a:spcPts val="600"/>
              </a:spcAft>
            </a:pPr>
            <a:r>
              <a:rPr lang="en-GB" sz="1800" dirty="0">
                <a:solidFill>
                  <a:srgbClr val="0B6192"/>
                </a:solidFill>
                <a:ea typeface="+mn-ea"/>
                <a:cs typeface="+mn-cs"/>
              </a:rPr>
              <a:t>Operation and </a:t>
            </a:r>
            <a:r>
              <a:rPr lang="en-GB" sz="1800" dirty="0" smtClean="0">
                <a:solidFill>
                  <a:srgbClr val="0B6192"/>
                </a:solidFill>
                <a:ea typeface="+mn-ea"/>
                <a:cs typeface="+mn-cs"/>
              </a:rPr>
              <a:t>control systems</a:t>
            </a:r>
            <a:endParaRPr lang="en-GB" sz="1800" dirty="0">
              <a:solidFill>
                <a:srgbClr val="0B6192"/>
              </a:solidFill>
              <a:ea typeface="+mn-ea"/>
              <a:cs typeface="+mn-cs"/>
            </a:endParaRPr>
          </a:p>
          <a:p>
            <a:pPr marL="914400" lvl="2" indent="0">
              <a:buNone/>
            </a:pPr>
            <a:endParaRPr lang="en-GB" dirty="0" smtClean="0"/>
          </a:p>
          <a:p>
            <a:pPr lvl="2"/>
            <a:endParaRPr lang="en-GB" dirty="0"/>
          </a:p>
          <a:p>
            <a:endParaRPr lang="en-GB" dirty="0"/>
          </a:p>
        </p:txBody>
      </p:sp>
      <p:sp>
        <p:nvSpPr>
          <p:cNvPr id="4" name="Slide Number Placeholder 6"/>
          <p:cNvSpPr>
            <a:spLocks noGrp="1"/>
          </p:cNvSpPr>
          <p:nvPr>
            <p:ph type="sldNum" sz="quarter" idx="11"/>
          </p:nvPr>
        </p:nvSpPr>
        <p:spPr>
          <a:xfrm>
            <a:off x="6553200" y="6245225"/>
            <a:ext cx="2133600" cy="476250"/>
          </a:xfrm>
        </p:spPr>
        <p:txBody>
          <a:bodyPr/>
          <a:lstStyle/>
          <a:p>
            <a:r>
              <a:rPr lang="en-GB" altLang="de-DE" dirty="0" smtClean="0"/>
              <a:t>21</a:t>
            </a:r>
            <a:endParaRPr lang="en-GB" altLang="de-DE" dirty="0"/>
          </a:p>
        </p:txBody>
      </p:sp>
    </p:spTree>
    <p:extLst>
      <p:ext uri="{BB962C8B-B14F-4D97-AF65-F5344CB8AC3E}">
        <p14:creationId xmlns:p14="http://schemas.microsoft.com/office/powerpoint/2010/main" val="23059730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12" y="1412776"/>
            <a:ext cx="8229600" cy="706090"/>
          </a:xfrm>
        </p:spPr>
        <p:txBody>
          <a:bodyPr/>
          <a:lstStyle/>
          <a:p>
            <a:pPr algn="ctr"/>
            <a:r>
              <a:rPr lang="sv-SE" b="1" dirty="0" err="1" smtClean="0">
                <a:solidFill>
                  <a:srgbClr val="0B6192"/>
                </a:solidFill>
              </a:rPr>
              <a:t>Mainline</a:t>
            </a:r>
            <a:r>
              <a:rPr lang="sv-SE" b="1" dirty="0" smtClean="0">
                <a:solidFill>
                  <a:srgbClr val="0B6192"/>
                </a:solidFill>
              </a:rPr>
              <a:t> </a:t>
            </a:r>
            <a:r>
              <a:rPr lang="sv-SE" b="1" dirty="0" err="1" smtClean="0">
                <a:solidFill>
                  <a:srgbClr val="0B6192"/>
                </a:solidFill>
              </a:rPr>
              <a:t>signalling</a:t>
            </a:r>
            <a:r>
              <a:rPr lang="sv-SE" b="1" dirty="0" smtClean="0">
                <a:solidFill>
                  <a:srgbClr val="0B6192"/>
                </a:solidFill>
              </a:rPr>
              <a:t> – </a:t>
            </a:r>
            <a:r>
              <a:rPr lang="sv-SE" b="1" dirty="0" err="1" smtClean="0">
                <a:solidFill>
                  <a:srgbClr val="0B6192"/>
                </a:solidFill>
              </a:rPr>
              <a:t>OBUs</a:t>
            </a:r>
            <a:r>
              <a:rPr lang="sv-SE" b="1" dirty="0" smtClean="0">
                <a:solidFill>
                  <a:srgbClr val="0B6192"/>
                </a:solidFill>
              </a:rPr>
              <a:t> </a:t>
            </a:r>
            <a:endParaRPr lang="sv-SE" b="1" dirty="0">
              <a:solidFill>
                <a:srgbClr val="0B6192"/>
              </a:solidFill>
            </a:endParaRPr>
          </a:p>
        </p:txBody>
      </p:sp>
      <p:sp>
        <p:nvSpPr>
          <p:cNvPr id="8" name="Content Placeholder 7"/>
          <p:cNvSpPr>
            <a:spLocks noGrp="1"/>
          </p:cNvSpPr>
          <p:nvPr>
            <p:ph sz="half" idx="2"/>
          </p:nvPr>
        </p:nvSpPr>
        <p:spPr>
          <a:xfrm>
            <a:off x="565212" y="2348880"/>
            <a:ext cx="8039236" cy="3951288"/>
          </a:xfrm>
        </p:spPr>
        <p:txBody>
          <a:bodyPr/>
          <a:lstStyle/>
          <a:p>
            <a:pPr>
              <a:lnSpc>
                <a:spcPct val="150000"/>
              </a:lnSpc>
              <a:buClr>
                <a:srgbClr val="0B6192"/>
              </a:buClr>
            </a:pPr>
            <a:r>
              <a:rPr lang="en-GB" sz="1800" dirty="0" smtClean="0">
                <a:solidFill>
                  <a:srgbClr val="0B6192"/>
                </a:solidFill>
              </a:rPr>
              <a:t>Serious competition concerns in ETCS OBUs (EEA) and legacy OBUs (national) in Belgium</a:t>
            </a:r>
          </a:p>
          <a:p>
            <a:pPr>
              <a:lnSpc>
                <a:spcPct val="150000"/>
              </a:lnSpc>
              <a:buClr>
                <a:srgbClr val="0B6192"/>
              </a:buClr>
            </a:pPr>
            <a:r>
              <a:rPr lang="en-GB" sz="1800" dirty="0" smtClean="0">
                <a:solidFill>
                  <a:srgbClr val="0B6192"/>
                </a:solidFill>
              </a:rPr>
              <a:t>Very high combined share at the EEA level; only one other competitor with share &gt; 5%</a:t>
            </a:r>
          </a:p>
          <a:p>
            <a:pPr>
              <a:lnSpc>
                <a:spcPct val="150000"/>
              </a:lnSpc>
              <a:buClr>
                <a:srgbClr val="0B6192"/>
              </a:buClr>
            </a:pPr>
            <a:r>
              <a:rPr lang="en-GB" sz="1800" dirty="0" smtClean="0">
                <a:solidFill>
                  <a:srgbClr val="0B6192"/>
                </a:solidFill>
              </a:rPr>
              <a:t>Internal documents and bidding analysis confirmed the parties are close competitors</a:t>
            </a:r>
          </a:p>
          <a:p>
            <a:pPr>
              <a:lnSpc>
                <a:spcPct val="150000"/>
              </a:lnSpc>
              <a:buClr>
                <a:srgbClr val="0B6192"/>
              </a:buClr>
            </a:pPr>
            <a:r>
              <a:rPr lang="en-GB" sz="1800" dirty="0" smtClean="0">
                <a:solidFill>
                  <a:srgbClr val="0B6192"/>
                </a:solidFill>
              </a:rPr>
              <a:t>CRSC has never even bid for let alone won projects in the EEA</a:t>
            </a:r>
            <a:endParaRPr lang="en-GB" sz="1800" dirty="0">
              <a:solidFill>
                <a:srgbClr val="0B6192"/>
              </a:solidFill>
              <a:ea typeface="+mn-ea"/>
              <a:cs typeface="+mn-cs"/>
            </a:endParaRPr>
          </a:p>
        </p:txBody>
      </p:sp>
    </p:spTree>
    <p:extLst>
      <p:ext uri="{BB962C8B-B14F-4D97-AF65-F5344CB8AC3E}">
        <p14:creationId xmlns:p14="http://schemas.microsoft.com/office/powerpoint/2010/main" val="11631038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12" y="1412776"/>
            <a:ext cx="8229600" cy="706090"/>
          </a:xfrm>
        </p:spPr>
        <p:txBody>
          <a:bodyPr/>
          <a:lstStyle/>
          <a:p>
            <a:pPr algn="ctr"/>
            <a:r>
              <a:rPr lang="sv-SE" b="1" dirty="0" err="1" smtClean="0">
                <a:solidFill>
                  <a:srgbClr val="0B6192"/>
                </a:solidFill>
              </a:rPr>
              <a:t>Mainline</a:t>
            </a:r>
            <a:r>
              <a:rPr lang="sv-SE" b="1" dirty="0" smtClean="0">
                <a:solidFill>
                  <a:srgbClr val="0B6192"/>
                </a:solidFill>
              </a:rPr>
              <a:t> </a:t>
            </a:r>
            <a:r>
              <a:rPr lang="sv-SE" b="1" dirty="0" err="1" smtClean="0">
                <a:solidFill>
                  <a:srgbClr val="0B6192"/>
                </a:solidFill>
              </a:rPr>
              <a:t>signalling</a:t>
            </a:r>
            <a:r>
              <a:rPr lang="sv-SE" b="1" dirty="0" smtClean="0">
                <a:solidFill>
                  <a:srgbClr val="0B6192"/>
                </a:solidFill>
              </a:rPr>
              <a:t> – ETCS </a:t>
            </a:r>
            <a:r>
              <a:rPr lang="sv-SE" b="1" dirty="0" err="1" smtClean="0">
                <a:solidFill>
                  <a:srgbClr val="0B6192"/>
                </a:solidFill>
              </a:rPr>
              <a:t>wayside</a:t>
            </a:r>
            <a:endParaRPr lang="sv-SE" b="1" dirty="0">
              <a:solidFill>
                <a:srgbClr val="0B6192"/>
              </a:solidFill>
            </a:endParaRPr>
          </a:p>
        </p:txBody>
      </p:sp>
      <p:sp>
        <p:nvSpPr>
          <p:cNvPr id="8" name="Content Placeholder 7"/>
          <p:cNvSpPr>
            <a:spLocks noGrp="1"/>
          </p:cNvSpPr>
          <p:nvPr>
            <p:ph sz="half" idx="2"/>
          </p:nvPr>
        </p:nvSpPr>
        <p:spPr>
          <a:xfrm>
            <a:off x="565212" y="2420888"/>
            <a:ext cx="7967228" cy="3951288"/>
          </a:xfrm>
        </p:spPr>
        <p:txBody>
          <a:bodyPr/>
          <a:lstStyle/>
          <a:p>
            <a:pPr>
              <a:lnSpc>
                <a:spcPct val="150000"/>
              </a:lnSpc>
              <a:buClr>
                <a:srgbClr val="0B6192"/>
              </a:buClr>
            </a:pPr>
            <a:r>
              <a:rPr lang="en-GB" sz="1800" dirty="0" smtClean="0">
                <a:solidFill>
                  <a:srgbClr val="0B6192"/>
                </a:solidFill>
              </a:rPr>
              <a:t>Serious concerns in ETCS re-signalling projects and overlay projects in the EEA</a:t>
            </a:r>
          </a:p>
          <a:p>
            <a:pPr>
              <a:lnSpc>
                <a:spcPct val="150000"/>
              </a:lnSpc>
              <a:buClr>
                <a:srgbClr val="0B6192"/>
              </a:buClr>
            </a:pPr>
            <a:r>
              <a:rPr lang="en-GB" sz="1800" dirty="0" smtClean="0">
                <a:solidFill>
                  <a:srgbClr val="0B6192"/>
                </a:solidFill>
              </a:rPr>
              <a:t>Significant market share in ETCS wayside projects in the EEA; market leader in ETCS overlay projects</a:t>
            </a:r>
          </a:p>
          <a:p>
            <a:pPr>
              <a:lnSpc>
                <a:spcPct val="150000"/>
              </a:lnSpc>
              <a:buClr>
                <a:srgbClr val="0B6192"/>
              </a:buClr>
            </a:pPr>
            <a:r>
              <a:rPr lang="en-GB" sz="1800" dirty="0" smtClean="0">
                <a:solidFill>
                  <a:srgbClr val="0B6192"/>
                </a:solidFill>
              </a:rPr>
              <a:t>Market test, bidding analysis and internal documents all confirm the parties are close competitors</a:t>
            </a:r>
          </a:p>
          <a:p>
            <a:pPr>
              <a:lnSpc>
                <a:spcPct val="150000"/>
              </a:lnSpc>
              <a:buClr>
                <a:srgbClr val="0B6192"/>
              </a:buClr>
            </a:pPr>
            <a:r>
              <a:rPr lang="en-GB" sz="1800" dirty="0" smtClean="0">
                <a:solidFill>
                  <a:srgbClr val="0B6192"/>
                </a:solidFill>
              </a:rPr>
              <a:t>Only one other large competitor in the EEA</a:t>
            </a:r>
          </a:p>
          <a:p>
            <a:pPr>
              <a:lnSpc>
                <a:spcPct val="150000"/>
              </a:lnSpc>
              <a:buClr>
                <a:srgbClr val="0B6192"/>
              </a:buClr>
            </a:pPr>
            <a:r>
              <a:rPr lang="en-GB" sz="1800" dirty="0" smtClean="0">
                <a:solidFill>
                  <a:srgbClr val="0B6192"/>
                </a:solidFill>
              </a:rPr>
              <a:t>Again, CRSC has </a:t>
            </a:r>
            <a:r>
              <a:rPr lang="en-GB" sz="1800" dirty="0">
                <a:solidFill>
                  <a:srgbClr val="0B6192"/>
                </a:solidFill>
              </a:rPr>
              <a:t>never </a:t>
            </a:r>
            <a:r>
              <a:rPr lang="en-GB" sz="1800" dirty="0" smtClean="0">
                <a:solidFill>
                  <a:srgbClr val="0B6192"/>
                </a:solidFill>
              </a:rPr>
              <a:t>bid </a:t>
            </a:r>
            <a:r>
              <a:rPr lang="en-GB" sz="1800" dirty="0">
                <a:solidFill>
                  <a:srgbClr val="0B6192"/>
                </a:solidFill>
              </a:rPr>
              <a:t>for </a:t>
            </a:r>
            <a:r>
              <a:rPr lang="en-GB" sz="1800" dirty="0" smtClean="0">
                <a:solidFill>
                  <a:srgbClr val="0B6192"/>
                </a:solidFill>
              </a:rPr>
              <a:t>ETCS wayside projects </a:t>
            </a:r>
            <a:r>
              <a:rPr lang="en-GB" sz="1800" dirty="0">
                <a:solidFill>
                  <a:srgbClr val="0B6192"/>
                </a:solidFill>
              </a:rPr>
              <a:t>in the EEA</a:t>
            </a:r>
          </a:p>
          <a:p>
            <a:pPr>
              <a:lnSpc>
                <a:spcPct val="150000"/>
              </a:lnSpc>
              <a:buClr>
                <a:srgbClr val="0B6192"/>
              </a:buClr>
            </a:pPr>
            <a:endParaRPr lang="en-GB" sz="1800" dirty="0" smtClean="0">
              <a:solidFill>
                <a:srgbClr val="0B6192"/>
              </a:solidFill>
            </a:endParaRPr>
          </a:p>
          <a:p>
            <a:pPr>
              <a:lnSpc>
                <a:spcPct val="150000"/>
              </a:lnSpc>
              <a:buClr>
                <a:srgbClr val="0B6192"/>
              </a:buClr>
            </a:pPr>
            <a:endParaRPr lang="en-GB" sz="1800" dirty="0">
              <a:solidFill>
                <a:srgbClr val="0B6192"/>
              </a:solidFill>
            </a:endParaRPr>
          </a:p>
        </p:txBody>
      </p:sp>
    </p:spTree>
    <p:extLst>
      <p:ext uri="{BB962C8B-B14F-4D97-AF65-F5344CB8AC3E}">
        <p14:creationId xmlns:p14="http://schemas.microsoft.com/office/powerpoint/2010/main" val="16993290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12" y="1412776"/>
            <a:ext cx="8229600" cy="706090"/>
          </a:xfrm>
        </p:spPr>
        <p:txBody>
          <a:bodyPr/>
          <a:lstStyle/>
          <a:p>
            <a:pPr algn="ctr"/>
            <a:r>
              <a:rPr lang="sv-SE" b="1" dirty="0" err="1" smtClean="0">
                <a:solidFill>
                  <a:srgbClr val="0B6192"/>
                </a:solidFill>
              </a:rPr>
              <a:t>Mainline</a:t>
            </a:r>
            <a:r>
              <a:rPr lang="sv-SE" b="1" dirty="0" smtClean="0">
                <a:solidFill>
                  <a:srgbClr val="0B6192"/>
                </a:solidFill>
              </a:rPr>
              <a:t> </a:t>
            </a:r>
            <a:r>
              <a:rPr lang="sv-SE" b="1" dirty="0" err="1" smtClean="0">
                <a:solidFill>
                  <a:srgbClr val="0B6192"/>
                </a:solidFill>
              </a:rPr>
              <a:t>signalling</a:t>
            </a:r>
            <a:r>
              <a:rPr lang="sv-SE" b="1" dirty="0" smtClean="0">
                <a:solidFill>
                  <a:srgbClr val="0B6192"/>
                </a:solidFill>
              </a:rPr>
              <a:t> – </a:t>
            </a:r>
            <a:r>
              <a:rPr lang="sv-SE" b="1" dirty="0" err="1" smtClean="0">
                <a:solidFill>
                  <a:srgbClr val="0B6192"/>
                </a:solidFill>
              </a:rPr>
              <a:t>Interlockings</a:t>
            </a:r>
            <a:endParaRPr lang="sv-SE" b="1" dirty="0">
              <a:solidFill>
                <a:srgbClr val="0B6192"/>
              </a:solidFill>
            </a:endParaRPr>
          </a:p>
        </p:txBody>
      </p:sp>
      <p:sp>
        <p:nvSpPr>
          <p:cNvPr id="8" name="Content Placeholder 7"/>
          <p:cNvSpPr>
            <a:spLocks noGrp="1"/>
          </p:cNvSpPr>
          <p:nvPr>
            <p:ph sz="half" idx="2"/>
          </p:nvPr>
        </p:nvSpPr>
        <p:spPr>
          <a:xfrm>
            <a:off x="590953" y="2348880"/>
            <a:ext cx="7967228" cy="3951288"/>
          </a:xfrm>
        </p:spPr>
        <p:txBody>
          <a:bodyPr/>
          <a:lstStyle/>
          <a:p>
            <a:pPr>
              <a:lnSpc>
                <a:spcPct val="150000"/>
              </a:lnSpc>
              <a:buClr>
                <a:srgbClr val="0B6192"/>
              </a:buClr>
            </a:pPr>
            <a:r>
              <a:rPr lang="en-GB" sz="1800" dirty="0" smtClean="0">
                <a:solidFill>
                  <a:srgbClr val="0B6192"/>
                </a:solidFill>
                <a:ea typeface="+mn-ea"/>
                <a:cs typeface="+mn-cs"/>
              </a:rPr>
              <a:t>Serious competition concerns in several Member States for the supply of interlocking projects</a:t>
            </a:r>
          </a:p>
          <a:p>
            <a:pPr>
              <a:lnSpc>
                <a:spcPct val="150000"/>
              </a:lnSpc>
              <a:buClr>
                <a:srgbClr val="0B6192"/>
              </a:buClr>
            </a:pPr>
            <a:r>
              <a:rPr lang="en-GB" sz="1800" dirty="0" smtClean="0">
                <a:solidFill>
                  <a:srgbClr val="0B6192"/>
                </a:solidFill>
              </a:rPr>
              <a:t>Very high combined shares</a:t>
            </a:r>
          </a:p>
          <a:p>
            <a:pPr>
              <a:lnSpc>
                <a:spcPct val="150000"/>
              </a:lnSpc>
              <a:buClr>
                <a:srgbClr val="0B6192"/>
              </a:buClr>
            </a:pPr>
            <a:r>
              <a:rPr lang="en-GB" sz="1800" dirty="0" smtClean="0">
                <a:solidFill>
                  <a:srgbClr val="0B6192"/>
                </a:solidFill>
              </a:rPr>
              <a:t>The parties’ bidding history and internal documents showed they are close competitors</a:t>
            </a:r>
          </a:p>
          <a:p>
            <a:pPr>
              <a:lnSpc>
                <a:spcPct val="150000"/>
              </a:lnSpc>
              <a:buClr>
                <a:srgbClr val="0B6192"/>
              </a:buClr>
            </a:pPr>
            <a:r>
              <a:rPr lang="en-GB" sz="1800" dirty="0" smtClean="0">
                <a:solidFill>
                  <a:srgbClr val="0B6192"/>
                </a:solidFill>
              </a:rPr>
              <a:t>Very few options, if any, left to customers post-merger</a:t>
            </a:r>
          </a:p>
          <a:p>
            <a:pPr>
              <a:lnSpc>
                <a:spcPct val="150000"/>
              </a:lnSpc>
              <a:buClr>
                <a:srgbClr val="0B6192"/>
              </a:buClr>
            </a:pPr>
            <a:r>
              <a:rPr lang="en-GB" sz="1800" dirty="0" smtClean="0">
                <a:solidFill>
                  <a:srgbClr val="0B6192"/>
                </a:solidFill>
              </a:rPr>
              <a:t>Again, </a:t>
            </a:r>
            <a:r>
              <a:rPr lang="en-GB" sz="1800" dirty="0">
                <a:solidFill>
                  <a:srgbClr val="0B6192"/>
                </a:solidFill>
              </a:rPr>
              <a:t>CRSC has never bid for </a:t>
            </a:r>
            <a:r>
              <a:rPr lang="en-GB" sz="1800" dirty="0" smtClean="0">
                <a:solidFill>
                  <a:srgbClr val="0B6192"/>
                </a:solidFill>
              </a:rPr>
              <a:t>interlocking </a:t>
            </a:r>
            <a:r>
              <a:rPr lang="en-GB" sz="1800" dirty="0">
                <a:solidFill>
                  <a:srgbClr val="0B6192"/>
                </a:solidFill>
              </a:rPr>
              <a:t>projects in the </a:t>
            </a:r>
            <a:r>
              <a:rPr lang="en-GB" sz="1800" dirty="0" smtClean="0">
                <a:solidFill>
                  <a:srgbClr val="0B6192"/>
                </a:solidFill>
              </a:rPr>
              <a:t>EEA</a:t>
            </a:r>
          </a:p>
          <a:p>
            <a:pPr>
              <a:buClr>
                <a:srgbClr val="0B6192"/>
              </a:buClr>
            </a:pPr>
            <a:endParaRPr lang="en-GB" sz="1800" dirty="0">
              <a:solidFill>
                <a:srgbClr val="0B6192"/>
              </a:solidFill>
              <a:ea typeface="+mn-ea"/>
              <a:cs typeface="+mn-cs"/>
            </a:endParaRPr>
          </a:p>
        </p:txBody>
      </p:sp>
    </p:spTree>
    <p:extLst>
      <p:ext uri="{BB962C8B-B14F-4D97-AF65-F5344CB8AC3E}">
        <p14:creationId xmlns:p14="http://schemas.microsoft.com/office/powerpoint/2010/main" val="38728083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12" y="1412776"/>
            <a:ext cx="8229600" cy="706090"/>
          </a:xfrm>
        </p:spPr>
        <p:txBody>
          <a:bodyPr/>
          <a:lstStyle/>
          <a:p>
            <a:pPr algn="ctr"/>
            <a:r>
              <a:rPr lang="sv-SE" b="1" dirty="0" err="1" smtClean="0">
                <a:solidFill>
                  <a:srgbClr val="0B6192"/>
                </a:solidFill>
              </a:rPr>
              <a:t>Mainline</a:t>
            </a:r>
            <a:r>
              <a:rPr lang="sv-SE" b="1" dirty="0" smtClean="0">
                <a:solidFill>
                  <a:srgbClr val="0B6192"/>
                </a:solidFill>
              </a:rPr>
              <a:t> </a:t>
            </a:r>
            <a:r>
              <a:rPr lang="sv-SE" b="1" dirty="0" err="1" smtClean="0">
                <a:solidFill>
                  <a:srgbClr val="0B6192"/>
                </a:solidFill>
              </a:rPr>
              <a:t>signalling</a:t>
            </a:r>
            <a:r>
              <a:rPr lang="sv-SE" b="1" dirty="0" smtClean="0">
                <a:solidFill>
                  <a:srgbClr val="0B6192"/>
                </a:solidFill>
              </a:rPr>
              <a:t> - </a:t>
            </a:r>
            <a:r>
              <a:rPr lang="sv-SE" b="1" dirty="0" err="1" smtClean="0">
                <a:solidFill>
                  <a:srgbClr val="0B6192"/>
                </a:solidFill>
              </a:rPr>
              <a:t>Remedies</a:t>
            </a:r>
            <a:endParaRPr lang="sv-SE" b="1" dirty="0">
              <a:solidFill>
                <a:srgbClr val="0B6192"/>
              </a:solidFill>
            </a:endParaRPr>
          </a:p>
        </p:txBody>
      </p:sp>
      <p:sp>
        <p:nvSpPr>
          <p:cNvPr id="8" name="Content Placeholder 7"/>
          <p:cNvSpPr>
            <a:spLocks noGrp="1"/>
          </p:cNvSpPr>
          <p:nvPr>
            <p:ph sz="half" idx="2"/>
          </p:nvPr>
        </p:nvSpPr>
        <p:spPr>
          <a:xfrm>
            <a:off x="542041" y="2204864"/>
            <a:ext cx="7967228" cy="3951288"/>
          </a:xfrm>
        </p:spPr>
        <p:txBody>
          <a:bodyPr/>
          <a:lstStyle/>
          <a:p>
            <a:pPr>
              <a:lnSpc>
                <a:spcPct val="150000"/>
              </a:lnSpc>
              <a:buClr>
                <a:srgbClr val="0B6192"/>
              </a:buClr>
            </a:pPr>
            <a:r>
              <a:rPr lang="en-GB" sz="1800" dirty="0" smtClean="0">
                <a:solidFill>
                  <a:srgbClr val="0B6192"/>
                </a:solidFill>
                <a:ea typeface="+mn-ea"/>
                <a:cs typeface="+mn-cs"/>
              </a:rPr>
              <a:t>Complex and unclear involving a mix of assets, carve-outs and behavioural type solutions </a:t>
            </a:r>
          </a:p>
          <a:p>
            <a:pPr>
              <a:lnSpc>
                <a:spcPct val="150000"/>
              </a:lnSpc>
              <a:buClr>
                <a:srgbClr val="0B6192"/>
              </a:buClr>
            </a:pPr>
            <a:r>
              <a:rPr lang="en-GB" sz="1800" dirty="0" smtClean="0">
                <a:solidFill>
                  <a:srgbClr val="0B6192"/>
                </a:solidFill>
              </a:rPr>
              <a:t>Proposed licensing and retention of assets used to operate the business that was to be divested gave rise to implementation risks and concerns for the viability of the divestment business</a:t>
            </a:r>
          </a:p>
          <a:p>
            <a:pPr>
              <a:lnSpc>
                <a:spcPct val="150000"/>
              </a:lnSpc>
              <a:buClr>
                <a:srgbClr val="0B6192"/>
              </a:buClr>
            </a:pPr>
            <a:r>
              <a:rPr lang="en-GB" sz="1800" dirty="0" smtClean="0">
                <a:solidFill>
                  <a:srgbClr val="0B6192"/>
                </a:solidFill>
              </a:rPr>
              <a:t>No clear cut second or third proposed remedy package a no time for a further market test (well beyond the deadline)</a:t>
            </a:r>
          </a:p>
          <a:p>
            <a:pPr marL="0" indent="0">
              <a:buClr>
                <a:srgbClr val="0B6192"/>
              </a:buClr>
              <a:buNone/>
            </a:pPr>
            <a:endParaRPr lang="en-GB" sz="1800" dirty="0">
              <a:solidFill>
                <a:srgbClr val="0B6192"/>
              </a:solidFill>
              <a:ea typeface="+mn-ea"/>
              <a:cs typeface="+mn-cs"/>
            </a:endParaRPr>
          </a:p>
        </p:txBody>
      </p:sp>
    </p:spTree>
    <p:extLst>
      <p:ext uri="{BB962C8B-B14F-4D97-AF65-F5344CB8AC3E}">
        <p14:creationId xmlns:p14="http://schemas.microsoft.com/office/powerpoint/2010/main" val="877260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772816"/>
            <a:ext cx="8507288" cy="5028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spcBef>
                <a:spcPct val="20000"/>
              </a:spcBef>
              <a:buClr>
                <a:srgbClr val="0B6192"/>
              </a:buClr>
            </a:pPr>
            <a:r>
              <a:rPr lang="da-DK" sz="2800" dirty="0">
                <a:solidFill>
                  <a:srgbClr val="0B6192"/>
                </a:solidFill>
                <a:latin typeface="+mn-lt"/>
                <a:ea typeface="+mn-ea"/>
                <a:cs typeface="+mn-cs"/>
              </a:rPr>
              <a:t>3</a:t>
            </a:r>
            <a:r>
              <a:rPr lang="da-DK" sz="2800" dirty="0" smtClean="0">
                <a:solidFill>
                  <a:srgbClr val="0B6192"/>
                </a:solidFill>
                <a:latin typeface="+mn-lt"/>
                <a:ea typeface="+mn-ea"/>
                <a:cs typeface="+mn-cs"/>
              </a:rPr>
              <a:t>. Hvilken rolle spiller økonomi og økonomer?</a:t>
            </a:r>
            <a:endParaRPr lang="en-GB" sz="2800" dirty="0">
              <a:solidFill>
                <a:srgbClr val="0B6192"/>
              </a:solidFill>
              <a:latin typeface="+mn-lt"/>
              <a:ea typeface="+mn-ea"/>
              <a:cs typeface="+mn-cs"/>
            </a:endParaRPr>
          </a:p>
        </p:txBody>
      </p:sp>
      <p:sp>
        <p:nvSpPr>
          <p:cNvPr id="3" name="Content Placeholder 2"/>
          <p:cNvSpPr>
            <a:spLocks noGrp="1"/>
          </p:cNvSpPr>
          <p:nvPr>
            <p:ph idx="1"/>
          </p:nvPr>
        </p:nvSpPr>
        <p:spPr>
          <a:xfrm>
            <a:off x="457200" y="2492896"/>
            <a:ext cx="8229600" cy="3528492"/>
          </a:xfrm>
        </p:spPr>
        <p:txBody>
          <a:bodyPr/>
          <a:lstStyle/>
          <a:p>
            <a:endParaRPr lang="da-DK" dirty="0" smtClean="0"/>
          </a:p>
          <a:p>
            <a:pPr lvl="0"/>
            <a:r>
              <a:rPr lang="da-DK" dirty="0" smtClean="0">
                <a:solidFill>
                  <a:srgbClr val="0B6192"/>
                </a:solidFill>
              </a:rPr>
              <a:t>Vi starter i </a:t>
            </a:r>
            <a:r>
              <a:rPr lang="da-DK" dirty="0">
                <a:solidFill>
                  <a:srgbClr val="0B6192"/>
                </a:solidFill>
              </a:rPr>
              <a:t>USA: her </a:t>
            </a:r>
            <a:r>
              <a:rPr lang="da-DK" dirty="0" smtClean="0">
                <a:solidFill>
                  <a:srgbClr val="0B6192"/>
                </a:solidFill>
              </a:rPr>
              <a:t>fik økonomi først indflydelse</a:t>
            </a:r>
            <a:endParaRPr lang="en-GB" dirty="0">
              <a:solidFill>
                <a:srgbClr val="0B6192"/>
              </a:solidFill>
            </a:endParaRPr>
          </a:p>
          <a:p>
            <a:r>
              <a:rPr lang="da-DK" dirty="0">
                <a:solidFill>
                  <a:srgbClr val="0B6192"/>
                </a:solidFill>
              </a:rPr>
              <a:t> </a:t>
            </a:r>
            <a:endParaRPr lang="en-GB" dirty="0">
              <a:solidFill>
                <a:srgbClr val="0B6192"/>
              </a:solidFill>
            </a:endParaRPr>
          </a:p>
          <a:p>
            <a:pPr lvl="0"/>
            <a:r>
              <a:rPr lang="da-DK" dirty="0">
                <a:solidFill>
                  <a:srgbClr val="0B6192"/>
                </a:solidFill>
              </a:rPr>
              <a:t>I USA </a:t>
            </a:r>
            <a:r>
              <a:rPr lang="da-DK" dirty="0" err="1">
                <a:solidFill>
                  <a:srgbClr val="0B6192"/>
                </a:solidFill>
              </a:rPr>
              <a:t>antitrust</a:t>
            </a:r>
            <a:r>
              <a:rPr lang="da-DK" dirty="0">
                <a:solidFill>
                  <a:srgbClr val="0B6192"/>
                </a:solidFill>
              </a:rPr>
              <a:t> selvstændigt lovområde sidst i 1800-tallet</a:t>
            </a:r>
            <a:endParaRPr lang="en-GB" dirty="0">
              <a:solidFill>
                <a:srgbClr val="0B6192"/>
              </a:solidFill>
            </a:endParaRPr>
          </a:p>
          <a:p>
            <a:r>
              <a:rPr lang="da-DK" dirty="0"/>
              <a:t> </a:t>
            </a:r>
            <a:endParaRPr lang="en-GB" dirty="0"/>
          </a:p>
          <a:p>
            <a:pPr lvl="0"/>
            <a:r>
              <a:rPr lang="da-DK" dirty="0">
                <a:solidFill>
                  <a:srgbClr val="0B6192"/>
                </a:solidFill>
              </a:rPr>
              <a:t>Håndhævelsen lidt frem og tilbage over næste mange år – ofte i takt med politiske </a:t>
            </a:r>
            <a:r>
              <a:rPr lang="da-DK" dirty="0" smtClean="0">
                <a:solidFill>
                  <a:srgbClr val="0B6192"/>
                </a:solidFill>
              </a:rPr>
              <a:t>strømme</a:t>
            </a:r>
            <a:endParaRPr lang="en-GB" dirty="0">
              <a:solidFill>
                <a:srgbClr val="0B6192"/>
              </a:solidFill>
            </a:endParaRPr>
          </a:p>
          <a:p>
            <a:r>
              <a:rPr lang="da-DK" dirty="0"/>
              <a:t> </a:t>
            </a:r>
            <a:endParaRPr lang="en-GB" dirty="0"/>
          </a:p>
          <a:p>
            <a:r>
              <a:rPr lang="da-DK" dirty="0" smtClean="0">
                <a:solidFill>
                  <a:srgbClr val="0B6192"/>
                </a:solidFill>
              </a:rPr>
              <a:t> </a:t>
            </a:r>
            <a:endParaRPr lang="en-GB" dirty="0">
              <a:solidFill>
                <a:srgbClr val="0B6192"/>
              </a:solidFill>
            </a:endParaRPr>
          </a:p>
        </p:txBody>
      </p:sp>
      <p:sp>
        <p:nvSpPr>
          <p:cNvPr id="4" name="Slide Number Placeholder 3"/>
          <p:cNvSpPr>
            <a:spLocks noGrp="1"/>
          </p:cNvSpPr>
          <p:nvPr>
            <p:ph type="sldNum" sz="quarter" idx="11"/>
          </p:nvPr>
        </p:nvSpPr>
        <p:spPr/>
        <p:txBody>
          <a:bodyPr/>
          <a:lstStyle/>
          <a:p>
            <a:fld id="{A60E4652-C4BF-406B-AB48-5AD5DA4949E6}" type="slidenum">
              <a:rPr lang="en-GB" altLang="de-DE" smtClean="0"/>
              <a:pPr/>
              <a:t>5</a:t>
            </a:fld>
            <a:endParaRPr lang="en-GB" altLang="de-DE"/>
          </a:p>
        </p:txBody>
      </p:sp>
    </p:spTree>
    <p:extLst>
      <p:ext uri="{BB962C8B-B14F-4D97-AF65-F5344CB8AC3E}">
        <p14:creationId xmlns:p14="http://schemas.microsoft.com/office/powerpoint/2010/main" val="2220246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8840"/>
            <a:ext cx="8229600" cy="4032548"/>
          </a:xfrm>
        </p:spPr>
        <p:txBody>
          <a:bodyPr/>
          <a:lstStyle/>
          <a:p>
            <a:pPr lvl="0"/>
            <a:r>
              <a:rPr lang="da-DK" dirty="0">
                <a:solidFill>
                  <a:srgbClr val="0B6192"/>
                </a:solidFill>
              </a:rPr>
              <a:t>Vi spoler hurtigt frem til midt i 1970’erne:</a:t>
            </a:r>
            <a:endParaRPr lang="en-GB" dirty="0">
              <a:solidFill>
                <a:srgbClr val="0B6192"/>
              </a:solidFill>
            </a:endParaRPr>
          </a:p>
          <a:p>
            <a:r>
              <a:rPr lang="da-DK" dirty="0">
                <a:solidFill>
                  <a:srgbClr val="0B6192"/>
                </a:solidFill>
              </a:rPr>
              <a:t> </a:t>
            </a:r>
            <a:endParaRPr lang="en-GB" dirty="0">
              <a:solidFill>
                <a:srgbClr val="0B6192"/>
              </a:solidFill>
            </a:endParaRPr>
          </a:p>
          <a:p>
            <a:pPr lvl="0"/>
            <a:r>
              <a:rPr lang="da-DK" dirty="0" smtClean="0">
                <a:solidFill>
                  <a:srgbClr val="0B6192"/>
                </a:solidFill>
              </a:rPr>
              <a:t>Siden 2. verdenskrig meget aggressiv håndhævelse</a:t>
            </a:r>
            <a:endParaRPr lang="en-GB" dirty="0" smtClean="0">
              <a:solidFill>
                <a:srgbClr val="0B6192"/>
              </a:solidFill>
            </a:endParaRPr>
          </a:p>
          <a:p>
            <a:pPr lvl="2"/>
            <a:r>
              <a:rPr lang="da-DK" dirty="0">
                <a:solidFill>
                  <a:srgbClr val="0B6192"/>
                </a:solidFill>
                <a:ea typeface="+mn-ea"/>
                <a:cs typeface="+mn-cs"/>
              </a:rPr>
              <a:t>Vertikale restriktioner stort set automatisk forbudt</a:t>
            </a:r>
            <a:endParaRPr lang="en-GB" dirty="0">
              <a:solidFill>
                <a:srgbClr val="0B6192"/>
              </a:solidFill>
              <a:ea typeface="+mn-ea"/>
              <a:cs typeface="+mn-cs"/>
            </a:endParaRPr>
          </a:p>
          <a:p>
            <a:pPr lvl="2"/>
            <a:r>
              <a:rPr lang="da-DK" dirty="0">
                <a:solidFill>
                  <a:srgbClr val="0B6192"/>
                </a:solidFill>
                <a:ea typeface="+mn-ea"/>
                <a:cs typeface="+mn-cs"/>
              </a:rPr>
              <a:t>Fusioner af selv ret små virksomheder </a:t>
            </a:r>
            <a:r>
              <a:rPr lang="da-DK" dirty="0" smtClean="0">
                <a:solidFill>
                  <a:srgbClr val="0B6192"/>
                </a:solidFill>
                <a:ea typeface="+mn-ea"/>
                <a:cs typeface="+mn-cs"/>
              </a:rPr>
              <a:t>forbudt</a:t>
            </a:r>
            <a:endParaRPr lang="en-GB" dirty="0">
              <a:solidFill>
                <a:srgbClr val="0B6192"/>
              </a:solidFill>
              <a:ea typeface="+mn-ea"/>
              <a:cs typeface="+mn-cs"/>
            </a:endParaRPr>
          </a:p>
          <a:p>
            <a:pPr lvl="2"/>
            <a:r>
              <a:rPr lang="da-DK" dirty="0">
                <a:solidFill>
                  <a:srgbClr val="0B6192"/>
                </a:solidFill>
                <a:ea typeface="+mn-ea"/>
                <a:cs typeface="+mn-cs"/>
              </a:rPr>
              <a:t>Fokus på et beskytte små virksomheder – også selv om de måske ikke var </a:t>
            </a:r>
            <a:r>
              <a:rPr lang="da-DK" dirty="0" smtClean="0">
                <a:solidFill>
                  <a:srgbClr val="0B6192"/>
                </a:solidFill>
                <a:ea typeface="+mn-ea"/>
                <a:cs typeface="+mn-cs"/>
              </a:rPr>
              <a:t>konkurrencedygtige</a:t>
            </a:r>
            <a:endParaRPr lang="en-GB" dirty="0">
              <a:solidFill>
                <a:srgbClr val="0B6192"/>
              </a:solidFill>
              <a:ea typeface="+mn-ea"/>
              <a:cs typeface="+mn-cs"/>
            </a:endParaRPr>
          </a:p>
          <a:p>
            <a:endParaRPr lang="en-GB" dirty="0">
              <a:solidFill>
                <a:srgbClr val="0B6192"/>
              </a:solidFill>
            </a:endParaRPr>
          </a:p>
        </p:txBody>
      </p:sp>
      <p:sp>
        <p:nvSpPr>
          <p:cNvPr id="4" name="Slide Number Placeholder 3"/>
          <p:cNvSpPr>
            <a:spLocks noGrp="1"/>
          </p:cNvSpPr>
          <p:nvPr>
            <p:ph type="sldNum" sz="quarter" idx="11"/>
          </p:nvPr>
        </p:nvSpPr>
        <p:spPr/>
        <p:txBody>
          <a:bodyPr/>
          <a:lstStyle/>
          <a:p>
            <a:fld id="{A60E4652-C4BF-406B-AB48-5AD5DA4949E6}" type="slidenum">
              <a:rPr lang="en-GB" altLang="de-DE" smtClean="0"/>
              <a:pPr/>
              <a:t>6</a:t>
            </a:fld>
            <a:endParaRPr lang="en-GB" altLang="de-DE"/>
          </a:p>
        </p:txBody>
      </p:sp>
    </p:spTree>
    <p:extLst>
      <p:ext uri="{BB962C8B-B14F-4D97-AF65-F5344CB8AC3E}">
        <p14:creationId xmlns:p14="http://schemas.microsoft.com/office/powerpoint/2010/main" val="521984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176564"/>
          </a:xfrm>
        </p:spPr>
        <p:txBody>
          <a:bodyPr/>
          <a:lstStyle/>
          <a:p>
            <a:pPr lvl="0"/>
            <a:r>
              <a:rPr lang="da-DK" dirty="0">
                <a:solidFill>
                  <a:srgbClr val="0B6192"/>
                </a:solidFill>
              </a:rPr>
              <a:t>Jurister og økonomer fra </a:t>
            </a:r>
            <a:r>
              <a:rPr lang="da-DK" dirty="0" err="1">
                <a:solidFill>
                  <a:srgbClr val="0B6192"/>
                </a:solidFill>
              </a:rPr>
              <a:t>University</a:t>
            </a:r>
            <a:r>
              <a:rPr lang="da-DK" dirty="0">
                <a:solidFill>
                  <a:srgbClr val="0B6192"/>
                </a:solidFill>
              </a:rPr>
              <a:t> of Chicago – den såkaldte Chicago School - kommer på banen:</a:t>
            </a:r>
            <a:endParaRPr lang="en-GB" dirty="0">
              <a:solidFill>
                <a:srgbClr val="0B6192"/>
              </a:solidFill>
            </a:endParaRPr>
          </a:p>
          <a:p>
            <a:pPr lvl="2"/>
            <a:r>
              <a:rPr lang="da-DK" dirty="0">
                <a:solidFill>
                  <a:srgbClr val="0B6192"/>
                </a:solidFill>
                <a:ea typeface="+mn-ea"/>
                <a:cs typeface="+mn-cs"/>
              </a:rPr>
              <a:t>Vigtigt om forbrugerne bliver bedre stillet, ikke om konkurrenter taber markedsandele</a:t>
            </a:r>
            <a:endParaRPr lang="en-GB" dirty="0">
              <a:solidFill>
                <a:srgbClr val="0B6192"/>
              </a:solidFill>
              <a:ea typeface="+mn-ea"/>
              <a:cs typeface="+mn-cs"/>
            </a:endParaRPr>
          </a:p>
          <a:p>
            <a:pPr lvl="2"/>
            <a:r>
              <a:rPr lang="da-DK" dirty="0">
                <a:solidFill>
                  <a:srgbClr val="0B6192"/>
                </a:solidFill>
                <a:ea typeface="+mn-ea"/>
                <a:cs typeface="+mn-cs"/>
              </a:rPr>
              <a:t>Vertikale restriktioner løser ofte incitamentsproblemer</a:t>
            </a:r>
            <a:endParaRPr lang="en-GB" dirty="0">
              <a:solidFill>
                <a:srgbClr val="0B6192"/>
              </a:solidFill>
              <a:ea typeface="+mn-ea"/>
              <a:cs typeface="+mn-cs"/>
            </a:endParaRPr>
          </a:p>
          <a:p>
            <a:pPr lvl="3"/>
            <a:r>
              <a:rPr lang="da-DK" sz="1800" dirty="0">
                <a:solidFill>
                  <a:srgbClr val="0B6192"/>
                </a:solidFill>
                <a:latin typeface="+mn-lt"/>
                <a:ea typeface="+mn-ea"/>
                <a:cs typeface="+mn-cs"/>
              </a:rPr>
              <a:t>Ex: Geografisk eneret til salg: bedre markedsføring</a:t>
            </a:r>
            <a:endParaRPr lang="en-GB" sz="1800" dirty="0">
              <a:solidFill>
                <a:srgbClr val="0B6192"/>
              </a:solidFill>
              <a:latin typeface="+mn-lt"/>
              <a:ea typeface="+mn-ea"/>
              <a:cs typeface="+mn-cs"/>
            </a:endParaRPr>
          </a:p>
          <a:p>
            <a:pPr lvl="2"/>
            <a:r>
              <a:rPr lang="da-DK" dirty="0">
                <a:solidFill>
                  <a:srgbClr val="0B6192"/>
                </a:solidFill>
                <a:ea typeface="+mn-ea"/>
                <a:cs typeface="+mn-cs"/>
              </a:rPr>
              <a:t>Domstolene begyndte at lytte</a:t>
            </a:r>
            <a:endParaRPr lang="en-GB" dirty="0">
              <a:solidFill>
                <a:srgbClr val="0B6192"/>
              </a:solidFill>
              <a:ea typeface="+mn-ea"/>
              <a:cs typeface="+mn-cs"/>
            </a:endParaRPr>
          </a:p>
          <a:p>
            <a:pPr lvl="2"/>
            <a:r>
              <a:rPr lang="da-DK" dirty="0" smtClean="0">
                <a:solidFill>
                  <a:srgbClr val="0B6192"/>
                </a:solidFill>
                <a:ea typeface="+mn-ea"/>
                <a:cs typeface="+mn-cs"/>
              </a:rPr>
              <a:t>1977, </a:t>
            </a:r>
            <a:r>
              <a:rPr lang="da-DK" dirty="0">
                <a:solidFill>
                  <a:srgbClr val="0B6192"/>
                </a:solidFill>
                <a:ea typeface="+mn-ea"/>
                <a:cs typeface="+mn-cs"/>
              </a:rPr>
              <a:t>GTE-</a:t>
            </a:r>
            <a:r>
              <a:rPr lang="da-DK" dirty="0" err="1">
                <a:solidFill>
                  <a:srgbClr val="0B6192"/>
                </a:solidFill>
                <a:ea typeface="+mn-ea"/>
                <a:cs typeface="+mn-cs"/>
              </a:rPr>
              <a:t>Sylvania</a:t>
            </a:r>
            <a:r>
              <a:rPr lang="da-DK" dirty="0">
                <a:solidFill>
                  <a:srgbClr val="0B6192"/>
                </a:solidFill>
                <a:ea typeface="+mn-ea"/>
                <a:cs typeface="+mn-cs"/>
              </a:rPr>
              <a:t>: Ikke-pris vertikale restriktioner skal behandles sag for sag (”</a:t>
            </a:r>
            <a:r>
              <a:rPr lang="da-DK" dirty="0" err="1">
                <a:solidFill>
                  <a:srgbClr val="0B6192"/>
                </a:solidFill>
                <a:ea typeface="+mn-ea"/>
                <a:cs typeface="+mn-cs"/>
              </a:rPr>
              <a:t>rule</a:t>
            </a:r>
            <a:r>
              <a:rPr lang="da-DK" dirty="0">
                <a:solidFill>
                  <a:srgbClr val="0B6192"/>
                </a:solidFill>
                <a:ea typeface="+mn-ea"/>
                <a:cs typeface="+mn-cs"/>
              </a:rPr>
              <a:t> of </a:t>
            </a:r>
            <a:r>
              <a:rPr lang="da-DK" dirty="0" err="1">
                <a:solidFill>
                  <a:srgbClr val="0B6192"/>
                </a:solidFill>
                <a:ea typeface="+mn-ea"/>
                <a:cs typeface="+mn-cs"/>
              </a:rPr>
              <a:t>reason</a:t>
            </a:r>
            <a:r>
              <a:rPr lang="da-DK" dirty="0">
                <a:solidFill>
                  <a:srgbClr val="0B6192"/>
                </a:solidFill>
                <a:ea typeface="+mn-ea"/>
                <a:cs typeface="+mn-cs"/>
              </a:rPr>
              <a:t>”); ikke længere automatisk ulovlige.</a:t>
            </a:r>
            <a:endParaRPr lang="en-GB" dirty="0">
              <a:solidFill>
                <a:srgbClr val="0B6192"/>
              </a:solidFill>
              <a:ea typeface="+mn-ea"/>
              <a:cs typeface="+mn-cs"/>
            </a:endParaRPr>
          </a:p>
          <a:p>
            <a:endParaRPr lang="en-GB" sz="2000" dirty="0">
              <a:solidFill>
                <a:srgbClr val="0B6192"/>
              </a:solidFill>
            </a:endParaRPr>
          </a:p>
        </p:txBody>
      </p:sp>
      <p:sp>
        <p:nvSpPr>
          <p:cNvPr id="4" name="Slide Number Placeholder 3"/>
          <p:cNvSpPr>
            <a:spLocks noGrp="1"/>
          </p:cNvSpPr>
          <p:nvPr>
            <p:ph type="sldNum" sz="quarter" idx="11"/>
          </p:nvPr>
        </p:nvSpPr>
        <p:spPr/>
        <p:txBody>
          <a:bodyPr/>
          <a:lstStyle/>
          <a:p>
            <a:fld id="{A60E4652-C4BF-406B-AB48-5AD5DA4949E6}" type="slidenum">
              <a:rPr lang="en-GB" altLang="de-DE" smtClean="0"/>
              <a:pPr/>
              <a:t>7</a:t>
            </a:fld>
            <a:endParaRPr lang="en-GB" altLang="de-DE"/>
          </a:p>
        </p:txBody>
      </p:sp>
    </p:spTree>
    <p:extLst>
      <p:ext uri="{BB962C8B-B14F-4D97-AF65-F5344CB8AC3E}">
        <p14:creationId xmlns:p14="http://schemas.microsoft.com/office/powerpoint/2010/main" val="1662709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8800"/>
            <a:ext cx="8229600" cy="4392588"/>
          </a:xfrm>
        </p:spPr>
        <p:txBody>
          <a:bodyPr/>
          <a:lstStyle/>
          <a:p>
            <a:pPr lvl="0"/>
            <a:endParaRPr lang="da-DK" dirty="0" smtClean="0">
              <a:solidFill>
                <a:srgbClr val="0B6192"/>
              </a:solidFill>
            </a:endParaRPr>
          </a:p>
          <a:p>
            <a:pPr lvl="0"/>
            <a:r>
              <a:rPr lang="da-DK" dirty="0" smtClean="0">
                <a:solidFill>
                  <a:srgbClr val="0B6192"/>
                </a:solidFill>
              </a:rPr>
              <a:t>Økonomer </a:t>
            </a:r>
            <a:r>
              <a:rPr lang="da-DK" dirty="0">
                <a:solidFill>
                  <a:srgbClr val="0B6192"/>
                </a:solidFill>
              </a:rPr>
              <a:t>får nu anden, central rolle i sager </a:t>
            </a:r>
            <a:endParaRPr lang="en-GB" dirty="0">
              <a:solidFill>
                <a:srgbClr val="0B6192"/>
              </a:solidFill>
            </a:endParaRPr>
          </a:p>
          <a:p>
            <a:pPr lvl="2"/>
            <a:r>
              <a:rPr lang="da-DK" dirty="0">
                <a:solidFill>
                  <a:srgbClr val="0B6192"/>
                </a:solidFill>
              </a:rPr>
              <a:t>Konkret vurdering af restriktion nødvendig</a:t>
            </a:r>
            <a:endParaRPr lang="en-GB" dirty="0">
              <a:solidFill>
                <a:srgbClr val="0B6192"/>
              </a:solidFill>
            </a:endParaRPr>
          </a:p>
          <a:p>
            <a:pPr lvl="2"/>
            <a:r>
              <a:rPr lang="da-DK" dirty="0">
                <a:solidFill>
                  <a:srgbClr val="0B6192"/>
                </a:solidFill>
              </a:rPr>
              <a:t>Begge sider </a:t>
            </a:r>
            <a:r>
              <a:rPr lang="da-DK" dirty="0" smtClean="0">
                <a:solidFill>
                  <a:srgbClr val="0B6192"/>
                </a:solidFill>
              </a:rPr>
              <a:t>i sag nu behov </a:t>
            </a:r>
            <a:r>
              <a:rPr lang="da-DK" dirty="0">
                <a:solidFill>
                  <a:srgbClr val="0B6192"/>
                </a:solidFill>
              </a:rPr>
              <a:t>for at hyre økonomer</a:t>
            </a:r>
            <a:endParaRPr lang="en-GB" dirty="0">
              <a:solidFill>
                <a:srgbClr val="0B6192"/>
              </a:solidFill>
            </a:endParaRPr>
          </a:p>
          <a:p>
            <a:pPr lvl="2"/>
            <a:r>
              <a:rPr lang="da-DK" dirty="0">
                <a:solidFill>
                  <a:srgbClr val="0B6192"/>
                </a:solidFill>
              </a:rPr>
              <a:t>Der var økonomer tidligere, men nu mere vigtige</a:t>
            </a:r>
            <a:endParaRPr lang="en-GB" dirty="0">
              <a:solidFill>
                <a:srgbClr val="0B6192"/>
              </a:solidFill>
            </a:endParaRPr>
          </a:p>
          <a:p>
            <a:r>
              <a:rPr lang="da-DK" dirty="0"/>
              <a:t> </a:t>
            </a:r>
            <a:endParaRPr lang="en-GB" sz="1800" dirty="0"/>
          </a:p>
          <a:p>
            <a:pPr lvl="0"/>
            <a:r>
              <a:rPr lang="da-DK" dirty="0">
                <a:solidFill>
                  <a:srgbClr val="0B6192"/>
                </a:solidFill>
              </a:rPr>
              <a:t>Lignende udvikling inden for fusionskontrol</a:t>
            </a:r>
            <a:endParaRPr lang="en-GB" dirty="0">
              <a:solidFill>
                <a:srgbClr val="0B6192"/>
              </a:solidFill>
            </a:endParaRPr>
          </a:p>
          <a:p>
            <a:pPr lvl="2"/>
            <a:r>
              <a:rPr lang="da-DK" dirty="0">
                <a:solidFill>
                  <a:srgbClr val="0B6192"/>
                </a:solidFill>
              </a:rPr>
              <a:t>Analyser gradvis mere sofistikerede</a:t>
            </a:r>
            <a:endParaRPr lang="en-GB" dirty="0">
              <a:solidFill>
                <a:srgbClr val="0B6192"/>
              </a:solidFill>
            </a:endParaRPr>
          </a:p>
        </p:txBody>
      </p:sp>
      <p:sp>
        <p:nvSpPr>
          <p:cNvPr id="4" name="Slide Number Placeholder 3"/>
          <p:cNvSpPr>
            <a:spLocks noGrp="1"/>
          </p:cNvSpPr>
          <p:nvPr>
            <p:ph type="sldNum" sz="quarter" idx="11"/>
          </p:nvPr>
        </p:nvSpPr>
        <p:spPr/>
        <p:txBody>
          <a:bodyPr/>
          <a:lstStyle/>
          <a:p>
            <a:fld id="{A60E4652-C4BF-406B-AB48-5AD5DA4949E6}" type="slidenum">
              <a:rPr lang="en-GB" altLang="de-DE" smtClean="0"/>
              <a:pPr/>
              <a:t>8</a:t>
            </a:fld>
            <a:endParaRPr lang="en-GB" altLang="de-DE"/>
          </a:p>
        </p:txBody>
      </p:sp>
    </p:spTree>
    <p:extLst>
      <p:ext uri="{BB962C8B-B14F-4D97-AF65-F5344CB8AC3E}">
        <p14:creationId xmlns:p14="http://schemas.microsoft.com/office/powerpoint/2010/main" val="1620824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4608612"/>
          </a:xfrm>
        </p:spPr>
        <p:txBody>
          <a:bodyPr/>
          <a:lstStyle/>
          <a:p>
            <a:r>
              <a:rPr lang="da-DK" dirty="0"/>
              <a:t> </a:t>
            </a:r>
            <a:endParaRPr lang="en-GB" sz="1800" dirty="0"/>
          </a:p>
          <a:p>
            <a:pPr lvl="0"/>
            <a:r>
              <a:rPr lang="da-DK" dirty="0">
                <a:solidFill>
                  <a:srgbClr val="0B6192"/>
                </a:solidFill>
              </a:rPr>
              <a:t>Før vi vender tilbage til Europa: sidste par år heftig debat - specielt i USA - om mere sofistikeret økonomisk analyse og fokusering på forbrugervelfærd</a:t>
            </a:r>
            <a:endParaRPr lang="en-GB" dirty="0">
              <a:solidFill>
                <a:srgbClr val="0B6192"/>
              </a:solidFill>
            </a:endParaRPr>
          </a:p>
          <a:p>
            <a:pPr lvl="2"/>
            <a:r>
              <a:rPr lang="da-DK" dirty="0">
                <a:solidFill>
                  <a:srgbClr val="0B6192"/>
                </a:solidFill>
                <a:ea typeface="+mn-ea"/>
                <a:cs typeface="+mn-cs"/>
              </a:rPr>
              <a:t>En 40 års afvigelse fra, hvad konkurrencepolitik virkeligt skulle gå ud på? </a:t>
            </a:r>
            <a:endParaRPr lang="en-GB" dirty="0">
              <a:solidFill>
                <a:srgbClr val="0B6192"/>
              </a:solidFill>
              <a:ea typeface="+mn-ea"/>
              <a:cs typeface="+mn-cs"/>
            </a:endParaRPr>
          </a:p>
          <a:p>
            <a:pPr lvl="2"/>
            <a:r>
              <a:rPr lang="da-DK" dirty="0">
                <a:solidFill>
                  <a:srgbClr val="0B6192"/>
                </a:solidFill>
                <a:ea typeface="+mn-ea"/>
                <a:cs typeface="+mn-cs"/>
              </a:rPr>
              <a:t>Centralt placerede folk på venstrefløjen i det demokratiske parti (”</a:t>
            </a:r>
            <a:r>
              <a:rPr lang="da-DK" dirty="0" err="1">
                <a:solidFill>
                  <a:srgbClr val="0B6192"/>
                </a:solidFill>
                <a:ea typeface="+mn-ea"/>
                <a:cs typeface="+mn-cs"/>
              </a:rPr>
              <a:t>hipster</a:t>
            </a:r>
            <a:r>
              <a:rPr lang="da-DK" dirty="0">
                <a:solidFill>
                  <a:srgbClr val="0B6192"/>
                </a:solidFill>
                <a:ea typeface="+mn-ea"/>
                <a:cs typeface="+mn-cs"/>
              </a:rPr>
              <a:t> </a:t>
            </a:r>
            <a:r>
              <a:rPr lang="da-DK" dirty="0" err="1">
                <a:solidFill>
                  <a:srgbClr val="0B6192"/>
                </a:solidFill>
                <a:ea typeface="+mn-ea"/>
                <a:cs typeface="+mn-cs"/>
              </a:rPr>
              <a:t>antitrust</a:t>
            </a:r>
            <a:r>
              <a:rPr lang="da-DK" dirty="0">
                <a:solidFill>
                  <a:srgbClr val="0B6192"/>
                </a:solidFill>
                <a:ea typeface="+mn-ea"/>
                <a:cs typeface="+mn-cs"/>
              </a:rPr>
              <a:t>”)</a:t>
            </a:r>
            <a:endParaRPr lang="en-GB" dirty="0">
              <a:solidFill>
                <a:srgbClr val="0B6192"/>
              </a:solidFill>
              <a:ea typeface="+mn-ea"/>
              <a:cs typeface="+mn-cs"/>
            </a:endParaRPr>
          </a:p>
          <a:p>
            <a:pPr lvl="2"/>
            <a:r>
              <a:rPr lang="da-DK" dirty="0">
                <a:solidFill>
                  <a:srgbClr val="0B6192"/>
                </a:solidFill>
                <a:ea typeface="+mn-ea"/>
                <a:cs typeface="+mn-cs"/>
              </a:rPr>
              <a:t>Carl </a:t>
            </a:r>
            <a:r>
              <a:rPr lang="da-DK" dirty="0" err="1">
                <a:solidFill>
                  <a:srgbClr val="0B6192"/>
                </a:solidFill>
                <a:ea typeface="+mn-ea"/>
                <a:cs typeface="+mn-cs"/>
              </a:rPr>
              <a:t>Shapiro</a:t>
            </a:r>
            <a:r>
              <a:rPr lang="da-DK" dirty="0">
                <a:solidFill>
                  <a:srgbClr val="0B6192"/>
                </a:solidFill>
                <a:ea typeface="+mn-ea"/>
                <a:cs typeface="+mn-cs"/>
              </a:rPr>
              <a:t>: </a:t>
            </a:r>
            <a:r>
              <a:rPr lang="da-DK" dirty="0" err="1">
                <a:solidFill>
                  <a:srgbClr val="0B6192"/>
                </a:solidFill>
                <a:ea typeface="+mn-ea"/>
                <a:cs typeface="+mn-cs"/>
              </a:rPr>
              <a:t>antitrust</a:t>
            </a:r>
            <a:r>
              <a:rPr lang="da-DK" dirty="0">
                <a:solidFill>
                  <a:srgbClr val="0B6192"/>
                </a:solidFill>
                <a:ea typeface="+mn-ea"/>
                <a:cs typeface="+mn-cs"/>
              </a:rPr>
              <a:t> ”sexet” igen </a:t>
            </a:r>
            <a:endParaRPr lang="en-GB" dirty="0">
              <a:solidFill>
                <a:srgbClr val="0B6192"/>
              </a:solidFill>
              <a:ea typeface="+mn-ea"/>
              <a:cs typeface="+mn-cs"/>
            </a:endParaRPr>
          </a:p>
          <a:p>
            <a:endParaRPr lang="en-GB" sz="2000" dirty="0"/>
          </a:p>
        </p:txBody>
      </p:sp>
      <p:sp>
        <p:nvSpPr>
          <p:cNvPr id="4" name="Slide Number Placeholder 3"/>
          <p:cNvSpPr>
            <a:spLocks noGrp="1"/>
          </p:cNvSpPr>
          <p:nvPr>
            <p:ph type="sldNum" sz="quarter" idx="11"/>
          </p:nvPr>
        </p:nvSpPr>
        <p:spPr/>
        <p:txBody>
          <a:bodyPr/>
          <a:lstStyle/>
          <a:p>
            <a:fld id="{A60E4652-C4BF-406B-AB48-5AD5DA4949E6}" type="slidenum">
              <a:rPr lang="en-GB" altLang="de-DE" smtClean="0"/>
              <a:pPr/>
              <a:t>9</a:t>
            </a:fld>
            <a:endParaRPr lang="en-GB" altLang="de-DE"/>
          </a:p>
        </p:txBody>
      </p:sp>
    </p:spTree>
    <p:extLst>
      <p:ext uri="{BB962C8B-B14F-4D97-AF65-F5344CB8AC3E}">
        <p14:creationId xmlns:p14="http://schemas.microsoft.com/office/powerpoint/2010/main" val="2786143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8237dbaf3914661b934c535b212dc49 xmlns="d49e42ad-b697-4dad-93e7-618f591825a5">
      <Terms xmlns="http://schemas.microsoft.com/office/infopath/2007/PartnerControls"/>
    </b8237dbaf3914661b934c535b212dc49>
    <m9d5be0f41f1488a94bd5983b0e10c83 xmlns="d49e42ad-b697-4dad-93e7-618f591825a5">
      <Terms xmlns="http://schemas.microsoft.com/office/infopath/2007/PartnerControls"/>
    </m9d5be0f41f1488a94bd5983b0e10c83>
    <TaxCatchAll xmlns="d49e42ad-b697-4dad-93e7-618f591825a5"/>
    <documentTitle xmlns="d49e42ad-b697-4dad-93e7-618f591825a5" xsi:nil="true"/>
    <documentSummary xmlns="d49e42ad-b697-4dad-93e7-618f591825a5" xsi:nil="true"/>
    <documentFollowUp xmlns="d49e42ad-b697-4dad-93e7-618f591825a5" xsi:nil="true"/>
    <_dlc_DocId xmlns="d49e42ad-b697-4dad-93e7-618f591825a5">COMPCOLLAB-1696840534-625</_dlc_DocId>
    <_dlc_DocIdUrl xmlns="d49e42ad-b697-4dad-93e7-618f591825a5">
      <Url>https://workspace.comp.cec.eu.int/cases/M.8677/_layouts/15/DocIdRedir.aspx?ID=COMPCOLLAB-1696840534-625</Url>
      <Description>COMPCOLLAB-1696840534-625</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Work Document" ma:contentTypeID="0x01010400988603A364794F7AA753E65AAE73280500E3719930AF1B8E4093F477B1CF16FCB5" ma:contentTypeVersion="8" ma:contentTypeDescription="Upload a any type of Document to this Document Library, Tag and Categorize." ma:contentTypeScope="" ma:versionID="cdc1d94ced84efea70a17e804dc1786c">
  <xsd:schema xmlns:xsd="http://www.w3.org/2001/XMLSchema" xmlns:xs="http://www.w3.org/2001/XMLSchema" xmlns:p="http://schemas.microsoft.com/office/2006/metadata/properties" xmlns:ns1="d49e42ad-b697-4dad-93e7-618f591825a5" targetNamespace="http://schemas.microsoft.com/office/2006/metadata/properties" ma:root="true" ma:fieldsID="2a23a81f296dcd617868bd1dbc0d56bd" ns1:_="">
    <xsd:import namespace="d49e42ad-b697-4dad-93e7-618f591825a5"/>
    <xsd:element name="properties">
      <xsd:complexType>
        <xsd:sequence>
          <xsd:element name="documentManagement">
            <xsd:complexType>
              <xsd:all>
                <xsd:element ref="ns1:documentTitle" minOccurs="0"/>
                <xsd:element ref="ns1:documentSummary" minOccurs="0"/>
                <xsd:element ref="ns1:documentFollowUp" minOccurs="0"/>
                <xsd:element ref="ns1:_dlc_DocId" minOccurs="0"/>
                <xsd:element ref="ns1:_dlc_DocIdUrl" minOccurs="0"/>
                <xsd:element ref="ns1:_dlc_DocIdPersistId" minOccurs="0"/>
                <xsd:element ref="ns1:m9d5be0f41f1488a94bd5983b0e10c83" minOccurs="0"/>
                <xsd:element ref="ns1:TaxCatchAll" minOccurs="0"/>
                <xsd:element ref="ns1:TaxCatchAllLabel" minOccurs="0"/>
                <xsd:element ref="ns1:b8237dbaf3914661b934c535b212dc49"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9e42ad-b697-4dad-93e7-618f591825a5" elementFormDefault="qualified">
    <xsd:import namespace="http://schemas.microsoft.com/office/2006/documentManagement/types"/>
    <xsd:import namespace="http://schemas.microsoft.com/office/infopath/2007/PartnerControls"/>
    <xsd:element name="documentTitle" ma:index="0" nillable="true" ma:displayName="Document Title" ma:description="The Title of the Document is different than its Filename." ma:internalName="documentTitle">
      <xsd:simpleType>
        <xsd:restriction base="dms:Text">
          <xsd:maxLength value="255"/>
        </xsd:restriction>
      </xsd:simpleType>
    </xsd:element>
    <xsd:element name="documentSummary" ma:index="1" nillable="true" ma:displayName="Summary" ma:description="The Summary is useful to further describe the document." ma:internalName="documentSummary">
      <xsd:simpleType>
        <xsd:restriction base="dms:Note">
          <xsd:maxLength value="255"/>
        </xsd:restriction>
      </xsd:simpleType>
    </xsd:element>
    <xsd:element name="documentFollowUp" ma:index="2" nillable="true" ma:displayName="Follow Up" ma:description="Any pertinent Information regarding the proposed Workflow to this document." ma:internalName="documentFollowUp">
      <xsd:simpleType>
        <xsd:restriction base="dms:Note">
          <xsd:maxLength value="255"/>
        </xsd:restriction>
      </xsd:simpleType>
    </xsd:element>
    <xsd:element name="_dlc_DocId" ma:index="3" nillable="true" ma:displayName="Document ID Value" ma:description="The value of the document ID assigned to this item." ma:internalName="_dlc_DocId" ma:readOnly="true">
      <xsd:simpleType>
        <xsd:restriction base="dms:Text"/>
      </xsd:simpleType>
    </xsd:element>
    <xsd:element name="_dlc_DocIdUrl" ma:index="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5" nillable="true" ma:displayName="Persist ID" ma:description="Keep ID on add." ma:hidden="true" ma:internalName="_dlc_DocIdPersistId" ma:readOnly="true">
      <xsd:simpleType>
        <xsd:restriction base="dms:Boolean"/>
      </xsd:simpleType>
    </xsd:element>
    <xsd:element name="m9d5be0f41f1488a94bd5983b0e10c83" ma:index="6" nillable="true" ma:taxonomy="true" ma:internalName="m9d5be0f41f1488a94bd5983b0e10c83" ma:taxonomyFieldName="documentGeneralTags" ma:displayName="General Tags" ma:fieldId="{69d5be0f-41f1-488a-94bd-5983b0e10c83}" ma:taxonomyMulti="true" ma:sspId="0b3cc5dc-dc2a-4346-9392-57628a0b46cb" ma:termSetId="8b7e80e7-ae8a-43b2-bd33-ab5e3dce1b12" ma:anchorId="00000000-0000-0000-0000-000000000000" ma:open="false" ma:isKeyword="false">
      <xsd:complexType>
        <xsd:sequence>
          <xsd:element ref="pc:Terms" minOccurs="0" maxOccurs="1"/>
        </xsd:sequence>
      </xsd:complexType>
    </xsd:element>
    <xsd:element name="TaxCatchAll" ma:index="7" nillable="true" ma:displayName="Taxonomy Catch All Column" ma:description="" ma:hidden="true" ma:list="{02dda7dc-81a5-4602-aad6-f2919e8a97e8}" ma:internalName="TaxCatchAll" ma:showField="CatchAllData" ma:web="d49e42ad-b697-4dad-93e7-618f591825a5">
      <xsd:complexType>
        <xsd:complexContent>
          <xsd:extension base="dms:MultiChoiceLookup">
            <xsd:sequence>
              <xsd:element name="Value" type="dms:Lookup" maxOccurs="unbounded" minOccurs="0" nillable="true"/>
            </xsd:sequence>
          </xsd:extension>
        </xsd:complexContent>
      </xsd:complexType>
    </xsd:element>
    <xsd:element name="TaxCatchAllLabel" ma:index="8" nillable="true" ma:displayName="Taxonomy Catch All Column1" ma:description="" ma:hidden="true" ma:list="{02dda7dc-81a5-4602-aad6-f2919e8a97e8}" ma:internalName="TaxCatchAllLabel" ma:readOnly="true" ma:showField="CatchAllDataLabel" ma:web="d49e42ad-b697-4dad-93e7-618f591825a5">
      <xsd:complexType>
        <xsd:complexContent>
          <xsd:extension base="dms:MultiChoiceLookup">
            <xsd:sequence>
              <xsd:element name="Value" type="dms:Lookup" maxOccurs="unbounded" minOccurs="0" nillable="true"/>
            </xsd:sequence>
          </xsd:extension>
        </xsd:complexContent>
      </xsd:complexType>
    </xsd:element>
    <xsd:element name="b8237dbaf3914661b934c535b212dc49" ma:index="10" nillable="true" ma:taxonomy="true" ma:internalName="b8237dbaf3914661b934c535b212dc49" ma:taxonomyFieldName="documentCaseTags" ma:displayName="Case Tags" ma:fieldId="{b8237dba-f391-4661-b934-c535b212dc49}" ma:taxonomyMulti="true" ma:sspId="0b3cc5dc-dc2a-4346-9392-57628a0b46cb" ma:termSetId="09deb3ef-5cc9-46f1-9a3c-4f953e836374"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D30497F-B012-4060-B3C4-B237988FACF9}">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d49e42ad-b697-4dad-93e7-618f591825a5"/>
    <ds:schemaRef ds:uri="http://purl.org/dc/elements/1.1/"/>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A276A1A6-C5E8-415C-B2AE-9089B5C5DE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9e42ad-b697-4dad-93e7-618f591825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566D31-BA4D-4922-A969-D19AA3E5260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2965</TotalTime>
  <Words>2347</Words>
  <Application>Microsoft Office PowerPoint</Application>
  <PresentationFormat>Skærmshow (4:3)</PresentationFormat>
  <Paragraphs>383</Paragraphs>
  <Slides>47</Slides>
  <Notes>47</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47</vt:i4>
      </vt:variant>
    </vt:vector>
  </HeadingPairs>
  <TitlesOfParts>
    <vt:vector size="52" baseType="lpstr">
      <vt:lpstr>Arial</vt:lpstr>
      <vt:lpstr>Courier New</vt:lpstr>
      <vt:lpstr>Verdana</vt:lpstr>
      <vt:lpstr>Wingdings</vt:lpstr>
      <vt:lpstr>Default Design</vt:lpstr>
      <vt:lpstr>PowerPoint-præsentation</vt:lpstr>
      <vt:lpstr>  Plan</vt:lpstr>
      <vt:lpstr>2. Hvad er konkurrencepolitik?</vt:lpstr>
      <vt:lpstr>Tre søjler (i EU)</vt:lpstr>
      <vt:lpstr>3. Hvilken rolle spiller økonomi og økonomer?</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Overview</vt:lpstr>
      <vt:lpstr>The transaction</vt:lpstr>
      <vt:lpstr>Deal rationale</vt:lpstr>
      <vt:lpstr>Substantive assessment</vt:lpstr>
      <vt:lpstr>(V)HS trains - Market definition</vt:lpstr>
      <vt:lpstr>(V)HS trains - Assessment</vt:lpstr>
      <vt:lpstr>PowerPoint-præsentation</vt:lpstr>
      <vt:lpstr>(V)HS trains - Entry</vt:lpstr>
      <vt:lpstr>PowerPoint-præsentation</vt:lpstr>
      <vt:lpstr>PowerPoint-præsentation</vt:lpstr>
      <vt:lpstr>Remedies - Timing</vt:lpstr>
      <vt:lpstr>Remedies submitted after the deadline</vt:lpstr>
      <vt:lpstr>(V)HS trains - Remedies</vt:lpstr>
      <vt:lpstr>In summary</vt:lpstr>
      <vt:lpstr>After the Commission‘s decision…</vt:lpstr>
      <vt:lpstr>Extra slides</vt:lpstr>
      <vt:lpstr>PowerPoint-præsentation</vt:lpstr>
      <vt:lpstr>Mainline signalling - Market definition</vt:lpstr>
      <vt:lpstr>Mainline signalling – OBUs </vt:lpstr>
      <vt:lpstr>Mainline signalling – ETCS wayside</vt:lpstr>
      <vt:lpstr>Mainline signalling – Interlockings</vt:lpstr>
      <vt:lpstr>Mainline signalling - Remedies</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visual identity</dc:title>
  <dc:creator>Tobias Maass</dc:creator>
  <cp:lastModifiedBy>Susanne Stoltz</cp:lastModifiedBy>
  <cp:revision>926</cp:revision>
  <cp:lastPrinted>2019-05-04T16:25:19Z</cp:lastPrinted>
  <dcterms:created xsi:type="dcterms:W3CDTF">2011-10-28T10:25:18Z</dcterms:created>
  <dcterms:modified xsi:type="dcterms:W3CDTF">2019-05-08T10:10:19Z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0x01010400988603A364794F7AA753E65AAE73280500E3719930AF1B8E4093F477B1CF16FCB5</vt:lpwstr>
  </property>
  <property fmtid="{D5CDD505-2E9C-101B-9397-08002B2CF9AE}" pid="3" name="_dlc_DocIdItemGuid">
    <vt:lpwstr>75318784-0f06-401a-bd00-aedcb5c5728c</vt:lpwstr>
  </property>
  <property fmtid="{D5CDD505-2E9C-101B-9397-08002B2CF9AE}" pid="4" name="documentCaseTags">
    <vt:lpwstr/>
  </property>
  <property fmtid="{D5CDD505-2E9C-101B-9397-08002B2CF9AE}" pid="5" name="documentGeneralTags">
    <vt:lpwstr/>
  </property>
</Properties>
</file>