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5"/>
  </p:notesMasterIdLst>
  <p:handoutMasterIdLst>
    <p:handoutMasterId r:id="rId6"/>
  </p:handoutMasterIdLst>
  <p:sldIdLst>
    <p:sldId id="280" r:id="rId2"/>
    <p:sldId id="270" r:id="rId3"/>
    <p:sldId id="27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orient="horz" pos="3975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90">
          <p15:clr>
            <a:srgbClr val="A4A3A4"/>
          </p15:clr>
        </p15:guide>
        <p15:guide id="5" pos="368">
          <p15:clr>
            <a:srgbClr val="A4A3A4"/>
          </p15:clr>
        </p15:guide>
        <p15:guide id="6" pos="5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0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476" y="108"/>
      </p:cViewPr>
      <p:guideLst>
        <p:guide orient="horz" pos="1030"/>
        <p:guide orient="horz" pos="3975"/>
        <p:guide orient="horz" pos="935"/>
        <p:guide orient="horz" pos="390"/>
        <p:guide pos="368"/>
        <p:guide pos="5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36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26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2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5F63992-81DD-4E59-90FA-74361159722F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7376" y="1635125"/>
            <a:ext cx="7967662" cy="4667250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3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F889-A811-4C65-BC10-FC6818A20D47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2728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FF43-DB95-4864-B236-B0B6E8F4F2A0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226-DDC5-405C-8EA3-5453C1E8EB5D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E65C-360B-4039-AB89-06F19BC315AD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682728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tabLst/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4932000" tIns="360000" rIns="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19FB-3072-4077-AA42-D28791A679DA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C56-A7A8-4003-BEB7-E47F01DF87DF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4" y="622301"/>
            <a:ext cx="7967663" cy="5681002"/>
          </a:xfrm>
          <a:noFill/>
        </p:spPr>
        <p:txBody>
          <a:bodyPr lIns="0" tIns="0" rIns="0" bIns="0"/>
          <a:lstStyle>
            <a:lvl1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56070" y="612884"/>
            <a:ext cx="87571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25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94A-E0B8-4DFD-A908-EFEAB82AF80D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7967663" cy="4110037"/>
          </a:xfrm>
          <a:noFill/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934971"/>
            <a:ext cx="7967663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source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3E39-AF6B-40E3-8BF3-7E834A04E609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3868583" cy="4669764"/>
          </a:xfrm>
          <a:noFill/>
        </p:spPr>
        <p:txBody>
          <a:bodyPr lIns="0" tIns="0" rIns="0" bIns="0"/>
          <a:lstStyle>
            <a:lvl1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4678760" y="1633538"/>
            <a:ext cx="3876278" cy="4669764"/>
          </a:xfr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87377" y="622300"/>
            <a:ext cx="7967662" cy="849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2F4-462D-4BD4-9025-86FD7D8AF145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1633537"/>
            <a:ext cx="7967663" cy="4668837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3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C015-C244-4BA1-A831-6C8E63A96CC2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4BAEE1E-B5FD-4740-ACDA-6CAFC8D24650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42705"/>
            <a:ext cx="3563425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858-3149-45CE-A7BF-0594A400CFEA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 userDrawn="1"/>
        </p:nvSpPr>
        <p:spPr>
          <a:xfrm>
            <a:off x="587376" y="619126"/>
            <a:ext cx="7967662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46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"empty"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8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49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51" name="Text Box 48"/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8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9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0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1" name="Text Box 48"/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9">
            <a:extLst>
              <a:ext uri="{FF2B5EF4-FFF2-40B4-BE49-F238E27FC236}">
                <a16:creationId xmlns:a16="http://schemas.microsoft.com/office/drawing/2014/main" id="{A091BD15-FCD3-48F9-91CD-B70DABDD04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  </a:t>
            </a:r>
            <a:br>
              <a:rPr lang="da-DK" dirty="0"/>
            </a:br>
            <a:r>
              <a:rPr lang="da-DK" dirty="0"/>
              <a:t>du vil udskifte billedet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4682728" y="691816"/>
            <a:ext cx="446127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164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581ACAD8-66EC-4089-810B-3F25210455F8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164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Unit name (Insert&gt;Header and Footer)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164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5748" y="4053600"/>
            <a:ext cx="349929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/>
          </p:nvPr>
        </p:nvSpPr>
        <p:spPr>
          <a:xfrm>
            <a:off x="5055747" y="3007286"/>
            <a:ext cx="3499291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5747" y="1243472"/>
            <a:ext cx="3511991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7033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619125"/>
            <a:ext cx="7967664" cy="865188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7375" y="1635125"/>
            <a:ext cx="7967663" cy="4668178"/>
          </a:xfrm>
        </p:spPr>
        <p:txBody>
          <a:bodyPr vert="horz" lIns="0" tIns="0" rIns="0" bIns="0" rtlCol="0">
            <a:noAutofit/>
          </a:bodyPr>
          <a:lstStyle>
            <a:lvl1pPr>
              <a:defRPr lang="da-DK" baseline="0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68F4-17E1-470E-BC83-61AABBB28BEB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Unit name (Insert&gt;Header and Footer)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739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9"/>
          <p:cNvSpPr>
            <a:spLocks noGrp="1"/>
          </p:cNvSpPr>
          <p:nvPr>
            <p:ph type="pic" sz="quarter" idx="15" hasCustomPrompt="1"/>
          </p:nvPr>
        </p:nvSpPr>
        <p:spPr>
          <a:xfrm>
            <a:off x="4682729" y="1635125"/>
            <a:ext cx="3872309" cy="4667251"/>
          </a:xfrm>
          <a:blipFill>
            <a:blip r:embed="rId2"/>
            <a:srcRect/>
            <a:stretch>
              <a:fillRect l="-11" r="-9936"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7" y="619125"/>
            <a:ext cx="7967662" cy="8651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5125"/>
            <a:ext cx="3882486" cy="466725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55B9-63C8-480D-960F-C4BEFF1CA16E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Unit name (Insert&gt;Header and Footer)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40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603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4682728" y="691816"/>
            <a:ext cx="446127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164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5EC0A1D8-3ABB-4543-BDE4-494CA30745CE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164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164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5748" y="4053600"/>
            <a:ext cx="349929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055747" y="3007286"/>
            <a:ext cx="3499291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5747" y="1020200"/>
            <a:ext cx="3511991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28DFFFC-8FEB-49C6-9D0D-E0BD92A86F5F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4682728" y="2271092"/>
            <a:ext cx="446127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4401" y="4053600"/>
            <a:ext cx="3500638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4401" y="2610941"/>
            <a:ext cx="3513337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A633E42-BD66-4E16-AB4B-D4F73B67BBBB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0A47663-4FC2-4F88-9BD5-092FD898EE9B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53600"/>
            <a:ext cx="3563425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4" cy="8651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7375" y="1635125"/>
            <a:ext cx="7967663" cy="4668178"/>
          </a:xfrm>
        </p:spPr>
        <p:txBody>
          <a:bodyPr vert="horz" lIns="0" tIns="0" rIns="0" bIns="0" rtlCol="0">
            <a:noAutofit/>
          </a:bodyPr>
          <a:lstStyle>
            <a:lvl1pPr>
              <a:defRPr lang="da-DK" baseline="0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2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3539"/>
            <a:ext cx="3873247" cy="4668836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678759" y="1635125"/>
            <a:ext cx="3876280" cy="4667250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B769-5527-4DD4-9DA1-DF6DC20FE7C2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9"/>
          <p:cNvSpPr>
            <a:spLocks noGrp="1"/>
          </p:cNvSpPr>
          <p:nvPr>
            <p:ph type="pic" sz="quarter" idx="15" hasCustomPrompt="1"/>
          </p:nvPr>
        </p:nvSpPr>
        <p:spPr>
          <a:xfrm>
            <a:off x="4682729" y="1635125"/>
            <a:ext cx="3872309" cy="4667251"/>
          </a:xfrm>
          <a:blipFill>
            <a:blip r:embed="rId2"/>
            <a:srcRect/>
            <a:stretch>
              <a:fillRect l="-11" r="-9936"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7" y="619125"/>
            <a:ext cx="7967662" cy="8651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5125"/>
            <a:ext cx="3882486" cy="466725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E670-9FB7-4315-84DE-52FB48770D82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7375" y="619125"/>
            <a:ext cx="7967663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7375" y="1635125"/>
            <a:ext cx="7967663" cy="46681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4"/>
            <a:endParaRPr lang="da-DK" dirty="0"/>
          </a:p>
          <a:p>
            <a:pPr marL="402431" marR="0" lvl="1" indent="-19883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/>
          </a:p>
        </p:txBody>
      </p:sp>
      <p:sp>
        <p:nvSpPr>
          <p:cNvPr id="7" name="Rectangle 19"/>
          <p:cNvSpPr/>
          <p:nvPr userDrawn="1"/>
        </p:nvSpPr>
        <p:spPr>
          <a:xfrm>
            <a:off x="0" y="3"/>
            <a:ext cx="9144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984558" y="85746"/>
            <a:ext cx="4168170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177914" y="85746"/>
            <a:ext cx="377124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272722" y="85746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8B939E7-E8BE-4EDC-A4C7-4CF4D90B066E}" type="datetime1">
              <a:rPr lang="da-DK" smtClean="0"/>
              <a:t>14-03-2021</a:t>
            </a:fld>
            <a:endParaRPr lang="da-DK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6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5" name="Picture 27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8" r:id="rId21"/>
    <p:sldLayoutId id="2147483689" r:id="rId22"/>
    <p:sldLayoutId id="2147483691" r:id="rId23"/>
    <p:sldLayoutId id="2147483693" r:id="rId24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 spc="4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400" kern="1200" spc="45" baseline="0">
          <a:solidFill>
            <a:schemeClr val="tx1"/>
          </a:solidFill>
          <a:latin typeface="+mn-lt"/>
          <a:ea typeface="+mn-ea"/>
          <a:cs typeface="+mn-cs"/>
        </a:defRPr>
      </a:lvl1pPr>
      <a:lvl2pPr marL="535781" marR="0" indent="-264319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71463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 spc="45" baseline="0">
          <a:solidFill>
            <a:schemeClr val="tx1"/>
          </a:solidFill>
          <a:latin typeface="+mn-lt"/>
          <a:ea typeface="+mn-ea"/>
          <a:cs typeface="+mn-cs"/>
        </a:defRPr>
      </a:lvl5pPr>
      <a:lvl6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5389" userDrawn="1">
          <p15:clr>
            <a:srgbClr val="F26B43"/>
          </p15:clr>
        </p15:guide>
        <p15:guide id="3" orient="horz" pos="1029" userDrawn="1">
          <p15:clr>
            <a:srgbClr val="F26B43"/>
          </p15:clr>
        </p15:guide>
        <p15:guide id="4" orient="horz" pos="3970" userDrawn="1">
          <p15:clr>
            <a:srgbClr val="F26B43"/>
          </p15:clr>
        </p15:guide>
        <p15:guide id="5" pos="5397" userDrawn="1">
          <p15:clr>
            <a:srgbClr val="F26B43"/>
          </p15:clr>
        </p15:guide>
        <p15:guide id="6" orient="horz" pos="392" userDrawn="1">
          <p15:clr>
            <a:srgbClr val="F26B43"/>
          </p15:clr>
        </p15:guide>
        <p15:guide id="7" orient="horz" pos="9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s1.worldbank.org/curated/en/435331468127174418/pdf/322040World0Development0Report0200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wider.unu.edu/sites/default/files/News/Documents/Stockholm%20Statement.pdf" TargetMode="External"/><Relationship Id="rId4" Type="http://schemas.openxmlformats.org/officeDocument/2006/relationships/hyperlink" Target="https://www.wider.unu.edu/event/inequality-measurement-trends-impacts-and-polici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der.unu.edu/publication/inequality-developing-worl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AE11C28-6383-4D0B-A1A0-C425BE84C7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2351BC-A4F7-4393-8D77-BDB69FD5AC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B5777-5875-4B8F-8496-CA0EC61C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AD8-66EC-4089-810B-3F25210455F8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AF184-ED10-4A7F-AD27-D8DD8C3B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689834D-9192-456B-BF88-DE7B074D7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5747" y="3007286"/>
            <a:ext cx="3980188" cy="2163230"/>
          </a:xfrm>
        </p:spPr>
        <p:txBody>
          <a:bodyPr/>
          <a:lstStyle/>
          <a:p>
            <a:r>
              <a:rPr lang="en-GB" dirty="0" smtClean="0"/>
              <a:t>By Finn Tarp</a:t>
            </a:r>
          </a:p>
          <a:p>
            <a:r>
              <a:rPr lang="en-GB" dirty="0" smtClean="0"/>
              <a:t>Development Economics Research Group (DERG)</a:t>
            </a:r>
          </a:p>
          <a:p>
            <a:endParaRPr lang="en-GB" dirty="0"/>
          </a:p>
          <a:p>
            <a:r>
              <a:rPr lang="en-US" sz="2000" i="1" dirty="0"/>
              <a:t>Exploratorium 18 March 2021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F3236-AE9C-488D-97A9-0A546AE8EB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5747" y="1087200"/>
            <a:ext cx="3980188" cy="1763813"/>
          </a:xfrm>
        </p:spPr>
        <p:txBody>
          <a:bodyPr/>
          <a:lstStyle/>
          <a:p>
            <a:r>
              <a:rPr lang="en-GB" sz="2600" b="1" dirty="0"/>
              <a:t>Reflections on research, policy and practice on </a:t>
            </a:r>
            <a:r>
              <a:rPr lang="en-GB" sz="2600" b="1" dirty="0" smtClean="0"/>
              <a:t>inequality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029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 few references</a:t>
            </a:r>
            <a:endParaRPr lang="en-GB" sz="3600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World Development Report 2006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documents1.worldbank.org/curated/en/435331468127174418/pdf/322040World0Development0Report02006.pdf</a:t>
            </a:r>
            <a:r>
              <a:rPr lang="en-GB" dirty="0" smtClean="0"/>
              <a:t> </a:t>
            </a:r>
          </a:p>
          <a:p>
            <a:r>
              <a:rPr lang="en-GB" dirty="0" smtClean="0"/>
              <a:t>UNU-WIDER Conference </a:t>
            </a:r>
            <a:r>
              <a:rPr lang="en-GB" dirty="0" smtClean="0"/>
              <a:t>Inequality, Measurement, Trends, Impacts, and Policies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www.wider.unu.edu/event/inequality-measurement-trends-impacts-and-policies</a:t>
            </a:r>
            <a:r>
              <a:rPr lang="en-GB" dirty="0" smtClean="0"/>
              <a:t>  </a:t>
            </a:r>
          </a:p>
          <a:p>
            <a:r>
              <a:rPr lang="en-GB" dirty="0" smtClean="0"/>
              <a:t>The </a:t>
            </a:r>
            <a:r>
              <a:rPr lang="en-GB" dirty="0"/>
              <a:t>Stockholm Statement </a:t>
            </a: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www.wider.unu.edu/sites/default/files/News/Documents/Stockholm%20Statement.pdf</a:t>
            </a:r>
            <a:endParaRPr lang="en-GB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DFDF-74C9-49C6-BC7E-2C86835F6640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Unit name (Insert&gt;Header and Footer)</a:t>
            </a:r>
          </a:p>
        </p:txBody>
      </p:sp>
    </p:spTree>
    <p:extLst>
      <p:ext uri="{BB962C8B-B14F-4D97-AF65-F5344CB8AC3E}">
        <p14:creationId xmlns:p14="http://schemas.microsoft.com/office/powerpoint/2010/main" val="204293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Inequality in the developing world</a:t>
            </a:r>
            <a:endParaRPr lang="en-GB" dirty="0"/>
          </a:p>
        </p:txBody>
      </p:sp>
      <p:sp>
        <p:nvSpPr>
          <p:cNvPr id="8" name="Pladsholder til indhol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UNU-WIDER : Book, Open Access : Inequality in the Developing World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6EFC-97D0-43F9-B40C-36B63E7109C8}" type="datetime1">
              <a:rPr lang="en-GB" smtClean="0"/>
              <a:t>14/03/2021</a:t>
            </a:fld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Unit name (Insert&gt;Header and Footer)</a:t>
            </a:r>
          </a:p>
        </p:txBody>
      </p:sp>
      <p:pic>
        <p:nvPicPr>
          <p:cNvPr id="1026" name="Picture 2" descr="https://global.oup.com/academic/covers/pop-up/9780198863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79" y="1635125"/>
            <a:ext cx="34099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37314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_3  ENG full.potx" id="{4FDD14F9-A945-4680-B1EA-6999C30C26D1}" vid="{97475035-B6DB-4638-9129-25FBFA9C7F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4_3_ENG_empty</Template>
  <TotalTime>0</TotalTime>
  <Words>94</Words>
  <Application>Microsoft Office PowerPoint</Application>
  <PresentationFormat>On-screen Show (4:3)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PowerPoint Presentation</vt:lpstr>
      <vt:lpstr>A few references</vt:lpstr>
      <vt:lpstr>Inequality in the developing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2016-05-27T11:01:01Z</dcterms:created>
  <dcterms:modified xsi:type="dcterms:W3CDTF">2021-03-14T18:14:45Z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