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23"/>
  </p:notesMasterIdLst>
  <p:handoutMasterIdLst>
    <p:handoutMasterId r:id="rId24"/>
  </p:handoutMasterIdLst>
  <p:sldIdLst>
    <p:sldId id="261" r:id="rId2"/>
    <p:sldId id="289" r:id="rId3"/>
    <p:sldId id="290" r:id="rId4"/>
    <p:sldId id="291" r:id="rId5"/>
    <p:sldId id="288" r:id="rId6"/>
    <p:sldId id="292" r:id="rId7"/>
    <p:sldId id="293" r:id="rId8"/>
    <p:sldId id="267" r:id="rId9"/>
    <p:sldId id="281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79" r:id="rId20"/>
    <p:sldId id="283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3975">
          <p15:clr>
            <a:srgbClr val="A4A3A4"/>
          </p15:clr>
        </p15:guide>
        <p15:guide id="4" orient="horz" pos="1030">
          <p15:clr>
            <a:srgbClr val="A4A3A4"/>
          </p15:clr>
        </p15:guide>
        <p15:guide id="5" pos="7312">
          <p15:clr>
            <a:srgbClr val="A4A3A4"/>
          </p15:clr>
        </p15:guide>
        <p15:guide id="6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0" autoAdjust="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936"/>
        <p:guide orient="horz" pos="391"/>
        <p:guide orient="horz" pos="3975"/>
        <p:guide orient="horz" pos="1030"/>
        <p:guide pos="7312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da-DK" smtClean="0"/>
              <a:t>23-10-2019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23-10-2019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Click to 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379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9704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786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878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376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3219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3166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1531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3249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0812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999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1621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8455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143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495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609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9665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0360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8885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4981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760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udskifte billedet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610733C-9034-4EF1-A134-C713BE098F55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35125"/>
            <a:ext cx="11012487" cy="4675188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4C8-09F9-49F3-9200-F6E55E50E9FD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3638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2C5F-F0E5-452B-A2F2-3EA33BA229B5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venstr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</a:t>
            </a:r>
            <a:r>
              <a:rPr lang="da-DK" sz="2400" spc="100" dirty="0">
                <a:solidFill>
                  <a:schemeClr val="bg1"/>
                </a:solidFill>
                <a:latin typeface="+mj-lt"/>
                <a:cs typeface="Microsoft New Tai Lue"/>
              </a:rPr>
              <a:t/>
            </a:r>
            <a:br>
              <a:rPr lang="da-DK" sz="2400" spc="100" dirty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da-DK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6445-93A7-4948-90C3-5E545867631D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FD51-CB30-4E30-94A9-3C7B4B0535D6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243638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7188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venst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</a:t>
            </a:r>
            <a:br>
              <a:rPr lang="da-DK" dirty="0"/>
            </a:br>
            <a:r>
              <a:rPr lang="da-DK" dirty="0"/>
              <a:t>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4329-2AA9-435B-BDB4-F4C3408B6DCE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8775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al-punktopstill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4807-3496-47E8-915B-96DB96A167BC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03B-DE17-4D8C-BE2B-1AD42424342D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ejlede tek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4F7B-C476-4203-AE9B-5470D905B3E4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4" y="1628775"/>
            <a:ext cx="5358535" cy="4674527"/>
          </a:xfrm>
          <a:noFill/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03" y="1628775"/>
            <a:ext cx="5356948" cy="4674527"/>
          </a:xfr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 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3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63C-5D45-41B3-8FA7-E4A3C28213BA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628775"/>
            <a:ext cx="11012487" cy="4673600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C15-2114-4FA8-A531-51E467CB49E5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64773BD-B564-4031-8BC1-8FE44AEFACDB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E5B2-C656-407A-ACD0-1DF350477539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>
                <a:solidFill>
                  <a:schemeClr val="tx1"/>
                </a:solidFill>
              </a:rPr>
              <a:t>Brugerguide</a:t>
            </a:r>
            <a:r>
              <a:rPr lang="da-DK" baseline="0" dirty="0">
                <a:solidFill>
                  <a:schemeClr val="tx1"/>
                </a:solidFill>
              </a:rPr>
              <a:t> </a:t>
            </a:r>
            <a:r>
              <a:rPr lang="da-DK" sz="1800" baseline="0" dirty="0">
                <a:solidFill>
                  <a:schemeClr val="tx1"/>
                </a:solidFill>
              </a:rPr>
              <a:t>– </a:t>
            </a:r>
            <a:r>
              <a:rPr lang="da-DK" sz="1800" dirty="0">
                <a:solidFill>
                  <a:schemeClr val="tx1"/>
                </a:solidFill>
              </a:rPr>
              <a:t>Slet, før du færdiggør din</a:t>
            </a:r>
            <a:r>
              <a:rPr lang="da-DK" sz="1800" baseline="0" dirty="0">
                <a:solidFill>
                  <a:schemeClr val="tx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4:3-format og med dansk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formaterne 4:3 og 16:9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”tom” version (i den fulde version ser du et eksempel på hver diastype i venstrespalten)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skabeloner/powerpoint/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praesentationer/</a:t>
            </a:r>
            <a:endParaRPr lang="da-DK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henholdsvis 4:3- og 16:9-format via dette link:</a:t>
            </a:r>
            <a:b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da-DK" sz="8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høj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880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  <a:br>
              <a:rPr lang="da-DK" dirty="0"/>
            </a:br>
            <a:r>
              <a:rPr lang="da-DK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164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333159E-FBB4-453B-BB73-EC3ABA0B9EC3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164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164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72EBC29C-0917-4C4D-9E80-3B6188930562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8880D59A-D7B0-4B9B-8B78-E4C3DDBABBD4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ACD5312-4BB5-4AD3-ABB6-C66798F20444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8535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EAA-BA47-4F55-BB2A-ABDD4DBF5CDE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3639" y="1635125"/>
            <a:ext cx="5357812" cy="4675187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939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542C-E4D2-4366-8573-42718107279F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4276E65D-4FB3-40ED-B65A-20F69F4A226A}" type="datetime1">
              <a:rPr lang="da-DK" smtClean="0"/>
              <a:t>23-10-2019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3540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da-DK" sz="18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0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der.unu.edu/sites/default/files/Publications/Working-paper/PDF/wp2017-169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964" y="2115131"/>
            <a:ext cx="4946648" cy="1544702"/>
          </a:xfrm>
        </p:spPr>
        <p:txBody>
          <a:bodyPr anchor="ctr"/>
          <a:lstStyle/>
          <a:p>
            <a:pPr algn="ctr"/>
            <a:r>
              <a:rPr lang="en-US" sz="2600" dirty="0" smtClean="0"/>
              <a:t>Towards </a:t>
            </a:r>
            <a:r>
              <a:rPr lang="en-US" sz="2600" dirty="0"/>
              <a:t>a new consensus on the principles of policy-making for the contemporary world</a:t>
            </a:r>
            <a:endParaRPr lang="da-DK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7375" y="3659832"/>
            <a:ext cx="4946649" cy="1549477"/>
          </a:xfrm>
        </p:spPr>
        <p:txBody>
          <a:bodyPr anchor="ctr"/>
          <a:lstStyle/>
          <a:p>
            <a:pPr algn="ctr"/>
            <a:r>
              <a:rPr lang="en-US" dirty="0"/>
              <a:t>Finn Tarp</a:t>
            </a:r>
          </a:p>
          <a:p>
            <a:pPr algn="ctr"/>
            <a:r>
              <a:rPr lang="en-US" dirty="0"/>
              <a:t>Department of Economics</a:t>
            </a:r>
          </a:p>
          <a:p>
            <a:pPr algn="ctr"/>
            <a:r>
              <a:rPr lang="en-US" dirty="0"/>
              <a:t>Faculty of Social Sciences</a:t>
            </a:r>
          </a:p>
          <a:p>
            <a:pPr algn="ctr"/>
            <a:r>
              <a:rPr lang="en-US" dirty="0"/>
              <a:t>University of Copenhagen (UCPH)</a:t>
            </a:r>
          </a:p>
          <a:p>
            <a:pPr algn="ctr"/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00916" y="1153815"/>
            <a:ext cx="5157643" cy="1345417"/>
          </a:xfrm>
        </p:spPr>
        <p:txBody>
          <a:bodyPr anchor="ctr"/>
          <a:lstStyle/>
          <a:p>
            <a:pPr algn="ctr"/>
            <a:r>
              <a:rPr lang="da-DK" sz="3800" b="1" dirty="0"/>
              <a:t>Stockholm Statement</a:t>
            </a:r>
          </a:p>
        </p:txBody>
      </p:sp>
    </p:spTree>
    <p:extLst>
      <p:ext uri="{BB962C8B-B14F-4D97-AF65-F5344CB8AC3E}">
        <p14:creationId xmlns:p14="http://schemas.microsoft.com/office/powerpoint/2010/main" val="2634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24.10.2019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10</a:t>
            </a:fld>
            <a:endParaRPr lang="da-DK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70" y="360218"/>
            <a:ext cx="7933460" cy="5950095"/>
          </a:xfrm>
        </p:spPr>
      </p:pic>
    </p:spTree>
    <p:extLst>
      <p:ext uri="{BB962C8B-B14F-4D97-AF65-F5344CB8AC3E}">
        <p14:creationId xmlns:p14="http://schemas.microsoft.com/office/powerpoint/2010/main" val="322909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24.10.2019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11</a:t>
            </a:fld>
            <a:endParaRPr lang="da-DK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70" y="360218"/>
            <a:ext cx="7933460" cy="5950095"/>
          </a:xfrm>
        </p:spPr>
      </p:pic>
    </p:spTree>
    <p:extLst>
      <p:ext uri="{BB962C8B-B14F-4D97-AF65-F5344CB8AC3E}">
        <p14:creationId xmlns:p14="http://schemas.microsoft.com/office/powerpoint/2010/main" val="68059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01" y="397164"/>
            <a:ext cx="7884199" cy="59131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24.10.2019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317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24.10.2019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13</a:t>
            </a:fld>
            <a:endParaRPr lang="da-DK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55" y="341745"/>
            <a:ext cx="7958091" cy="5968568"/>
          </a:xfrm>
        </p:spPr>
      </p:pic>
    </p:spTree>
    <p:extLst>
      <p:ext uri="{BB962C8B-B14F-4D97-AF65-F5344CB8AC3E}">
        <p14:creationId xmlns:p14="http://schemas.microsoft.com/office/powerpoint/2010/main" val="416805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28" y="369455"/>
            <a:ext cx="7921144" cy="594085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24.10.2019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504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24.10.2019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15</a:t>
            </a:fld>
            <a:endParaRPr lang="da-DK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55" y="341745"/>
            <a:ext cx="7958091" cy="5968568"/>
          </a:xfrm>
        </p:spPr>
      </p:pic>
    </p:spTree>
    <p:extLst>
      <p:ext uri="{BB962C8B-B14F-4D97-AF65-F5344CB8AC3E}">
        <p14:creationId xmlns:p14="http://schemas.microsoft.com/office/powerpoint/2010/main" val="2108313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24.10.2019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16</a:t>
            </a:fld>
            <a:endParaRPr lang="da-DK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86" y="378691"/>
            <a:ext cx="7908829" cy="5931622"/>
          </a:xfrm>
        </p:spPr>
      </p:pic>
    </p:spTree>
    <p:extLst>
      <p:ext uri="{BB962C8B-B14F-4D97-AF65-F5344CB8AC3E}">
        <p14:creationId xmlns:p14="http://schemas.microsoft.com/office/powerpoint/2010/main" val="2741491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24.10.2019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17</a:t>
            </a:fld>
            <a:endParaRPr lang="da-DK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70" y="360218"/>
            <a:ext cx="7933460" cy="5950095"/>
          </a:xfrm>
        </p:spPr>
      </p:pic>
    </p:spTree>
    <p:extLst>
      <p:ext uri="{BB962C8B-B14F-4D97-AF65-F5344CB8AC3E}">
        <p14:creationId xmlns:p14="http://schemas.microsoft.com/office/powerpoint/2010/main" val="3239803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24.10.2019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18</a:t>
            </a:fld>
            <a:endParaRPr lang="da-DK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19" y="322641"/>
            <a:ext cx="7983562" cy="5987672"/>
          </a:xfrm>
        </p:spPr>
      </p:pic>
    </p:spTree>
    <p:extLst>
      <p:ext uri="{BB962C8B-B14F-4D97-AF65-F5344CB8AC3E}">
        <p14:creationId xmlns:p14="http://schemas.microsoft.com/office/powerpoint/2010/main" val="1069496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24.10.2019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19</a:t>
            </a:fld>
            <a:endParaRPr lang="da-DK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55" y="341745"/>
            <a:ext cx="7958091" cy="5968568"/>
          </a:xfrm>
        </p:spPr>
      </p:pic>
    </p:spTree>
    <p:extLst>
      <p:ext uri="{BB962C8B-B14F-4D97-AF65-F5344CB8AC3E}">
        <p14:creationId xmlns:p14="http://schemas.microsoft.com/office/powerpoint/2010/main" val="384441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15" y="590835"/>
            <a:ext cx="11603037" cy="842327"/>
          </a:xfrm>
        </p:spPr>
        <p:txBody>
          <a:bodyPr/>
          <a:lstStyle/>
          <a:p>
            <a:pPr algn="ctr"/>
            <a:r>
              <a:rPr lang="en-US" sz="4000" b="1" dirty="0" smtClean="0"/>
              <a:t>Development Economics: 1945 to mid-1970s</a:t>
            </a:r>
            <a:endParaRPr lang="da-DK" sz="4000" b="1" dirty="0">
              <a:solidFill>
                <a:schemeClr val="tx1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</a:t>
            </a:fld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/>
          <a:lstStyle/>
          <a:p>
            <a:r>
              <a:rPr lang="da-DK" dirty="0" smtClean="0"/>
              <a:t>24.10.2019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5724" y="1651770"/>
            <a:ext cx="8324128" cy="4080626"/>
          </a:xfrm>
        </p:spPr>
        <p:txBody>
          <a:bodyPr numCol="1"/>
          <a:lstStyle/>
          <a:p>
            <a:r>
              <a:rPr lang="en-US" sz="2300" dirty="0" smtClean="0"/>
              <a:t>World War II</a:t>
            </a:r>
            <a:endParaRPr lang="en-US" sz="2300" dirty="0"/>
          </a:p>
          <a:p>
            <a:r>
              <a:rPr lang="en-US" sz="2300" dirty="0" smtClean="0"/>
              <a:t>World Bank + IMF</a:t>
            </a:r>
          </a:p>
          <a:p>
            <a:r>
              <a:rPr lang="en-US" sz="2300" b="1" dirty="0" smtClean="0">
                <a:solidFill>
                  <a:schemeClr val="accent1"/>
                </a:solidFill>
              </a:rPr>
              <a:t>Foreign aid </a:t>
            </a:r>
            <a:r>
              <a:rPr lang="en-US" sz="2300" dirty="0" smtClean="0"/>
              <a:t>(multi + bilateral)</a:t>
            </a:r>
          </a:p>
          <a:p>
            <a:r>
              <a:rPr lang="en-US" sz="2300" dirty="0" smtClean="0"/>
              <a:t>Regional development banks</a:t>
            </a:r>
          </a:p>
          <a:p>
            <a:r>
              <a:rPr lang="en-US" sz="2300" b="1" dirty="0" smtClean="0">
                <a:solidFill>
                  <a:schemeClr val="accent1"/>
                </a:solidFill>
              </a:rPr>
              <a:t>Market failure</a:t>
            </a:r>
            <a:r>
              <a:rPr lang="en-US" sz="2300" dirty="0" smtClean="0"/>
              <a:t> and </a:t>
            </a:r>
            <a:r>
              <a:rPr lang="en-US" sz="2300" dirty="0" smtClean="0"/>
              <a:t>focus </a:t>
            </a:r>
            <a:r>
              <a:rPr lang="en-US" sz="2300" dirty="0" smtClean="0"/>
              <a:t>on the state</a:t>
            </a:r>
          </a:p>
          <a:p>
            <a:r>
              <a:rPr lang="en-US" sz="2300" dirty="0" smtClean="0"/>
              <a:t>Import substitution + </a:t>
            </a:r>
            <a:r>
              <a:rPr lang="en-US" sz="2300" b="1" dirty="0" smtClean="0">
                <a:solidFill>
                  <a:schemeClr val="accent1"/>
                </a:solidFill>
              </a:rPr>
              <a:t>industrial policy</a:t>
            </a:r>
          </a:p>
          <a:p>
            <a:r>
              <a:rPr lang="en-US" sz="2300" dirty="0"/>
              <a:t>Neoclassical counter-revolution/market </a:t>
            </a:r>
            <a:r>
              <a:rPr lang="en-US" sz="2300" dirty="0" smtClean="0"/>
              <a:t>fundamentalism</a:t>
            </a:r>
          </a:p>
          <a:p>
            <a:r>
              <a:rPr lang="en-US" sz="2300" dirty="0" smtClean="0"/>
              <a:t>International debt crisis and </a:t>
            </a:r>
            <a:r>
              <a:rPr lang="en-US" sz="2300" b="1" dirty="0" smtClean="0">
                <a:solidFill>
                  <a:schemeClr val="accent1"/>
                </a:solidFill>
              </a:rPr>
              <a:t>economic collapse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5" y="1433162"/>
            <a:ext cx="2722092" cy="420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37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6000" b="1" dirty="0" err="1" smtClean="0">
                <a:solidFill>
                  <a:srgbClr val="A31D20"/>
                </a:solidFill>
              </a:rPr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Traditional economic thinking no longer </a:t>
            </a:r>
            <a:r>
              <a:rPr lang="en-US" dirty="0" smtClean="0"/>
              <a:t>applies</a:t>
            </a:r>
          </a:p>
          <a:p>
            <a:r>
              <a:rPr lang="en-US" b="1" dirty="0">
                <a:solidFill>
                  <a:schemeClr val="accent1"/>
                </a:solidFill>
              </a:rPr>
              <a:t>Inequality</a:t>
            </a:r>
            <a:r>
              <a:rPr lang="en-US" dirty="0"/>
              <a:t> within countries is threatening social cohesion and economic </a:t>
            </a:r>
            <a:r>
              <a:rPr lang="en-US" dirty="0" smtClean="0"/>
              <a:t>progress</a:t>
            </a:r>
          </a:p>
          <a:p>
            <a:r>
              <a:rPr lang="en-US" b="1" dirty="0">
                <a:solidFill>
                  <a:schemeClr val="accent1"/>
                </a:solidFill>
              </a:rPr>
              <a:t>D</a:t>
            </a:r>
            <a:r>
              <a:rPr lang="en-US" b="1" dirty="0" smtClean="0">
                <a:solidFill>
                  <a:schemeClr val="accent1"/>
                </a:solidFill>
              </a:rPr>
              <a:t>evelopment</a:t>
            </a:r>
            <a:r>
              <a:rPr lang="en-US" dirty="0" smtClean="0"/>
              <a:t> </a:t>
            </a:r>
            <a:r>
              <a:rPr lang="en-US" dirty="0"/>
              <a:t>needs to be seen in a broader perspective in order to achieve more equitable and </a:t>
            </a:r>
            <a:r>
              <a:rPr lang="en-US" b="1" dirty="0">
                <a:solidFill>
                  <a:schemeClr val="accent1"/>
                </a:solidFill>
              </a:rPr>
              <a:t>sustainable</a:t>
            </a:r>
            <a:r>
              <a:rPr lang="en-US" dirty="0"/>
              <a:t> </a:t>
            </a:r>
            <a:r>
              <a:rPr lang="en-US" dirty="0" smtClean="0"/>
              <a:t>results</a:t>
            </a:r>
          </a:p>
          <a:p>
            <a:r>
              <a:rPr lang="en-US" dirty="0"/>
              <a:t>Trickle down alone will not do the </a:t>
            </a:r>
            <a:r>
              <a:rPr lang="en-US" dirty="0" smtClean="0"/>
              <a:t>trick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24.10.2019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20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171" y="2116498"/>
            <a:ext cx="3439939" cy="32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44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6000" b="1" dirty="0" smtClean="0">
                <a:solidFill>
                  <a:srgbClr val="A31D20"/>
                </a:solidFill>
              </a:rPr>
              <a:t>Outreach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Stockholm Statement translated into </a:t>
            </a:r>
            <a:r>
              <a:rPr lang="en-US" b="1" dirty="0" smtClean="0">
                <a:solidFill>
                  <a:schemeClr val="accent1"/>
                </a:solidFill>
              </a:rPr>
              <a:t>22 languages</a:t>
            </a:r>
            <a:r>
              <a:rPr lang="en-US" dirty="0" smtClean="0"/>
              <a:t>, including African languages such as Amharic and Kiswahili</a:t>
            </a:r>
          </a:p>
          <a:p>
            <a:r>
              <a:rPr lang="en-US" dirty="0"/>
              <a:t>Since the release of the Stockholm Statement in late 2016, different </a:t>
            </a:r>
            <a:r>
              <a:rPr lang="en-US" b="1" dirty="0">
                <a:solidFill>
                  <a:schemeClr val="accent1"/>
                </a:solidFill>
              </a:rPr>
              <a:t>media outlets</a:t>
            </a:r>
            <a:r>
              <a:rPr lang="en-US" dirty="0"/>
              <a:t> around the world have reported on the </a:t>
            </a:r>
            <a:r>
              <a:rPr lang="en-US" dirty="0" smtClean="0"/>
              <a:t>principles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24.10.2019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21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27" y="3565038"/>
            <a:ext cx="4663642" cy="2606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736" y="3583510"/>
            <a:ext cx="5792714" cy="24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0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81" y="574533"/>
            <a:ext cx="11667692" cy="865186"/>
          </a:xfrm>
        </p:spPr>
        <p:txBody>
          <a:bodyPr/>
          <a:lstStyle/>
          <a:p>
            <a:pPr algn="ctr"/>
            <a:r>
              <a:rPr lang="en-GB" sz="3600" b="1" dirty="0" smtClean="0"/>
              <a:t>The Washington Consensus (WC) (John Williamson)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2" y="1252740"/>
            <a:ext cx="11012488" cy="52395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Ten </a:t>
            </a:r>
            <a:r>
              <a:rPr lang="en-US" sz="1600" b="1" dirty="0"/>
              <a:t>broad sets of relatively specific policy recommendations</a:t>
            </a:r>
            <a:r>
              <a:rPr lang="en-US" sz="1600" b="1" dirty="0" smtClean="0"/>
              <a:t>:</a:t>
            </a:r>
            <a:endParaRPr lang="en-US" sz="1600" b="1" dirty="0"/>
          </a:p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accent1"/>
                </a:solidFill>
              </a:rPr>
              <a:t>Fiscal policy</a:t>
            </a:r>
            <a:r>
              <a:rPr lang="en-US" sz="1600" dirty="0"/>
              <a:t> discipline, with avoidance of large fiscal deficits relative to GDP;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Redirection of public spending from subsidies ("especially indiscriminate subsidies") toward broad-based provision of key pro-growth, pro-poor services like primary education, </a:t>
            </a:r>
            <a:r>
              <a:rPr lang="en-US" sz="1600" b="1" dirty="0">
                <a:solidFill>
                  <a:schemeClr val="accent1"/>
                </a:solidFill>
              </a:rPr>
              <a:t>primary health care</a:t>
            </a:r>
            <a:r>
              <a:rPr lang="en-US" sz="1600" dirty="0"/>
              <a:t> and infrastructure investment;</a:t>
            </a:r>
          </a:p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accent1"/>
                </a:solidFill>
              </a:rPr>
              <a:t>Tax reform</a:t>
            </a:r>
            <a:r>
              <a:rPr lang="en-US" sz="1600" dirty="0"/>
              <a:t>, broadening the tax base and adopting moderate marginal tax rates;</a:t>
            </a:r>
          </a:p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accent1"/>
                </a:solidFill>
              </a:rPr>
              <a:t>Interest rates</a:t>
            </a:r>
            <a:r>
              <a:rPr lang="en-US" sz="1600" dirty="0"/>
              <a:t> that are market determined and positive (but moderate) in real terms;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Competitive </a:t>
            </a:r>
            <a:r>
              <a:rPr lang="en-US" sz="1600" b="1" dirty="0">
                <a:solidFill>
                  <a:schemeClr val="accent1"/>
                </a:solidFill>
              </a:rPr>
              <a:t>exchange rates</a:t>
            </a:r>
            <a:r>
              <a:rPr lang="en-US" sz="1600" dirty="0"/>
              <a:t>;</a:t>
            </a:r>
          </a:p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accent1"/>
                </a:solidFill>
              </a:rPr>
              <a:t>Trade liberalization</a:t>
            </a:r>
            <a:r>
              <a:rPr lang="en-US" sz="1600" dirty="0"/>
              <a:t>: liberalization of imports, with particular emphasis on elimination of quantitative restrictions (licensing, etc.); any trade protection to be provided by low and relatively uniform </a:t>
            </a:r>
            <a:r>
              <a:rPr lang="en-US" sz="1600" b="1" dirty="0">
                <a:solidFill>
                  <a:schemeClr val="accent1"/>
                </a:solidFill>
              </a:rPr>
              <a:t>tariffs</a:t>
            </a:r>
            <a:r>
              <a:rPr lang="en-US" sz="1600" dirty="0"/>
              <a:t>;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Liberalization of inward </a:t>
            </a:r>
            <a:r>
              <a:rPr lang="en-US" sz="1600" b="1" dirty="0">
                <a:solidFill>
                  <a:schemeClr val="accent1"/>
                </a:solidFill>
              </a:rPr>
              <a:t>foreign direct investment</a:t>
            </a:r>
            <a:r>
              <a:rPr lang="en-US" sz="1600" dirty="0"/>
              <a:t>;</a:t>
            </a:r>
          </a:p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accent1"/>
                </a:solidFill>
              </a:rPr>
              <a:t>Privatization</a:t>
            </a:r>
            <a:r>
              <a:rPr lang="en-US" sz="1600" dirty="0"/>
              <a:t> of </a:t>
            </a:r>
            <a:r>
              <a:rPr lang="en-US" sz="1600" b="1" dirty="0">
                <a:solidFill>
                  <a:schemeClr val="accent1"/>
                </a:solidFill>
              </a:rPr>
              <a:t>state enterprises</a:t>
            </a:r>
            <a:r>
              <a:rPr lang="en-US" sz="1600" dirty="0"/>
              <a:t>;</a:t>
            </a:r>
          </a:p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accent1"/>
                </a:solidFill>
              </a:rPr>
              <a:t>Deregulation</a:t>
            </a:r>
            <a:r>
              <a:rPr lang="en-US" sz="1600" dirty="0"/>
              <a:t>: abolition of regulations that impede market entry or restrict competition, except for those justified on safety, environmental and consumer protection grounds, and prudential oversight of </a:t>
            </a:r>
            <a:r>
              <a:rPr lang="en-US" sz="1600" b="1" dirty="0">
                <a:solidFill>
                  <a:schemeClr val="accent1"/>
                </a:solidFill>
              </a:rPr>
              <a:t>financial institutions</a:t>
            </a:r>
            <a:r>
              <a:rPr lang="en-US" sz="1600" dirty="0"/>
              <a:t>;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Legal security for </a:t>
            </a:r>
            <a:r>
              <a:rPr lang="en-US" sz="1600" b="1" dirty="0">
                <a:solidFill>
                  <a:schemeClr val="accent1"/>
                </a:solidFill>
              </a:rPr>
              <a:t>property rights</a:t>
            </a:r>
            <a:r>
              <a:rPr lang="en-US" sz="1600" dirty="0"/>
              <a:t>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24-10-2019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17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15" y="556058"/>
            <a:ext cx="11857994" cy="865186"/>
          </a:xfrm>
        </p:spPr>
        <p:txBody>
          <a:bodyPr/>
          <a:lstStyle/>
          <a:p>
            <a:pPr algn="ctr"/>
            <a:r>
              <a:rPr lang="en-GB" sz="3200" b="1" dirty="0" smtClean="0"/>
              <a:t>1980s: A Lost Decade for Development </a:t>
            </a:r>
            <a:br>
              <a:rPr lang="en-GB" sz="3200" b="1" dirty="0" smtClean="0"/>
            </a:br>
            <a:r>
              <a:rPr lang="en-GB" sz="3200" b="1" dirty="0" smtClean="0"/>
              <a:t>(sub-Saharan Africa average annual change in </a:t>
            </a:r>
            <a:r>
              <a:rPr lang="en-GB" sz="3200" b="1" dirty="0" err="1" smtClean="0"/>
              <a:t>pct</a:t>
            </a:r>
            <a:r>
              <a:rPr lang="en-GB" sz="3200" b="1" dirty="0" smtClean="0"/>
              <a:t> 1980-89)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2" y="1862545"/>
            <a:ext cx="11335183" cy="463062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GDP per capita: -1.1</a:t>
            </a:r>
          </a:p>
          <a:p>
            <a:r>
              <a:rPr lang="en-GB" dirty="0" smtClean="0"/>
              <a:t>Gross domestic investment: -3.9</a:t>
            </a:r>
          </a:p>
          <a:p>
            <a:r>
              <a:rPr lang="en-GB" dirty="0" smtClean="0"/>
              <a:t>Merchandise exports: -0.6</a:t>
            </a:r>
          </a:p>
          <a:p>
            <a:r>
              <a:rPr lang="en-GB" dirty="0" smtClean="0"/>
              <a:t>Merchandise imports: -5.9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Inflation: 19.0</a:t>
            </a:r>
          </a:p>
          <a:p>
            <a:r>
              <a:rPr lang="en-GB" dirty="0" smtClean="0"/>
              <a:t>Terms of trade: -4.9</a:t>
            </a:r>
          </a:p>
          <a:p>
            <a:r>
              <a:rPr lang="en-GB" dirty="0" smtClean="0"/>
              <a:t>Long term debt outstanding: 14.5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Population growth: 3.2</a:t>
            </a:r>
          </a:p>
          <a:p>
            <a:r>
              <a:rPr lang="en-GB" dirty="0" smtClean="0"/>
              <a:t>Plus debt service (percent of GNP): 1.4 (1965), 3.1 (1980), 5.9 (1989)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24-10-2019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4</a:t>
            </a:fld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64" y="2108199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3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2" y="620714"/>
            <a:ext cx="11012488" cy="858952"/>
          </a:xfrm>
        </p:spPr>
        <p:txBody>
          <a:bodyPr/>
          <a:lstStyle/>
          <a:p>
            <a:pPr algn="ctr"/>
            <a:r>
              <a:rPr lang="en-US" sz="4000" b="1" dirty="0" smtClean="0"/>
              <a:t>Post Washington </a:t>
            </a:r>
            <a:r>
              <a:rPr lang="en-US" sz="4000" b="1" dirty="0"/>
              <a:t>Consensus </a:t>
            </a:r>
            <a:r>
              <a:rPr lang="en-US" sz="4000" b="1" dirty="0" smtClean="0"/>
              <a:t>Developments</a:t>
            </a:r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5</a:t>
            </a:fld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/>
          <a:lstStyle/>
          <a:p>
            <a:r>
              <a:rPr lang="da-DK" dirty="0" smtClean="0"/>
              <a:t>24.10.2019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0700" y="1837835"/>
            <a:ext cx="11012488" cy="3980872"/>
          </a:xfrm>
        </p:spPr>
        <p:txBody>
          <a:bodyPr numCol="2"/>
          <a:lstStyle/>
          <a:p>
            <a:r>
              <a:rPr lang="en-US" dirty="0" smtClean="0"/>
              <a:t>What happened?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www.wider.unu.edu/sites/default/files/Publications/Working-paper/PDF/wp2017-169.pdf</a:t>
            </a:r>
            <a:endParaRPr lang="en-US" dirty="0" smtClean="0"/>
          </a:p>
          <a:p>
            <a:r>
              <a:rPr lang="en-US" dirty="0" smtClean="0"/>
              <a:t>Adjustment with a human face</a:t>
            </a:r>
          </a:p>
          <a:p>
            <a:r>
              <a:rPr lang="en-US" dirty="0" smtClean="0"/>
              <a:t>Increasing focus on </a:t>
            </a:r>
            <a:r>
              <a:rPr lang="en-US" b="1" dirty="0" smtClean="0">
                <a:solidFill>
                  <a:schemeClr val="accent1"/>
                </a:solidFill>
              </a:rPr>
              <a:t>poverty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1"/>
                </a:solidFill>
              </a:rPr>
              <a:t>inequality</a:t>
            </a:r>
          </a:p>
          <a:p>
            <a:r>
              <a:rPr lang="en-US" dirty="0" smtClean="0"/>
              <a:t>Gradual paradigm shifting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957" y="1837835"/>
            <a:ext cx="5480600" cy="3557848"/>
          </a:xfrm>
          <a:prstGeom prst="rect">
            <a:avLst/>
          </a:prstGeom>
        </p:spPr>
      </p:pic>
      <p:sp>
        <p:nvSpPr>
          <p:cNvPr id="7" name="AutoShape 2" descr="Billedresultat for stiglitz world bank chief economis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Billedresultat for stiglitz world bank chief economist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40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b="1" dirty="0" smtClean="0"/>
              <a:t>World Bank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438" y="1743955"/>
            <a:ext cx="6947910" cy="4675188"/>
          </a:xfrm>
        </p:spPr>
        <p:txBody>
          <a:bodyPr/>
          <a:lstStyle/>
          <a:p>
            <a:r>
              <a:rPr lang="en-GB" dirty="0"/>
              <a:t>Chief Economist </a:t>
            </a:r>
            <a:r>
              <a:rPr lang="en-GB" dirty="0" smtClean="0"/>
              <a:t>Joseph </a:t>
            </a:r>
            <a:r>
              <a:rPr lang="en-GB" b="1" dirty="0" smtClean="0">
                <a:solidFill>
                  <a:schemeClr val="accent1"/>
                </a:solidFill>
              </a:rPr>
              <a:t>Stiglitz</a:t>
            </a:r>
            <a:r>
              <a:rPr lang="en-GB" dirty="0" smtClean="0"/>
              <a:t> (1997-2000)</a:t>
            </a:r>
          </a:p>
          <a:p>
            <a:r>
              <a:rPr lang="en-GB" dirty="0" smtClean="0"/>
              <a:t>Prof </a:t>
            </a:r>
            <a:r>
              <a:rPr lang="en-GB" dirty="0"/>
              <a:t>Kaushik </a:t>
            </a:r>
            <a:r>
              <a:rPr lang="en-GB" b="1" dirty="0" err="1" smtClean="0">
                <a:solidFill>
                  <a:schemeClr val="accent1"/>
                </a:solidFill>
              </a:rPr>
              <a:t>Basu</a:t>
            </a:r>
            <a:r>
              <a:rPr lang="en-GB" dirty="0" smtClean="0"/>
              <a:t> (2012-16)</a:t>
            </a:r>
          </a:p>
          <a:p>
            <a:r>
              <a:rPr lang="en-GB" dirty="0" smtClean="0"/>
              <a:t>Council of Eminent Persons (CEP)</a:t>
            </a:r>
          </a:p>
          <a:p>
            <a:r>
              <a:rPr lang="en-GB" dirty="0" smtClean="0"/>
              <a:t>A. </a:t>
            </a:r>
            <a:r>
              <a:rPr lang="en-GB" b="1" dirty="0" smtClean="0">
                <a:solidFill>
                  <a:schemeClr val="accent1"/>
                </a:solidFill>
              </a:rPr>
              <a:t>Sen</a:t>
            </a:r>
            <a:r>
              <a:rPr lang="en-GB" dirty="0" smtClean="0"/>
              <a:t>, J. Stiglitz, other former Chief</a:t>
            </a:r>
          </a:p>
          <a:p>
            <a:pPr marL="0" indent="0">
              <a:buNone/>
            </a:pPr>
            <a:r>
              <a:rPr lang="en-GB" dirty="0" smtClean="0"/>
              <a:t>Economists, Eric </a:t>
            </a:r>
            <a:r>
              <a:rPr lang="en-GB" dirty="0" err="1" smtClean="0"/>
              <a:t>Maskin</a:t>
            </a:r>
            <a:r>
              <a:rPr lang="en-GB" dirty="0" smtClean="0"/>
              <a:t>, Esther </a:t>
            </a:r>
            <a:r>
              <a:rPr lang="en-GB" b="1" dirty="0" err="1" smtClean="0">
                <a:solidFill>
                  <a:schemeClr val="accent1"/>
                </a:solidFill>
              </a:rPr>
              <a:t>Duflo</a:t>
            </a:r>
            <a:r>
              <a:rPr lang="en-GB" dirty="0" smtClean="0"/>
              <a:t>, 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Montek</a:t>
            </a:r>
            <a:r>
              <a:rPr lang="en-GB" dirty="0" smtClean="0"/>
              <a:t> Ahluwalia and a few more </a:t>
            </a:r>
          </a:p>
          <a:p>
            <a:r>
              <a:rPr lang="en-GB" dirty="0" smtClean="0"/>
              <a:t>World </a:t>
            </a:r>
            <a:r>
              <a:rPr lang="en-GB" b="1" dirty="0" smtClean="0">
                <a:solidFill>
                  <a:schemeClr val="accent1"/>
                </a:solidFill>
              </a:rPr>
              <a:t>Development Reports</a:t>
            </a:r>
            <a:r>
              <a:rPr lang="en-GB" dirty="0" smtClean="0"/>
              <a:t> </a:t>
            </a:r>
          </a:p>
          <a:p>
            <a:r>
              <a:rPr lang="en-GB" dirty="0" smtClean="0"/>
              <a:t>What to do about the WC? </a:t>
            </a:r>
            <a:r>
              <a:rPr lang="da-DK" dirty="0"/>
              <a:t>Jim Yong </a:t>
            </a:r>
            <a:r>
              <a:rPr lang="da-DK" dirty="0" smtClean="0"/>
              <a:t>Kim!</a:t>
            </a:r>
          </a:p>
          <a:p>
            <a:r>
              <a:rPr lang="da-DK" dirty="0" smtClean="0"/>
              <a:t>And </a:t>
            </a:r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about</a:t>
            </a:r>
            <a:r>
              <a:rPr lang="da-DK" dirty="0" smtClean="0"/>
              <a:t> the </a:t>
            </a:r>
            <a:r>
              <a:rPr lang="da-DK" b="1" dirty="0" err="1" smtClean="0">
                <a:solidFill>
                  <a:schemeClr val="accent1"/>
                </a:solidFill>
              </a:rPr>
              <a:t>SDGs</a:t>
            </a:r>
            <a:r>
              <a:rPr lang="da-DK" dirty="0" smtClean="0"/>
              <a:t>?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24-10-2019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6</a:t>
            </a:fld>
            <a:endParaRPr lang="da-DK" dirty="0"/>
          </a:p>
        </p:txBody>
      </p:sp>
      <p:sp>
        <p:nvSpPr>
          <p:cNvPr id="6" name="AutoShape 2" descr="Billedresultat for stiglitz world bank chief economis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Billedresultat for stiglitz world bank chief economist"/>
          <p:cNvSpPr>
            <a:spLocks noChangeAspect="1" noChangeArrowheads="1"/>
          </p:cNvSpPr>
          <p:nvPr/>
        </p:nvSpPr>
        <p:spPr bwMode="auto">
          <a:xfrm>
            <a:off x="5203537" y="1911177"/>
            <a:ext cx="2170372" cy="217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Billedresultat for stiglitz world bank chief economist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0" y="1485900"/>
            <a:ext cx="4137274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9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24-10-2019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7</a:t>
            </a:fld>
            <a:endParaRPr lang="da-DK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1556" y="-30309"/>
            <a:ext cx="8204662" cy="634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55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6000" b="1" dirty="0" err="1" smtClean="0"/>
              <a:t>Saltsjöbaden</a:t>
            </a:r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8</a:t>
            </a:fld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/>
          <a:lstStyle/>
          <a:p>
            <a:r>
              <a:rPr lang="da-DK" dirty="0" smtClean="0"/>
              <a:t>24.10.2019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8963" y="1635124"/>
            <a:ext cx="11012488" cy="5024293"/>
          </a:xfrm>
        </p:spPr>
        <p:txBody>
          <a:bodyPr numCol="2"/>
          <a:lstStyle/>
          <a:p>
            <a:r>
              <a:rPr lang="en-US" dirty="0" smtClean="0"/>
              <a:t>Thirteen economists</a:t>
            </a:r>
            <a:r>
              <a:rPr lang="en-US" dirty="0"/>
              <a:t>, which included four former Chief Economists of the World Bank, met over two days at Saltsjöbaden, Sweden, on 16-17 September 2016, to discuss the challenges faced by today’s </a:t>
            </a:r>
            <a:r>
              <a:rPr lang="en-US" b="1" dirty="0">
                <a:solidFill>
                  <a:schemeClr val="accent1"/>
                </a:solidFill>
              </a:rPr>
              <a:t>economic policy </a:t>
            </a:r>
            <a:r>
              <a:rPr lang="en-US" b="1" dirty="0" smtClean="0">
                <a:solidFill>
                  <a:schemeClr val="accent1"/>
                </a:solidFill>
              </a:rPr>
              <a:t>makers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meeting was hosted by the Swedish International Development Agency </a:t>
            </a:r>
            <a:r>
              <a:rPr lang="en-US" b="1" dirty="0" smtClean="0">
                <a:solidFill>
                  <a:schemeClr val="accent1"/>
                </a:solidFill>
              </a:rPr>
              <a:t>SIDA</a:t>
            </a:r>
            <a:r>
              <a:rPr lang="en-US" dirty="0" smtClean="0"/>
              <a:t> and </a:t>
            </a:r>
            <a:r>
              <a:rPr lang="en-US" dirty="0"/>
              <a:t>the World </a:t>
            </a:r>
            <a:r>
              <a:rPr lang="en-US" dirty="0" smtClean="0"/>
              <a:t>Bank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782" y="1736720"/>
            <a:ext cx="5494098" cy="412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09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620713"/>
            <a:ext cx="11012488" cy="1091709"/>
          </a:xfrm>
        </p:spPr>
        <p:txBody>
          <a:bodyPr/>
          <a:lstStyle/>
          <a:p>
            <a:pPr algn="ctr"/>
            <a:r>
              <a:rPr lang="da-DK" sz="6000" b="1" dirty="0" smtClean="0"/>
              <a:t>The Group</a:t>
            </a:r>
            <a:r>
              <a:rPr lang="da-DK" sz="6000" b="1" dirty="0"/>
              <a:t/>
            </a:r>
            <a:br>
              <a:rPr lang="da-DK" sz="6000" b="1" dirty="0"/>
            </a:br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9</a:t>
            </a:fld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/>
          <a:lstStyle/>
          <a:p>
            <a:r>
              <a:rPr lang="da-DK" dirty="0" smtClean="0"/>
              <a:t>24.10.2019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2090" y="1983771"/>
            <a:ext cx="11012488" cy="3980872"/>
          </a:xfrm>
        </p:spPr>
        <p:txBody>
          <a:bodyPr numCol="2"/>
          <a:lstStyle/>
          <a:p>
            <a:r>
              <a:rPr lang="en-US" dirty="0" smtClean="0"/>
              <a:t>Sabina </a:t>
            </a:r>
            <a:r>
              <a:rPr lang="en-US" dirty="0" err="1"/>
              <a:t>Alkire</a:t>
            </a:r>
            <a:r>
              <a:rPr lang="en-US" dirty="0"/>
              <a:t> (</a:t>
            </a:r>
            <a:r>
              <a:rPr lang="en-US" dirty="0" smtClean="0"/>
              <a:t>Oxford)</a:t>
            </a:r>
          </a:p>
          <a:p>
            <a:r>
              <a:rPr lang="en-US" dirty="0" err="1" smtClean="0"/>
              <a:t>Pranab</a:t>
            </a:r>
            <a:r>
              <a:rPr lang="en-US" dirty="0" smtClean="0"/>
              <a:t> </a:t>
            </a:r>
            <a:r>
              <a:rPr lang="en-US" dirty="0" err="1"/>
              <a:t>Bardhan</a:t>
            </a:r>
            <a:r>
              <a:rPr lang="en-US" dirty="0"/>
              <a:t> (</a:t>
            </a:r>
            <a:r>
              <a:rPr lang="en-US" dirty="0" smtClean="0"/>
              <a:t>Berkeley)</a:t>
            </a:r>
          </a:p>
          <a:p>
            <a:r>
              <a:rPr lang="en-US" dirty="0" smtClean="0"/>
              <a:t>Kaushik </a:t>
            </a:r>
            <a:r>
              <a:rPr lang="en-US" dirty="0" err="1"/>
              <a:t>Basu</a:t>
            </a:r>
            <a:r>
              <a:rPr lang="en-US" dirty="0"/>
              <a:t> (New </a:t>
            </a:r>
            <a:r>
              <a:rPr lang="en-US" dirty="0" smtClean="0"/>
              <a:t>York)</a:t>
            </a:r>
          </a:p>
          <a:p>
            <a:r>
              <a:rPr lang="en-US" dirty="0" smtClean="0"/>
              <a:t>Haroon </a:t>
            </a:r>
            <a:r>
              <a:rPr lang="en-US" dirty="0" err="1"/>
              <a:t>Bhorat</a:t>
            </a:r>
            <a:r>
              <a:rPr lang="en-US" dirty="0"/>
              <a:t> (Cape </a:t>
            </a:r>
            <a:r>
              <a:rPr lang="en-US" dirty="0" smtClean="0"/>
              <a:t>Town)</a:t>
            </a:r>
          </a:p>
          <a:p>
            <a:r>
              <a:rPr lang="en-US" dirty="0" smtClean="0"/>
              <a:t>Francois </a:t>
            </a:r>
            <a:r>
              <a:rPr lang="en-US" dirty="0"/>
              <a:t>Bourguignon (</a:t>
            </a:r>
            <a:r>
              <a:rPr lang="en-US" dirty="0" smtClean="0"/>
              <a:t>Paris)</a:t>
            </a:r>
          </a:p>
          <a:p>
            <a:r>
              <a:rPr lang="en-US" dirty="0" err="1" smtClean="0"/>
              <a:t>Ashwini</a:t>
            </a:r>
            <a:r>
              <a:rPr lang="en-US" dirty="0" smtClean="0"/>
              <a:t> </a:t>
            </a:r>
            <a:r>
              <a:rPr lang="en-US" dirty="0"/>
              <a:t>Deshpande (</a:t>
            </a:r>
            <a:r>
              <a:rPr lang="en-US" dirty="0" smtClean="0"/>
              <a:t>Delhi)</a:t>
            </a:r>
          </a:p>
          <a:p>
            <a:r>
              <a:rPr lang="en-US" dirty="0" smtClean="0"/>
              <a:t>Ravi </a:t>
            </a:r>
            <a:r>
              <a:rPr lang="en-US" dirty="0" err="1"/>
              <a:t>Kanbur</a:t>
            </a:r>
            <a:r>
              <a:rPr lang="en-US" dirty="0"/>
              <a:t> (</a:t>
            </a:r>
            <a:r>
              <a:rPr lang="en-US" dirty="0" smtClean="0"/>
              <a:t>Ithaca)</a:t>
            </a:r>
          </a:p>
          <a:p>
            <a:endParaRPr lang="en-US" dirty="0" smtClean="0"/>
          </a:p>
          <a:p>
            <a:r>
              <a:rPr lang="en-US" dirty="0" smtClean="0"/>
              <a:t>Justin </a:t>
            </a:r>
            <a:r>
              <a:rPr lang="en-US" dirty="0" err="1"/>
              <a:t>Yifu</a:t>
            </a:r>
            <a:r>
              <a:rPr lang="en-US" dirty="0"/>
              <a:t> Lin (Beijing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Kalle</a:t>
            </a:r>
            <a:r>
              <a:rPr lang="en-US" dirty="0" smtClean="0"/>
              <a:t> </a:t>
            </a:r>
            <a:r>
              <a:rPr lang="en-US" dirty="0" err="1"/>
              <a:t>Moene</a:t>
            </a:r>
            <a:r>
              <a:rPr lang="en-US" dirty="0"/>
              <a:t> (</a:t>
            </a:r>
            <a:r>
              <a:rPr lang="en-US" dirty="0" smtClean="0"/>
              <a:t>Oslo)</a:t>
            </a:r>
          </a:p>
          <a:p>
            <a:r>
              <a:rPr lang="en-US" dirty="0" smtClean="0"/>
              <a:t>Jean-Philippe </a:t>
            </a:r>
            <a:r>
              <a:rPr lang="en-US" dirty="0" err="1"/>
              <a:t>Platteau</a:t>
            </a:r>
            <a:r>
              <a:rPr lang="en-US" dirty="0"/>
              <a:t> (Namur</a:t>
            </a:r>
            <a:r>
              <a:rPr lang="en-US" dirty="0" smtClean="0"/>
              <a:t>),</a:t>
            </a:r>
          </a:p>
          <a:p>
            <a:r>
              <a:rPr lang="en-US" dirty="0" smtClean="0"/>
              <a:t>Jaime </a:t>
            </a:r>
            <a:r>
              <a:rPr lang="en-US" dirty="0"/>
              <a:t>Saavedra (</a:t>
            </a:r>
            <a:r>
              <a:rPr lang="en-US" dirty="0" smtClean="0"/>
              <a:t>Lima)</a:t>
            </a:r>
          </a:p>
          <a:p>
            <a:r>
              <a:rPr lang="en-US" dirty="0" smtClean="0"/>
              <a:t>Joseph </a:t>
            </a:r>
            <a:r>
              <a:rPr lang="en-US" dirty="0" err="1"/>
              <a:t>Stiglitz</a:t>
            </a:r>
            <a:r>
              <a:rPr lang="en-US" dirty="0"/>
              <a:t> (New </a:t>
            </a:r>
            <a:r>
              <a:rPr lang="en-US" dirty="0" smtClean="0"/>
              <a:t>York)</a:t>
            </a:r>
          </a:p>
          <a:p>
            <a:r>
              <a:rPr lang="en-US" dirty="0" smtClean="0"/>
              <a:t>Finn </a:t>
            </a:r>
            <a:r>
              <a:rPr lang="en-US" dirty="0"/>
              <a:t>Tarp (Helsinki and Copenhagen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387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_DK_lille.potx" id="{BE9C15E7-90F8-4CF2-8B96-2848F515C8F5}" vid="{DD010ABE-EF93-4421-BF04-578FEEDB9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684</Words>
  <Application>Microsoft Office PowerPoint</Application>
  <PresentationFormat>Widescreen</PresentationFormat>
  <Paragraphs>142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Microsoft New Tai Lue</vt:lpstr>
      <vt:lpstr>Times New Roman</vt:lpstr>
      <vt:lpstr>Wingdings</vt:lpstr>
      <vt:lpstr>Brugerdefineret design</vt:lpstr>
      <vt:lpstr>PowerPoint Presentation</vt:lpstr>
      <vt:lpstr>Development Economics: 1945 to mid-1970s</vt:lpstr>
      <vt:lpstr>The Washington Consensus (WC) (John Williamson)</vt:lpstr>
      <vt:lpstr>1980s: A Lost Decade for Development  (sub-Saharan Africa average annual change in pct 1980-89)</vt:lpstr>
      <vt:lpstr>Post Washington Consensus Developments</vt:lpstr>
      <vt:lpstr>World Bank</vt:lpstr>
      <vt:lpstr>PowerPoint Presentation</vt:lpstr>
      <vt:lpstr>Saltsjöbaden</vt:lpstr>
      <vt:lpstr>The Group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Outreach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2019-10-21T09:20:05Z</dcterms:created>
  <dcterms:modified xsi:type="dcterms:W3CDTF">2019-10-23T17:12:47Z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SD_DocumentLanguage">
    <vt:lpwstr>da-DK</vt:lpwstr>
  </property>
</Properties>
</file>