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9" r:id="rId3"/>
    <p:sldId id="301" r:id="rId4"/>
    <p:sldId id="261" r:id="rId5"/>
    <p:sldId id="302" r:id="rId6"/>
    <p:sldId id="260" r:id="rId7"/>
    <p:sldId id="262" r:id="rId8"/>
    <p:sldId id="263" r:id="rId9"/>
    <p:sldId id="284" r:id="rId10"/>
    <p:sldId id="270" r:id="rId11"/>
    <p:sldId id="272" r:id="rId12"/>
    <p:sldId id="303" r:id="rId13"/>
    <p:sldId id="273" r:id="rId14"/>
    <p:sldId id="285" r:id="rId15"/>
    <p:sldId id="286" r:id="rId16"/>
    <p:sldId id="304" r:id="rId17"/>
    <p:sldId id="305" r:id="rId18"/>
    <p:sldId id="312" r:id="rId19"/>
    <p:sldId id="313" r:id="rId20"/>
    <p:sldId id="314" r:id="rId21"/>
    <p:sldId id="315" r:id="rId22"/>
    <p:sldId id="316" r:id="rId23"/>
    <p:sldId id="290" r:id="rId24"/>
    <p:sldId id="264" r:id="rId25"/>
    <p:sldId id="291" r:id="rId26"/>
    <p:sldId id="292" r:id="rId27"/>
    <p:sldId id="293" r:id="rId28"/>
    <p:sldId id="294" r:id="rId29"/>
    <p:sldId id="295" r:id="rId30"/>
    <p:sldId id="299" r:id="rId31"/>
  </p:sldIdLst>
  <p:sldSz cx="9144000" cy="6858000" type="screen4x3"/>
  <p:notesSz cx="7099300" cy="102346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20"/>
    <p:restoredTop sz="94660"/>
  </p:normalViewPr>
  <p:slideViewPr>
    <p:cSldViewPr>
      <p:cViewPr varScale="1">
        <p:scale>
          <a:sx n="62" d="100"/>
          <a:sy n="62" d="100"/>
        </p:scale>
        <p:origin x="1210" y="6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Pladsholder til dato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D630DAA-40D3-4E2A-A8DC-921DF2F989BD}" type="datetimeFigureOut">
              <a:rPr lang="en-GB" smtClean="0"/>
              <a:pPr/>
              <a:t>11/04/2019</a:t>
            </a:fld>
            <a:endParaRPr lang="en-GB"/>
          </a:p>
        </p:txBody>
      </p:sp>
      <p:sp>
        <p:nvSpPr>
          <p:cNvPr id="4" name="Pladsholder til diasbille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Pladsholder til no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Pladsholder til sidefod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Pladsholder til dias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F41C321-3885-403F-A2F0-9EC80402CC19}" type="slidenum">
              <a:rPr lang="en-GB" smtClean="0"/>
              <a:pPr/>
              <a:t>‹#›</a:t>
            </a:fld>
            <a:endParaRPr lang="en-GB"/>
          </a:p>
        </p:txBody>
      </p:sp>
    </p:spTree>
    <p:extLst>
      <p:ext uri="{BB962C8B-B14F-4D97-AF65-F5344CB8AC3E}">
        <p14:creationId xmlns:p14="http://schemas.microsoft.com/office/powerpoint/2010/main" val="286450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GB" dirty="0"/>
          </a:p>
        </p:txBody>
      </p:sp>
      <p:sp>
        <p:nvSpPr>
          <p:cNvPr id="4" name="Pladsholder til diasnummer 3"/>
          <p:cNvSpPr>
            <a:spLocks noGrp="1"/>
          </p:cNvSpPr>
          <p:nvPr>
            <p:ph type="sldNum" sz="quarter" idx="10"/>
          </p:nvPr>
        </p:nvSpPr>
        <p:spPr/>
        <p:txBody>
          <a:bodyPr/>
          <a:lstStyle/>
          <a:p>
            <a:fld id="{8F41C321-3885-403F-A2F0-9EC80402CC19}" type="slidenum">
              <a:rPr lang="en-GB" smtClean="0"/>
              <a:pPr/>
              <a:t>1</a:t>
            </a:fld>
            <a:endParaRPr lang="en-GB" dirty="0"/>
          </a:p>
        </p:txBody>
      </p:sp>
    </p:spTree>
    <p:extLst>
      <p:ext uri="{BB962C8B-B14F-4D97-AF65-F5344CB8AC3E}">
        <p14:creationId xmlns:p14="http://schemas.microsoft.com/office/powerpoint/2010/main" val="4109986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12</a:t>
            </a:fld>
            <a:endParaRPr lang="en-GB"/>
          </a:p>
        </p:txBody>
      </p:sp>
    </p:spTree>
    <p:extLst>
      <p:ext uri="{BB962C8B-B14F-4D97-AF65-F5344CB8AC3E}">
        <p14:creationId xmlns:p14="http://schemas.microsoft.com/office/powerpoint/2010/main" val="1547005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13</a:t>
            </a:fld>
            <a:endParaRPr lang="en-GB"/>
          </a:p>
        </p:txBody>
      </p:sp>
    </p:spTree>
    <p:extLst>
      <p:ext uri="{BB962C8B-B14F-4D97-AF65-F5344CB8AC3E}">
        <p14:creationId xmlns:p14="http://schemas.microsoft.com/office/powerpoint/2010/main" val="531645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23</a:t>
            </a:fld>
            <a:endParaRPr lang="en-GB"/>
          </a:p>
        </p:txBody>
      </p:sp>
    </p:spTree>
    <p:extLst>
      <p:ext uri="{BB962C8B-B14F-4D97-AF65-F5344CB8AC3E}">
        <p14:creationId xmlns:p14="http://schemas.microsoft.com/office/powerpoint/2010/main" val="3816021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24</a:t>
            </a:fld>
            <a:endParaRPr lang="en-GB"/>
          </a:p>
        </p:txBody>
      </p:sp>
    </p:spTree>
    <p:extLst>
      <p:ext uri="{BB962C8B-B14F-4D97-AF65-F5344CB8AC3E}">
        <p14:creationId xmlns:p14="http://schemas.microsoft.com/office/powerpoint/2010/main" val="3741208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List of </a:t>
            </a:r>
            <a:r>
              <a:rPr lang="da-DK" dirty="0" err="1"/>
              <a:t>publications</a:t>
            </a:r>
            <a:r>
              <a:rPr lang="da-DK" dirty="0"/>
              <a:t>: Direkte udsprunget af projektet</a:t>
            </a:r>
            <a:br>
              <a:rPr lang="da-DK" dirty="0"/>
            </a:br>
            <a:r>
              <a:rPr lang="da-DK" dirty="0"/>
              <a:t>Policy </a:t>
            </a:r>
            <a:r>
              <a:rPr lang="da-DK" dirty="0" err="1"/>
              <a:t>briefs</a:t>
            </a:r>
            <a:r>
              <a:rPr lang="da-DK" dirty="0"/>
              <a:t>: Vigtigst at de bliver brugt, fremfor antallet af </a:t>
            </a:r>
            <a:r>
              <a:rPr lang="da-DK" dirty="0" err="1"/>
              <a:t>briefs</a:t>
            </a:r>
            <a:r>
              <a:rPr lang="da-DK" dirty="0"/>
              <a:t>. For at sikre stakeholder involvering hele vejen igennem. Medtage centrale stakeholders fra starten til ”bestilling” af hvilke </a:t>
            </a:r>
            <a:r>
              <a:rPr lang="da-DK" dirty="0" err="1"/>
              <a:t>briefs</a:t>
            </a:r>
            <a:r>
              <a:rPr lang="da-DK" dirty="0"/>
              <a:t> de vil finde brugbare som resultat af projektet. God hjælp hele vejen igennem.  </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25</a:t>
            </a:fld>
            <a:endParaRPr lang="en-GB"/>
          </a:p>
        </p:txBody>
      </p:sp>
    </p:spTree>
    <p:extLst>
      <p:ext uri="{BB962C8B-B14F-4D97-AF65-F5344CB8AC3E}">
        <p14:creationId xmlns:p14="http://schemas.microsoft.com/office/powerpoint/2010/main" val="2156745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Jakob – viser video</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27</a:t>
            </a:fld>
            <a:endParaRPr lang="en-GB"/>
          </a:p>
        </p:txBody>
      </p:sp>
    </p:spTree>
    <p:extLst>
      <p:ext uri="{BB962C8B-B14F-4D97-AF65-F5344CB8AC3E}">
        <p14:creationId xmlns:p14="http://schemas.microsoft.com/office/powerpoint/2010/main" val="3100590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29</a:t>
            </a:fld>
            <a:endParaRPr lang="en-GB"/>
          </a:p>
        </p:txBody>
      </p:sp>
    </p:spTree>
    <p:extLst>
      <p:ext uri="{BB962C8B-B14F-4D97-AF65-F5344CB8AC3E}">
        <p14:creationId xmlns:p14="http://schemas.microsoft.com/office/powerpoint/2010/main" val="73793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4</a:t>
            </a:fld>
            <a:endParaRPr lang="en-GB"/>
          </a:p>
        </p:txBody>
      </p:sp>
    </p:spTree>
    <p:extLst>
      <p:ext uri="{BB962C8B-B14F-4D97-AF65-F5344CB8AC3E}">
        <p14:creationId xmlns:p14="http://schemas.microsoft.com/office/powerpoint/2010/main" val="2238928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5</a:t>
            </a:fld>
            <a:endParaRPr lang="en-GB"/>
          </a:p>
        </p:txBody>
      </p:sp>
    </p:spTree>
    <p:extLst>
      <p:ext uri="{BB962C8B-B14F-4D97-AF65-F5344CB8AC3E}">
        <p14:creationId xmlns:p14="http://schemas.microsoft.com/office/powerpoint/2010/main" val="2316357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6</a:t>
            </a:fld>
            <a:endParaRPr lang="en-GB"/>
          </a:p>
        </p:txBody>
      </p:sp>
    </p:spTree>
    <p:extLst>
      <p:ext uri="{BB962C8B-B14F-4D97-AF65-F5344CB8AC3E}">
        <p14:creationId xmlns:p14="http://schemas.microsoft.com/office/powerpoint/2010/main" val="4001996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7</a:t>
            </a:fld>
            <a:endParaRPr lang="en-GB"/>
          </a:p>
        </p:txBody>
      </p:sp>
    </p:spTree>
    <p:extLst>
      <p:ext uri="{BB962C8B-B14F-4D97-AF65-F5344CB8AC3E}">
        <p14:creationId xmlns:p14="http://schemas.microsoft.com/office/powerpoint/2010/main" val="886622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8</a:t>
            </a:fld>
            <a:endParaRPr lang="en-GB"/>
          </a:p>
        </p:txBody>
      </p:sp>
    </p:spTree>
    <p:extLst>
      <p:ext uri="{BB962C8B-B14F-4D97-AF65-F5344CB8AC3E}">
        <p14:creationId xmlns:p14="http://schemas.microsoft.com/office/powerpoint/2010/main" val="25208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9</a:t>
            </a:fld>
            <a:endParaRPr lang="en-GB"/>
          </a:p>
        </p:txBody>
      </p:sp>
    </p:spTree>
    <p:extLst>
      <p:ext uri="{BB962C8B-B14F-4D97-AF65-F5344CB8AC3E}">
        <p14:creationId xmlns:p14="http://schemas.microsoft.com/office/powerpoint/2010/main" val="146292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IAJ – Difference in </a:t>
            </a:r>
            <a:r>
              <a:rPr lang="da-DK" dirty="0" err="1"/>
              <a:t>rules</a:t>
            </a:r>
            <a:r>
              <a:rPr lang="da-DK" dirty="0"/>
              <a:t> and norms for DK and </a:t>
            </a:r>
            <a:r>
              <a:rPr lang="da-DK" dirty="0" err="1"/>
              <a:t>south</a:t>
            </a:r>
            <a:r>
              <a:rPr lang="da-DK" dirty="0"/>
              <a:t> partners. </a:t>
            </a:r>
            <a:r>
              <a:rPr lang="da-DK" dirty="0" err="1"/>
              <a:t>Replacement</a:t>
            </a:r>
            <a:r>
              <a:rPr lang="da-DK" dirty="0"/>
              <a:t> </a:t>
            </a:r>
            <a:r>
              <a:rPr lang="da-DK" dirty="0" err="1"/>
              <a:t>salaries</a:t>
            </a:r>
            <a:r>
              <a:rPr lang="da-DK" dirty="0"/>
              <a:t> generally not </a:t>
            </a:r>
            <a:r>
              <a:rPr lang="da-DK" dirty="0" err="1"/>
              <a:t>used</a:t>
            </a:r>
            <a:r>
              <a:rPr lang="da-DK" dirty="0"/>
              <a:t> in </a:t>
            </a:r>
            <a:r>
              <a:rPr lang="da-DK" dirty="0" err="1"/>
              <a:t>south</a:t>
            </a:r>
            <a:r>
              <a:rPr lang="da-DK" dirty="0"/>
              <a:t>. </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10</a:t>
            </a:fld>
            <a:endParaRPr lang="en-GB"/>
          </a:p>
        </p:txBody>
      </p:sp>
    </p:spTree>
    <p:extLst>
      <p:ext uri="{BB962C8B-B14F-4D97-AF65-F5344CB8AC3E}">
        <p14:creationId xmlns:p14="http://schemas.microsoft.com/office/powerpoint/2010/main" val="337913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LAJ</a:t>
            </a:r>
            <a:endParaRPr lang="x-none" dirty="0"/>
          </a:p>
        </p:txBody>
      </p:sp>
      <p:sp>
        <p:nvSpPr>
          <p:cNvPr id="4" name="Pladsholder til slidenummer 3"/>
          <p:cNvSpPr>
            <a:spLocks noGrp="1"/>
          </p:cNvSpPr>
          <p:nvPr>
            <p:ph type="sldNum" sz="quarter" idx="5"/>
          </p:nvPr>
        </p:nvSpPr>
        <p:spPr/>
        <p:txBody>
          <a:bodyPr/>
          <a:lstStyle/>
          <a:p>
            <a:fld id="{8F41C321-3885-403F-A2F0-9EC80402CC19}" type="slidenum">
              <a:rPr lang="en-GB" smtClean="0"/>
              <a:pPr/>
              <a:t>11</a:t>
            </a:fld>
            <a:endParaRPr lang="en-GB"/>
          </a:p>
        </p:txBody>
      </p:sp>
    </p:spTree>
    <p:extLst>
      <p:ext uri="{BB962C8B-B14F-4D97-AF65-F5344CB8AC3E}">
        <p14:creationId xmlns:p14="http://schemas.microsoft.com/office/powerpoint/2010/main" val="388748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endParaRPr lang="en-GB"/>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GB"/>
          </a:p>
        </p:txBody>
      </p:sp>
      <p:sp>
        <p:nvSpPr>
          <p:cNvPr id="4" name="Pladsholder til dato 3"/>
          <p:cNvSpPr>
            <a:spLocks noGrp="1"/>
          </p:cNvSpPr>
          <p:nvPr>
            <p:ph type="dt" sz="half" idx="10"/>
          </p:nvPr>
        </p:nvSpPr>
        <p:spPr/>
        <p:txBody>
          <a:bodyPr/>
          <a:lstStyle/>
          <a:p>
            <a:fld id="{F97B1190-D55D-40DD-A440-2B272B1527B6}" type="datetime1">
              <a:rPr lang="en-GB" smtClean="0"/>
              <a:pPr/>
              <a:t>11/04/2019</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en-GB"/>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p:cNvSpPr>
            <a:spLocks noGrp="1"/>
          </p:cNvSpPr>
          <p:nvPr>
            <p:ph type="dt" sz="half" idx="10"/>
          </p:nvPr>
        </p:nvSpPr>
        <p:spPr/>
        <p:txBody>
          <a:bodyPr/>
          <a:lstStyle/>
          <a:p>
            <a:fld id="{C9B1E765-3FDE-4735-B60F-E7A1129FE6DB}" type="datetime1">
              <a:rPr lang="en-GB" smtClean="0"/>
              <a:pPr/>
              <a:t>11/04/2019</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endParaRPr lang="en-GB"/>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p:cNvSpPr>
            <a:spLocks noGrp="1"/>
          </p:cNvSpPr>
          <p:nvPr>
            <p:ph type="dt" sz="half" idx="10"/>
          </p:nvPr>
        </p:nvSpPr>
        <p:spPr/>
        <p:txBody>
          <a:bodyPr/>
          <a:lstStyle/>
          <a:p>
            <a:fld id="{AE9D0F6E-AF1A-43A1-A20E-6BCC21EB6204}" type="datetime1">
              <a:rPr lang="en-GB" smtClean="0"/>
              <a:pPr/>
              <a:t>11/04/2019</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GB" dirty="0"/>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p:cNvSpPr>
            <a:spLocks noGrp="1"/>
          </p:cNvSpPr>
          <p:nvPr>
            <p:ph type="dt" sz="half" idx="10"/>
          </p:nvPr>
        </p:nvSpPr>
        <p:spPr/>
        <p:txBody>
          <a:bodyPr/>
          <a:lstStyle/>
          <a:p>
            <a:fld id="{5A8C6289-0DF0-43FE-91E3-1CC72DDDA01B}" type="datetime1">
              <a:rPr lang="en-GB" smtClean="0"/>
              <a:pPr/>
              <a:t>11/04/2019</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endParaRPr lang="en-GB"/>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E04EF692-9F3E-4F2D-B183-8C1549D1740E}" type="datetime1">
              <a:rPr lang="en-GB" smtClean="0"/>
              <a:pPr/>
              <a:t>11/04/2019</a:t>
            </a:fld>
            <a:endParaRPr lang="en-GB"/>
          </a:p>
        </p:txBody>
      </p:sp>
      <p:sp>
        <p:nvSpPr>
          <p:cNvPr id="5" name="Pladsholder til sidefod 4"/>
          <p:cNvSpPr>
            <a:spLocks noGrp="1"/>
          </p:cNvSpPr>
          <p:nvPr>
            <p:ph type="ftr" sz="quarter" idx="11"/>
          </p:nvPr>
        </p:nvSpPr>
        <p:spPr/>
        <p:txBody>
          <a:bodyPr/>
          <a:lstStyle/>
          <a:p>
            <a:endParaRPr lang="en-GB"/>
          </a:p>
        </p:txBody>
      </p:sp>
      <p:sp>
        <p:nvSpPr>
          <p:cNvPr id="6" name="Pladsholder til diasnummer 5"/>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endParaRPr lang="en-GB"/>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Pladsholder til dato 4"/>
          <p:cNvSpPr>
            <a:spLocks noGrp="1"/>
          </p:cNvSpPr>
          <p:nvPr>
            <p:ph type="dt" sz="half" idx="10"/>
          </p:nvPr>
        </p:nvSpPr>
        <p:spPr/>
        <p:txBody>
          <a:bodyPr/>
          <a:lstStyle/>
          <a:p>
            <a:fld id="{C35379F0-2123-457D-81D6-49F7252B7179}" type="datetime1">
              <a:rPr lang="en-GB" smtClean="0"/>
              <a:pPr/>
              <a:t>11/04/2019</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endParaRPr lang="en-GB"/>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7" name="Pladsholder til dato 6"/>
          <p:cNvSpPr>
            <a:spLocks noGrp="1"/>
          </p:cNvSpPr>
          <p:nvPr>
            <p:ph type="dt" sz="half" idx="10"/>
          </p:nvPr>
        </p:nvSpPr>
        <p:spPr/>
        <p:txBody>
          <a:bodyPr/>
          <a:lstStyle/>
          <a:p>
            <a:fld id="{0D08D056-8B4D-4F43-833D-E5C83206BDE4}" type="datetime1">
              <a:rPr lang="en-GB" smtClean="0"/>
              <a:pPr/>
              <a:t>11/04/2019</a:t>
            </a:fld>
            <a:endParaRPr lang="en-GB"/>
          </a:p>
        </p:txBody>
      </p:sp>
      <p:sp>
        <p:nvSpPr>
          <p:cNvPr id="8" name="Pladsholder til sidefod 7"/>
          <p:cNvSpPr>
            <a:spLocks noGrp="1"/>
          </p:cNvSpPr>
          <p:nvPr>
            <p:ph type="ftr" sz="quarter" idx="11"/>
          </p:nvPr>
        </p:nvSpPr>
        <p:spPr/>
        <p:txBody>
          <a:bodyPr/>
          <a:lstStyle/>
          <a:p>
            <a:endParaRPr lang="en-GB"/>
          </a:p>
        </p:txBody>
      </p:sp>
      <p:sp>
        <p:nvSpPr>
          <p:cNvPr id="9" name="Pladsholder til diasnummer 8"/>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395536" y="188640"/>
            <a:ext cx="8229600" cy="792088"/>
          </a:xfrm>
        </p:spPr>
        <p:txBody>
          <a:bodyPr/>
          <a:lstStyle>
            <a:lvl1pPr>
              <a:defRPr>
                <a:solidFill>
                  <a:srgbClr val="C00000"/>
                </a:solidFill>
              </a:defRPr>
            </a:lvl1pPr>
          </a:lstStyle>
          <a:p>
            <a:endParaRPr lang="en-GB" dirty="0"/>
          </a:p>
        </p:txBody>
      </p:sp>
      <p:pic>
        <p:nvPicPr>
          <p:cNvPr id="6" name="Picture 2"/>
          <p:cNvPicPr/>
          <p:nvPr userDrawn="1"/>
        </p:nvPicPr>
        <p:blipFill>
          <a:blip r:embed="rId2" cstate="print">
            <a:extLst>
              <a:ext uri="{28A0092B-C50C-407E-A947-70E740481C1C}">
                <a14:useLocalDpi xmlns:a14="http://schemas.microsoft.com/office/drawing/2010/main" val="0"/>
              </a:ext>
            </a:extLst>
          </a:blip>
          <a:stretch>
            <a:fillRect/>
          </a:stretch>
        </p:blipFill>
        <p:spPr>
          <a:xfrm>
            <a:off x="7956376" y="260648"/>
            <a:ext cx="635000" cy="635000"/>
          </a:xfrm>
          <a:prstGeom prst="rect">
            <a:avLst/>
          </a:prstGeom>
        </p:spPr>
      </p:pic>
      <p:cxnSp>
        <p:nvCxnSpPr>
          <p:cNvPr id="1026" name="AutoShape 2"/>
          <p:cNvCxnSpPr>
            <a:cxnSpLocks noChangeShapeType="1"/>
          </p:cNvCxnSpPr>
          <p:nvPr userDrawn="1"/>
        </p:nvCxnSpPr>
        <p:spPr bwMode="auto">
          <a:xfrm>
            <a:off x="467544" y="980728"/>
            <a:ext cx="8136904" cy="0"/>
          </a:xfrm>
          <a:prstGeom prst="straightConnector1">
            <a:avLst/>
          </a:prstGeom>
          <a:noFill/>
          <a:ln w="38100">
            <a:solidFill>
              <a:srgbClr val="C00000"/>
            </a:solidFill>
            <a:round/>
            <a:headEnd/>
            <a:tailEnd/>
          </a:ln>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75F981E9-6EBE-417F-8746-04AAD93351F9}" type="datetime1">
              <a:rPr lang="en-GB" smtClean="0"/>
              <a:pPr/>
              <a:t>11/04/2019</a:t>
            </a:fld>
            <a:endParaRPr lang="en-GB"/>
          </a:p>
        </p:txBody>
      </p:sp>
      <p:sp>
        <p:nvSpPr>
          <p:cNvPr id="3" name="Pladsholder til sidefod 2"/>
          <p:cNvSpPr>
            <a:spLocks noGrp="1"/>
          </p:cNvSpPr>
          <p:nvPr>
            <p:ph type="ftr" sz="quarter" idx="11"/>
          </p:nvPr>
        </p:nvSpPr>
        <p:spPr/>
        <p:txBody>
          <a:bodyPr/>
          <a:lstStyle/>
          <a:p>
            <a:endParaRPr lang="en-GB"/>
          </a:p>
        </p:txBody>
      </p:sp>
      <p:sp>
        <p:nvSpPr>
          <p:cNvPr id="4" name="Pladsholder til diasnummer 3"/>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endParaRPr lang="en-GB"/>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29B646BE-DC05-4C9E-B1E0-8E81D596F5A4}" type="datetime1">
              <a:rPr lang="en-GB" smtClean="0"/>
              <a:pPr/>
              <a:t>11/04/2019</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endParaRPr lang="en-GB"/>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GB"/>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23289955-4F60-40A0-9B95-235930F1922B}" type="datetime1">
              <a:rPr lang="en-GB" smtClean="0"/>
              <a:pPr/>
              <a:t>11/04/2019</a:t>
            </a:fld>
            <a:endParaRPr lang="en-GB"/>
          </a:p>
        </p:txBody>
      </p:sp>
      <p:sp>
        <p:nvSpPr>
          <p:cNvPr id="6" name="Pladsholder til sidefod 5"/>
          <p:cNvSpPr>
            <a:spLocks noGrp="1"/>
          </p:cNvSpPr>
          <p:nvPr>
            <p:ph type="ftr" sz="quarter" idx="11"/>
          </p:nvPr>
        </p:nvSpPr>
        <p:spPr/>
        <p:txBody>
          <a:bodyPr/>
          <a:lstStyle/>
          <a:p>
            <a:endParaRPr lang="en-GB"/>
          </a:p>
        </p:txBody>
      </p:sp>
      <p:sp>
        <p:nvSpPr>
          <p:cNvPr id="7" name="Pladsholder til diasnummer 6"/>
          <p:cNvSpPr>
            <a:spLocks noGrp="1"/>
          </p:cNvSpPr>
          <p:nvPr>
            <p:ph type="sldNum" sz="quarter" idx="12"/>
          </p:nvPr>
        </p:nvSpPr>
        <p:spPr/>
        <p:txBody>
          <a:bodyPr/>
          <a:lstStyle/>
          <a:p>
            <a:fld id="{B4F9114C-22F3-4651-A0FF-BC8A100D9D3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endParaRPr lang="en-GB" dirty="0"/>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endParaRPr lang="en-GB"/>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5E6AF-D8A4-49AD-B98C-8118B364F01F}" type="datetime1">
              <a:rPr lang="en-GB" smtClean="0"/>
              <a:pPr/>
              <a:t>11/04/2019</a:t>
            </a:fld>
            <a:endParaRPr lang="en-GB"/>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9114C-22F3-4651-A0FF-BC8A100D9D3D}" type="slidenum">
              <a:rPr lang="en-GB" smtClean="0"/>
              <a:pPr/>
              <a:t>‹#›</a:t>
            </a:fld>
            <a:endParaRPr lang="en-GB"/>
          </a:p>
        </p:txBody>
      </p:sp>
      <p:cxnSp>
        <p:nvCxnSpPr>
          <p:cNvPr id="7" name="AutoShape 2"/>
          <p:cNvCxnSpPr>
            <a:cxnSpLocks noChangeShapeType="1"/>
          </p:cNvCxnSpPr>
          <p:nvPr userDrawn="1"/>
        </p:nvCxnSpPr>
        <p:spPr bwMode="auto">
          <a:xfrm>
            <a:off x="467544" y="980728"/>
            <a:ext cx="8136904" cy="0"/>
          </a:xfrm>
          <a:prstGeom prst="straightConnector1">
            <a:avLst/>
          </a:prstGeom>
          <a:noFill/>
          <a:ln w="38100">
            <a:solidFill>
              <a:srgbClr val="C00000"/>
            </a:solidFill>
            <a:round/>
            <a:headEnd/>
            <a:tailEnd/>
          </a:ln>
          <a:effectLst/>
        </p:spPr>
      </p:cxnSp>
      <p:pic>
        <p:nvPicPr>
          <p:cNvPr id="8" name="Picture 2"/>
          <p:cNvPicPr/>
          <p:nvPr userDrawn="1"/>
        </p:nvPicPr>
        <p:blipFill>
          <a:blip r:embed="rId13" cstate="print">
            <a:extLst>
              <a:ext uri="{28A0092B-C50C-407E-A947-70E740481C1C}">
                <a14:useLocalDpi xmlns:a14="http://schemas.microsoft.com/office/drawing/2010/main" val="0"/>
              </a:ext>
            </a:extLst>
          </a:blip>
          <a:stretch>
            <a:fillRect/>
          </a:stretch>
        </p:blipFill>
        <p:spPr>
          <a:xfrm>
            <a:off x="7956376" y="260648"/>
            <a:ext cx="635000" cy="635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fcentre.com/wp-content/uploads/2018/01/General-Conditions-2018.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ellowship-post.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research@dfcentre.d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fcentre.com/research/general-conditions-and-forms-for-research-projects-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research@dfcentre.d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drp.dfcentre.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mailto:research@dfcentre.d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facebook.com/watch/?v=347419149318719"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8" Type="http://schemas.openxmlformats.org/officeDocument/2006/relationships/hyperlink" Target="http://drp.dfcentre.com/project/enabling-best-possible-childbirth-care-tanzania" TargetMode="External"/><Relationship Id="rId13" Type="http://schemas.openxmlformats.org/officeDocument/2006/relationships/hyperlink" Target="http://drp.dfcentre.com/project/building-climate-resilience-basin-water-management" TargetMode="External"/><Relationship Id="rId3" Type="http://schemas.openxmlformats.org/officeDocument/2006/relationships/hyperlink" Target="http://drp.dfcentre.com/project/rights-and-resilience-kenya-rare" TargetMode="External"/><Relationship Id="rId7" Type="http://schemas.openxmlformats.org/officeDocument/2006/relationships/hyperlink" Target="http://drp.dfcentre.com/project/building-resilience-climate-change-ethiopia" TargetMode="External"/><Relationship Id="rId12" Type="http://schemas.openxmlformats.org/officeDocument/2006/relationships/hyperlink" Target="http://drp.dfcentre.com/project/everyday-humanitarianism-tanzania-everyhumantz" TargetMode="External"/><Relationship Id="rId2" Type="http://schemas.openxmlformats.org/officeDocument/2006/relationships/hyperlink" Target="http://drp.dfcentre.com/project/green-resources-innovations-livelihood-improvement" TargetMode="External"/><Relationship Id="rId16" Type="http://schemas.openxmlformats.org/officeDocument/2006/relationships/hyperlink" Target="http://drp.dfcentre.com/project/increasing-productivity-ghanian-aquaculture" TargetMode="External"/><Relationship Id="rId1" Type="http://schemas.openxmlformats.org/officeDocument/2006/relationships/slideLayout" Target="../slideLayouts/slideLayout2.xml"/><Relationship Id="rId6" Type="http://schemas.openxmlformats.org/officeDocument/2006/relationships/hyperlink" Target="http://drp.dfcentre.com/project/diaspora-humanitarianism-complex-crises-d-hum" TargetMode="External"/><Relationship Id="rId11" Type="http://schemas.openxmlformats.org/officeDocument/2006/relationships/hyperlink" Target="http://drp.dfcentre.com/project/grassroots-innovations-inclusive-economic-growth" TargetMode="External"/><Relationship Id="rId5" Type="http://schemas.openxmlformats.org/officeDocument/2006/relationships/hyperlink" Target="http://drp.dfcentre.com/project/advancing-creative-industries-development-ghana" TargetMode="External"/><Relationship Id="rId15" Type="http://schemas.openxmlformats.org/officeDocument/2006/relationships/hyperlink" Target="http://drp.dfcentre.com/project/crowdfunding-youth-entrepreneurship-tanzania" TargetMode="External"/><Relationship Id="rId10" Type="http://schemas.openxmlformats.org/officeDocument/2006/relationships/hyperlink" Target="http://drp.dfcentre.com/project/global-norms-and-violence-against-women-ethiopia" TargetMode="External"/><Relationship Id="rId4" Type="http://schemas.openxmlformats.org/officeDocument/2006/relationships/hyperlink" Target="http://drp.dfcentre.com/project/building-resilience-lake-bosumtwi-climate-change" TargetMode="External"/><Relationship Id="rId9" Type="http://schemas.openxmlformats.org/officeDocument/2006/relationships/hyperlink" Target="http://drp.dfcentre.com/project/governing-climate-mobility-gcm" TargetMode="External"/><Relationship Id="rId14" Type="http://schemas.openxmlformats.org/officeDocument/2006/relationships/hyperlink" Target="http://drp.dfcentre.com/project/access-authority-nexus-farmer-herder-conflicts"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mailto:research@dfcentre.d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en-GB" dirty="0"/>
              <a:t/>
            </a:r>
            <a:br>
              <a:rPr lang="en-GB" dirty="0"/>
            </a:br>
            <a:r>
              <a:rPr lang="en-GB" sz="4000" b="1" dirty="0"/>
              <a:t>Window 1 research collaboration projects </a:t>
            </a:r>
            <a:br>
              <a:rPr lang="en-GB" sz="4000" b="1" dirty="0"/>
            </a:br>
            <a:r>
              <a:rPr lang="en-GB" sz="3600" dirty="0"/>
              <a:t> </a:t>
            </a:r>
            <a:br>
              <a:rPr lang="en-GB" sz="3600" dirty="0"/>
            </a:br>
            <a:r>
              <a:rPr lang="en-GB" sz="3600" dirty="0"/>
              <a:t>General Conditions for grant management and project implementation</a:t>
            </a:r>
            <a:br>
              <a:rPr lang="en-GB" sz="3600" dirty="0"/>
            </a:br>
            <a:r>
              <a:rPr lang="en-GB" dirty="0"/>
              <a:t/>
            </a:r>
            <a:br>
              <a:rPr lang="en-GB" dirty="0"/>
            </a:br>
            <a:endParaRPr lang="en-GB" dirty="0"/>
          </a:p>
        </p:txBody>
      </p:sp>
      <p:sp>
        <p:nvSpPr>
          <p:cNvPr id="3" name="Undertitel 2"/>
          <p:cNvSpPr>
            <a:spLocks noGrp="1"/>
          </p:cNvSpPr>
          <p:nvPr>
            <p:ph type="subTitle" idx="1"/>
          </p:nvPr>
        </p:nvSpPr>
        <p:spPr/>
        <p:txBody>
          <a:bodyPr/>
          <a:lstStyle/>
          <a:p>
            <a:endParaRPr lang="en-GB" dirty="0">
              <a:solidFill>
                <a:schemeClr val="tx1"/>
              </a:solidFill>
            </a:endParaRPr>
          </a:p>
          <a:p>
            <a:r>
              <a:rPr lang="en-GB" dirty="0">
                <a:solidFill>
                  <a:schemeClr val="tx1"/>
                </a:solidFill>
              </a:rPr>
              <a:t>Danida Fellowship Centre</a:t>
            </a:r>
          </a:p>
          <a:p>
            <a:r>
              <a:rPr lang="en-GB" dirty="0">
                <a:solidFill>
                  <a:schemeClr val="tx1"/>
                </a:solidFill>
              </a:rPr>
              <a:t>9 April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Terms and conditions for salary</a:t>
            </a:r>
            <a:endParaRPr lang="da-DK" sz="2800" b="1" dirty="0"/>
          </a:p>
        </p:txBody>
      </p:sp>
      <p:sp>
        <p:nvSpPr>
          <p:cNvPr id="3" name="Content Placeholder 2"/>
          <p:cNvSpPr>
            <a:spLocks noGrp="1"/>
          </p:cNvSpPr>
          <p:nvPr>
            <p:ph idx="1"/>
          </p:nvPr>
        </p:nvSpPr>
        <p:spPr>
          <a:xfrm>
            <a:off x="457200" y="1196752"/>
            <a:ext cx="8229600" cy="5184576"/>
          </a:xfrm>
        </p:spPr>
        <p:txBody>
          <a:bodyPr>
            <a:normAutofit fontScale="25000" lnSpcReduction="20000"/>
          </a:bodyPr>
          <a:lstStyle/>
          <a:p>
            <a:r>
              <a:rPr lang="en-US" sz="9600" dirty="0"/>
              <a:t>Salaries for staff must </a:t>
            </a:r>
            <a:r>
              <a:rPr lang="en-US" sz="9600" b="1" dirty="0">
                <a:solidFill>
                  <a:srgbClr val="C00000"/>
                </a:solidFill>
              </a:rPr>
              <a:t>follow tariffs of the institution </a:t>
            </a:r>
            <a:r>
              <a:rPr lang="en-US" sz="9600" dirty="0"/>
              <a:t>in question</a:t>
            </a:r>
          </a:p>
          <a:p>
            <a:r>
              <a:rPr lang="en-US" sz="9600" dirty="0"/>
              <a:t>Top-up on salaries, double salaries, or payment of consultancy fees is not accepted</a:t>
            </a:r>
          </a:p>
          <a:p>
            <a:r>
              <a:rPr lang="en-US" sz="9600" dirty="0"/>
              <a:t>Salaries are either </a:t>
            </a:r>
            <a:r>
              <a:rPr lang="en-US" sz="9600" b="1" dirty="0">
                <a:solidFill>
                  <a:srgbClr val="C00000"/>
                </a:solidFill>
              </a:rPr>
              <a:t>compensation/ replacement salary </a:t>
            </a:r>
            <a:r>
              <a:rPr lang="en-US" sz="9600" dirty="0"/>
              <a:t>or compensation </a:t>
            </a:r>
            <a:r>
              <a:rPr lang="en-US" sz="9600" b="1" dirty="0">
                <a:solidFill>
                  <a:srgbClr val="C00000"/>
                </a:solidFill>
              </a:rPr>
              <a:t>payment for over-time, either hourly or performance based </a:t>
            </a:r>
          </a:p>
          <a:p>
            <a:r>
              <a:rPr lang="en-US" sz="9600" dirty="0"/>
              <a:t>In the case of over-time payment, a </a:t>
            </a:r>
            <a:r>
              <a:rPr lang="en-US" sz="9600" b="1" dirty="0">
                <a:solidFill>
                  <a:srgbClr val="C00000"/>
                </a:solidFill>
              </a:rPr>
              <a:t>written agreement </a:t>
            </a:r>
            <a:r>
              <a:rPr lang="en-US" sz="9600" dirty="0"/>
              <a:t>must be entered between the institution and the researcher </a:t>
            </a:r>
          </a:p>
          <a:p>
            <a:r>
              <a:rPr lang="en-US" sz="9600" dirty="0"/>
              <a:t>Payment of salary or remuneration must be declared to the tax authorities</a:t>
            </a:r>
          </a:p>
          <a:p>
            <a:r>
              <a:rPr lang="en-US" sz="9600" b="1" dirty="0">
                <a:solidFill>
                  <a:srgbClr val="C00000"/>
                </a:solidFill>
              </a:rPr>
              <a:t>Duty travel settlement </a:t>
            </a:r>
            <a:r>
              <a:rPr lang="en-US" sz="9600" dirty="0"/>
              <a:t>must follow institution’s regulations but not exceed Danish rates</a:t>
            </a:r>
          </a:p>
          <a:p>
            <a:r>
              <a:rPr lang="en-US" sz="9600" dirty="0"/>
              <a:t>The participating institutions are responsible for </a:t>
            </a:r>
            <a:r>
              <a:rPr lang="en-US" sz="9600" b="1" dirty="0">
                <a:solidFill>
                  <a:srgbClr val="C00000"/>
                </a:solidFill>
              </a:rPr>
              <a:t>insurance of project personnel</a:t>
            </a:r>
            <a:r>
              <a:rPr lang="en-US" sz="9600" dirty="0"/>
              <a:t> </a:t>
            </a:r>
          </a:p>
          <a:p>
            <a:endParaRPr lang="da-DK" dirty="0"/>
          </a:p>
        </p:txBody>
      </p:sp>
    </p:spTree>
    <p:extLst>
      <p:ext uri="{BB962C8B-B14F-4D97-AF65-F5344CB8AC3E}">
        <p14:creationId xmlns:p14="http://schemas.microsoft.com/office/powerpoint/2010/main" val="1904293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Reporting</a:t>
            </a:r>
            <a:endParaRPr lang="da-DK" sz="2800" b="1" dirty="0"/>
          </a:p>
        </p:txBody>
      </p:sp>
      <p:sp>
        <p:nvSpPr>
          <p:cNvPr id="3" name="Content Placeholder 2"/>
          <p:cNvSpPr>
            <a:spLocks noGrp="1"/>
          </p:cNvSpPr>
          <p:nvPr>
            <p:ph idx="1"/>
          </p:nvPr>
        </p:nvSpPr>
        <p:spPr>
          <a:xfrm>
            <a:off x="457200" y="1196752"/>
            <a:ext cx="8229600" cy="5256584"/>
          </a:xfrm>
        </p:spPr>
        <p:txBody>
          <a:bodyPr>
            <a:normAutofit fontScale="25000" lnSpcReduction="20000"/>
          </a:bodyPr>
          <a:lstStyle/>
          <a:p>
            <a:pPr marL="0" indent="0">
              <a:buNone/>
            </a:pPr>
            <a:r>
              <a:rPr lang="en-US" sz="9600" dirty="0"/>
              <a:t>Reports must be </a:t>
            </a:r>
            <a:r>
              <a:rPr lang="en-US" sz="9600" b="1" dirty="0">
                <a:solidFill>
                  <a:srgbClr val="C00000"/>
                </a:solidFill>
              </a:rPr>
              <a:t>mutually agreed among all project partners</a:t>
            </a:r>
          </a:p>
          <a:p>
            <a:pPr marL="0" indent="0">
              <a:buNone/>
            </a:pPr>
            <a:r>
              <a:rPr lang="en-US" sz="9600" dirty="0"/>
              <a:t>The deadline is </a:t>
            </a:r>
            <a:r>
              <a:rPr lang="en-US" sz="9600" b="1" dirty="0">
                <a:solidFill>
                  <a:srgbClr val="C00000"/>
                </a:solidFill>
              </a:rPr>
              <a:t>1 July </a:t>
            </a:r>
            <a:r>
              <a:rPr lang="en-US" sz="9600" dirty="0"/>
              <a:t>for the first-year and midterm report</a:t>
            </a:r>
          </a:p>
          <a:p>
            <a:pPr marL="0" indent="0">
              <a:buNone/>
            </a:pPr>
            <a:endParaRPr lang="en-US" sz="9600" dirty="0"/>
          </a:p>
          <a:p>
            <a:pPr marL="0" indent="0">
              <a:buNone/>
            </a:pPr>
            <a:r>
              <a:rPr lang="en-US" sz="9600" dirty="0"/>
              <a:t>The deadline for submission of the completion report is </a:t>
            </a:r>
            <a:r>
              <a:rPr lang="en-US" sz="9600" b="1" dirty="0">
                <a:solidFill>
                  <a:srgbClr val="C00000"/>
                </a:solidFill>
              </a:rPr>
              <a:t>six months after the approved completion date</a:t>
            </a:r>
            <a:endParaRPr lang="en-US" sz="9600" dirty="0"/>
          </a:p>
          <a:p>
            <a:pPr marL="0" indent="0">
              <a:buNone/>
            </a:pPr>
            <a:endParaRPr lang="en-US" sz="9600" dirty="0"/>
          </a:p>
          <a:p>
            <a:pPr marL="0" indent="0">
              <a:buNone/>
            </a:pPr>
            <a:r>
              <a:rPr lang="en-US" sz="9600" dirty="0"/>
              <a:t>Use </a:t>
            </a:r>
            <a:r>
              <a:rPr lang="en-US" sz="9600" b="1" dirty="0">
                <a:solidFill>
                  <a:srgbClr val="C00000"/>
                </a:solidFill>
              </a:rPr>
              <a:t>appendix 1, 2 and 3  </a:t>
            </a:r>
            <a:r>
              <a:rPr lang="en-US" sz="9600" dirty="0"/>
              <a:t>- links to electronic online (e-fond) reporting plus appendices</a:t>
            </a:r>
          </a:p>
          <a:p>
            <a:pPr marL="0" indent="0">
              <a:buNone/>
            </a:pPr>
            <a:endParaRPr lang="en-US" sz="9600" dirty="0"/>
          </a:p>
          <a:p>
            <a:pPr marL="0" indent="0">
              <a:buNone/>
            </a:pPr>
            <a:r>
              <a:rPr lang="en-US" sz="9600" dirty="0"/>
              <a:t>There may be special requirements attached to the response to reports – submit a revised/extra first-year or midterm report within a DFC defined deadline</a:t>
            </a:r>
            <a:endParaRPr lang="da-DK" dirty="0"/>
          </a:p>
        </p:txBody>
      </p:sp>
    </p:spTree>
    <p:extLst>
      <p:ext uri="{BB962C8B-B14F-4D97-AF65-F5344CB8AC3E}">
        <p14:creationId xmlns:p14="http://schemas.microsoft.com/office/powerpoint/2010/main" val="379348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8458E-7A4F-4924-8EC2-4115115CAEEA}"/>
              </a:ext>
            </a:extLst>
          </p:cNvPr>
          <p:cNvSpPr>
            <a:spLocks noGrp="1"/>
          </p:cNvSpPr>
          <p:nvPr>
            <p:ph type="title"/>
          </p:nvPr>
        </p:nvSpPr>
        <p:spPr/>
        <p:txBody>
          <a:bodyPr>
            <a:normAutofit/>
          </a:bodyPr>
          <a:lstStyle/>
          <a:p>
            <a:pPr algn="l"/>
            <a:r>
              <a:rPr lang="en-GB" sz="2800" b="1" dirty="0"/>
              <a:t>Project Management Cycle</a:t>
            </a:r>
            <a:endParaRPr lang="x-none" sz="2800" b="1" dirty="0"/>
          </a:p>
        </p:txBody>
      </p:sp>
      <p:graphicFrame>
        <p:nvGraphicFramePr>
          <p:cNvPr id="4" name="Content Placeholder 3">
            <a:extLst>
              <a:ext uri="{FF2B5EF4-FFF2-40B4-BE49-F238E27FC236}">
                <a16:creationId xmlns:a16="http://schemas.microsoft.com/office/drawing/2014/main" xmlns="" id="{06E7C1F1-3275-42DC-9412-BE0F56F7923C}"/>
              </a:ext>
            </a:extLst>
          </p:cNvPr>
          <p:cNvGraphicFramePr>
            <a:graphicFrameLocks noGrp="1"/>
          </p:cNvGraphicFramePr>
          <p:nvPr>
            <p:ph idx="1"/>
            <p:extLst>
              <p:ext uri="{D42A27DB-BD31-4B8C-83A1-F6EECF244321}">
                <p14:modId xmlns:p14="http://schemas.microsoft.com/office/powerpoint/2010/main" val="1439983090"/>
              </p:ext>
            </p:extLst>
          </p:nvPr>
        </p:nvGraphicFramePr>
        <p:xfrm>
          <a:off x="457200" y="1268413"/>
          <a:ext cx="8229600" cy="5125720"/>
        </p:xfrm>
        <a:graphic>
          <a:graphicData uri="http://schemas.openxmlformats.org/drawingml/2006/table">
            <a:tbl>
              <a:tblPr firstRow="1" bandRow="1">
                <a:tableStyleId>{5C22544A-7EE6-4342-B048-85BDC9FD1C3A}</a:tableStyleId>
              </a:tblPr>
              <a:tblGrid>
                <a:gridCol w="3682752">
                  <a:extLst>
                    <a:ext uri="{9D8B030D-6E8A-4147-A177-3AD203B41FA5}">
                      <a16:colId xmlns:a16="http://schemas.microsoft.com/office/drawing/2014/main" xmlns="" val="2518109611"/>
                    </a:ext>
                  </a:extLst>
                </a:gridCol>
                <a:gridCol w="4546848">
                  <a:extLst>
                    <a:ext uri="{9D8B030D-6E8A-4147-A177-3AD203B41FA5}">
                      <a16:colId xmlns:a16="http://schemas.microsoft.com/office/drawing/2014/main" xmlns="" val="193458214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effectLst/>
                          <a:latin typeface="Arial"/>
                          <a:ea typeface="Calibri"/>
                        </a:rPr>
                        <a:t>Action point</a:t>
                      </a:r>
                      <a:endParaRPr lang="da-DK" sz="1400" dirty="0">
                        <a:effectLst/>
                        <a:latin typeface="+mn-lt"/>
                        <a:ea typeface="Calibri"/>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b="1" dirty="0">
                          <a:effectLst/>
                          <a:latin typeface="Arial" panose="020B0604020202020204" pitchFamily="34" charset="0"/>
                          <a:ea typeface="Calibri"/>
                          <a:cs typeface="Arial" panose="020B0604020202020204" pitchFamily="34" charset="0"/>
                        </a:rPr>
                        <a:t>Timing</a:t>
                      </a:r>
                    </a:p>
                  </a:txBody>
                  <a:tcPr/>
                </a:tc>
                <a:extLst>
                  <a:ext uri="{0D108BD9-81ED-4DB2-BD59-A6C34878D82A}">
                    <a16:rowId xmlns:a16="http://schemas.microsoft.com/office/drawing/2014/main" xmlns="" val="995925751"/>
                  </a:ext>
                </a:extLst>
              </a:tr>
              <a:tr h="370840">
                <a:tc>
                  <a:txBody>
                    <a:bodyPr/>
                    <a:lstStyle/>
                    <a:p>
                      <a:pPr>
                        <a:spcAft>
                          <a:spcPts val="0"/>
                        </a:spcAft>
                      </a:pPr>
                      <a:r>
                        <a:rPr lang="da-DK" sz="1200" dirty="0" err="1">
                          <a:effectLst/>
                          <a:latin typeface="+mj-lt"/>
                          <a:ea typeface="Calibri"/>
                        </a:rPr>
                        <a:t>Signing</a:t>
                      </a:r>
                      <a:r>
                        <a:rPr lang="da-DK" sz="1200" dirty="0">
                          <a:effectLst/>
                          <a:latin typeface="+mj-lt"/>
                          <a:ea typeface="Calibri"/>
                        </a:rPr>
                        <a:t> the</a:t>
                      </a:r>
                      <a:r>
                        <a:rPr lang="da-DK" sz="1200" baseline="0" dirty="0">
                          <a:effectLst/>
                          <a:latin typeface="+mj-lt"/>
                          <a:ea typeface="Calibri"/>
                        </a:rPr>
                        <a:t> Letter of Grant.</a:t>
                      </a:r>
                      <a:endParaRPr lang="da-DK" sz="1200" dirty="0">
                        <a:effectLst/>
                        <a:latin typeface="+mj-lt"/>
                        <a:ea typeface="Calibri"/>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mj-lt"/>
                          <a:ea typeface="Calibri"/>
                        </a:rPr>
                        <a:t>Upon</a:t>
                      </a:r>
                      <a:r>
                        <a:rPr lang="da-DK" sz="1200" baseline="0" dirty="0">
                          <a:effectLst/>
                          <a:latin typeface="+mj-lt"/>
                          <a:ea typeface="Calibri"/>
                        </a:rPr>
                        <a:t> </a:t>
                      </a:r>
                      <a:r>
                        <a:rPr lang="da-DK" sz="1200" baseline="0" dirty="0" err="1">
                          <a:effectLst/>
                          <a:latin typeface="+mj-lt"/>
                          <a:ea typeface="Calibri"/>
                        </a:rPr>
                        <a:t>receiving</a:t>
                      </a:r>
                      <a:r>
                        <a:rPr lang="da-DK" sz="1200" baseline="0" dirty="0">
                          <a:effectLst/>
                          <a:latin typeface="+mj-lt"/>
                          <a:ea typeface="Calibri"/>
                        </a:rPr>
                        <a:t> </a:t>
                      </a:r>
                      <a:r>
                        <a:rPr lang="da-DK" sz="1200" dirty="0">
                          <a:effectLst/>
                          <a:latin typeface="+mj-lt"/>
                          <a:ea typeface="Calibri"/>
                        </a:rPr>
                        <a:t>Letter</a:t>
                      </a:r>
                      <a:r>
                        <a:rPr lang="da-DK" sz="1200" baseline="0" dirty="0">
                          <a:effectLst/>
                          <a:latin typeface="+mj-lt"/>
                          <a:ea typeface="Calibri"/>
                        </a:rPr>
                        <a:t> of Grant.</a:t>
                      </a:r>
                      <a:endParaRPr lang="da-DK" sz="1200" dirty="0">
                        <a:effectLst/>
                        <a:latin typeface="+mj-lt"/>
                        <a:ea typeface="Calibri"/>
                      </a:endParaRPr>
                    </a:p>
                  </a:txBody>
                  <a:tcPr marL="68580" marR="68580" marT="0" marB="0"/>
                </a:tc>
                <a:extLst>
                  <a:ext uri="{0D108BD9-81ED-4DB2-BD59-A6C34878D82A}">
                    <a16:rowId xmlns:a16="http://schemas.microsoft.com/office/drawing/2014/main" xmlns="" val="18496556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baseline="0" dirty="0">
                          <a:effectLst/>
                          <a:latin typeface="+mj-lt"/>
                          <a:ea typeface="Calibri"/>
                        </a:rPr>
                        <a:t>Send 1st </a:t>
                      </a:r>
                      <a:r>
                        <a:rPr lang="da-DK" sz="1200" baseline="0" dirty="0" err="1">
                          <a:effectLst/>
                          <a:latin typeface="+mj-lt"/>
                          <a:ea typeface="Calibri"/>
                        </a:rPr>
                        <a:t>disbursement</a:t>
                      </a:r>
                      <a:r>
                        <a:rPr lang="da-DK" sz="1200" baseline="0" dirty="0">
                          <a:effectLst/>
                          <a:latin typeface="+mj-lt"/>
                          <a:ea typeface="Calibri"/>
                        </a:rPr>
                        <a:t> </a:t>
                      </a:r>
                      <a:r>
                        <a:rPr lang="da-DK" sz="1200" baseline="0" dirty="0" err="1">
                          <a:effectLst/>
                          <a:latin typeface="+mj-lt"/>
                          <a:ea typeface="Calibri"/>
                        </a:rPr>
                        <a:t>request</a:t>
                      </a:r>
                      <a:r>
                        <a:rPr lang="da-DK" sz="1200" baseline="0" dirty="0">
                          <a:effectLst/>
                          <a:latin typeface="+mj-lt"/>
                          <a:ea typeface="Calibri"/>
                        </a:rPr>
                        <a:t> for </a:t>
                      </a:r>
                      <a:r>
                        <a:rPr lang="da-DK" sz="1200" baseline="0" dirty="0" err="1">
                          <a:effectLst/>
                          <a:latin typeface="+mj-lt"/>
                          <a:ea typeface="Calibri"/>
                        </a:rPr>
                        <a:t>first</a:t>
                      </a:r>
                      <a:r>
                        <a:rPr lang="da-DK" sz="1200" baseline="0" dirty="0">
                          <a:effectLst/>
                          <a:latin typeface="+mj-lt"/>
                          <a:ea typeface="Calibri"/>
                        </a:rPr>
                        <a:t> </a:t>
                      </a:r>
                      <a:r>
                        <a:rPr lang="da-DK" sz="1200" baseline="0" dirty="0" err="1">
                          <a:effectLst/>
                          <a:latin typeface="+mj-lt"/>
                          <a:ea typeface="Calibri"/>
                        </a:rPr>
                        <a:t>year’s</a:t>
                      </a:r>
                      <a:r>
                        <a:rPr lang="da-DK" sz="1200" baseline="0" dirty="0">
                          <a:effectLst/>
                          <a:latin typeface="+mj-lt"/>
                          <a:ea typeface="Calibri"/>
                        </a:rPr>
                        <a:t> </a:t>
                      </a:r>
                      <a:r>
                        <a:rPr lang="da-DK" sz="1200" baseline="0" dirty="0" err="1">
                          <a:effectLst/>
                          <a:latin typeface="+mj-lt"/>
                          <a:ea typeface="Calibri"/>
                        </a:rPr>
                        <a:t>activities</a:t>
                      </a:r>
                      <a:r>
                        <a:rPr lang="da-DK" sz="1200" baseline="0" dirty="0">
                          <a:effectLst/>
                          <a:latin typeface="+mj-lt"/>
                          <a:ea typeface="Calibri"/>
                        </a:rPr>
                        <a:t>.</a:t>
                      </a:r>
                      <a:r>
                        <a:rPr lang="da-DK" sz="1200" dirty="0">
                          <a:effectLst/>
                          <a:latin typeface="+mj-lt"/>
                          <a:ea typeface="Calibri"/>
                        </a:rPr>
                        <a:t> </a:t>
                      </a:r>
                    </a:p>
                  </a:txBody>
                  <a:tcPr marL="68580" marR="68580" marT="0" marB="0"/>
                </a:tc>
                <a:tc>
                  <a:txBody>
                    <a:bodyPr/>
                    <a:lstStyle/>
                    <a:p>
                      <a:pPr>
                        <a:spcAft>
                          <a:spcPts val="0"/>
                        </a:spcAft>
                      </a:pPr>
                      <a:r>
                        <a:rPr lang="da-DK" sz="1200" dirty="0">
                          <a:effectLst/>
                          <a:latin typeface="+mj-lt"/>
                          <a:ea typeface="Calibri"/>
                        </a:rPr>
                        <a:t>The</a:t>
                      </a:r>
                      <a:r>
                        <a:rPr lang="da-DK" sz="1200" baseline="0" dirty="0">
                          <a:effectLst/>
                          <a:latin typeface="+mj-lt"/>
                          <a:ea typeface="Calibri"/>
                        </a:rPr>
                        <a:t> 1st </a:t>
                      </a:r>
                      <a:r>
                        <a:rPr lang="da-DK" sz="1200" baseline="0" dirty="0" err="1">
                          <a:effectLst/>
                          <a:latin typeface="+mj-lt"/>
                          <a:ea typeface="Calibri"/>
                        </a:rPr>
                        <a:t>disbursement</a:t>
                      </a:r>
                      <a:r>
                        <a:rPr lang="da-DK" sz="1200" baseline="0" dirty="0">
                          <a:effectLst/>
                          <a:latin typeface="+mj-lt"/>
                          <a:ea typeface="Calibri"/>
                        </a:rPr>
                        <a:t> </a:t>
                      </a:r>
                      <a:r>
                        <a:rPr lang="da-DK" sz="1200" baseline="0" dirty="0" err="1">
                          <a:effectLst/>
                          <a:latin typeface="+mj-lt"/>
                          <a:ea typeface="Calibri"/>
                        </a:rPr>
                        <a:t>request</a:t>
                      </a:r>
                      <a:r>
                        <a:rPr lang="da-DK" sz="1200" baseline="0" dirty="0">
                          <a:effectLst/>
                          <a:latin typeface="+mj-lt"/>
                          <a:ea typeface="Calibri"/>
                        </a:rPr>
                        <a:t> </a:t>
                      </a:r>
                      <a:r>
                        <a:rPr lang="da-DK" sz="1200" baseline="0" dirty="0" err="1">
                          <a:effectLst/>
                          <a:latin typeface="+mj-lt"/>
                          <a:ea typeface="Calibri"/>
                        </a:rPr>
                        <a:t>should</a:t>
                      </a:r>
                      <a:r>
                        <a:rPr lang="da-DK" sz="1200" baseline="0" dirty="0">
                          <a:effectLst/>
                          <a:latin typeface="+mj-lt"/>
                          <a:ea typeface="Calibri"/>
                        </a:rPr>
                        <a:t> </a:t>
                      </a:r>
                      <a:r>
                        <a:rPr lang="da-DK" sz="1200" baseline="0" dirty="0" err="1">
                          <a:effectLst/>
                          <a:latin typeface="+mj-lt"/>
                          <a:ea typeface="Calibri"/>
                        </a:rPr>
                        <a:t>be</a:t>
                      </a:r>
                      <a:r>
                        <a:rPr lang="da-DK" sz="1200" baseline="0" dirty="0">
                          <a:effectLst/>
                          <a:latin typeface="+mj-lt"/>
                          <a:ea typeface="Calibri"/>
                        </a:rPr>
                        <a:t> sent to DFC with the </a:t>
                      </a:r>
                      <a:r>
                        <a:rPr lang="da-DK" sz="1200" baseline="0" dirty="0" err="1">
                          <a:effectLst/>
                          <a:latin typeface="+mj-lt"/>
                          <a:ea typeface="Calibri"/>
                        </a:rPr>
                        <a:t>signed</a:t>
                      </a:r>
                      <a:r>
                        <a:rPr lang="da-DK" sz="1200" baseline="0" dirty="0">
                          <a:effectLst/>
                          <a:latin typeface="+mj-lt"/>
                          <a:ea typeface="Calibri"/>
                        </a:rPr>
                        <a:t> Letter of Grant.</a:t>
                      </a:r>
                      <a:endParaRPr lang="da-DK" sz="1200" dirty="0">
                        <a:effectLst/>
                        <a:latin typeface="+mj-lt"/>
                        <a:ea typeface="Calibri"/>
                      </a:endParaRPr>
                    </a:p>
                  </a:txBody>
                  <a:tcPr marL="68580" marR="68580" marT="0" marB="0"/>
                </a:tc>
                <a:extLst>
                  <a:ext uri="{0D108BD9-81ED-4DB2-BD59-A6C34878D82A}">
                    <a16:rowId xmlns:a16="http://schemas.microsoft.com/office/drawing/2014/main" xmlns="" val="1975728789"/>
                  </a:ext>
                </a:extLst>
              </a:tr>
              <a:tr h="370840">
                <a:tc>
                  <a:txBody>
                    <a:bodyPr/>
                    <a:lstStyle/>
                    <a:p>
                      <a:pPr>
                        <a:spcAft>
                          <a:spcPts val="0"/>
                        </a:spcAft>
                      </a:pPr>
                      <a:r>
                        <a:rPr lang="da-DK" sz="1200" dirty="0" err="1">
                          <a:effectLst/>
                          <a:latin typeface="+mj-lt"/>
                          <a:ea typeface="Calibri"/>
                        </a:rPr>
                        <a:t>Partnership</a:t>
                      </a:r>
                      <a:r>
                        <a:rPr lang="da-DK" sz="1200" dirty="0">
                          <a:effectLst/>
                          <a:latin typeface="+mj-lt"/>
                          <a:ea typeface="Calibri"/>
                        </a:rPr>
                        <a:t> Agreement with all </a:t>
                      </a:r>
                      <a:r>
                        <a:rPr lang="da-DK" sz="1200" dirty="0" err="1">
                          <a:effectLst/>
                          <a:latin typeface="+mj-lt"/>
                          <a:ea typeface="Calibri"/>
                        </a:rPr>
                        <a:t>collaborating</a:t>
                      </a:r>
                      <a:r>
                        <a:rPr lang="da-DK" sz="1200" dirty="0">
                          <a:effectLst/>
                          <a:latin typeface="+mj-lt"/>
                          <a:ea typeface="Calibri"/>
                        </a:rPr>
                        <a:t> partners.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mj-lt"/>
                          <a:ea typeface="Calibri"/>
                        </a:rPr>
                        <a:t>Must </a:t>
                      </a:r>
                      <a:r>
                        <a:rPr lang="da-DK" sz="1200" dirty="0" err="1">
                          <a:effectLst/>
                          <a:latin typeface="+mj-lt"/>
                          <a:ea typeface="Calibri"/>
                        </a:rPr>
                        <a:t>be</a:t>
                      </a:r>
                      <a:r>
                        <a:rPr lang="da-DK" sz="1200" dirty="0">
                          <a:effectLst/>
                          <a:latin typeface="+mj-lt"/>
                          <a:ea typeface="Calibri"/>
                        </a:rPr>
                        <a:t> sent to DFC </a:t>
                      </a:r>
                      <a:r>
                        <a:rPr lang="da-DK" sz="1200" dirty="0" err="1">
                          <a:effectLst/>
                          <a:latin typeface="+mj-lt"/>
                          <a:ea typeface="Calibri"/>
                        </a:rPr>
                        <a:t>within</a:t>
                      </a:r>
                      <a:r>
                        <a:rPr lang="da-DK" sz="1200" dirty="0">
                          <a:effectLst/>
                          <a:latin typeface="+mj-lt"/>
                          <a:ea typeface="Calibri"/>
                        </a:rPr>
                        <a:t> 6 </a:t>
                      </a:r>
                      <a:r>
                        <a:rPr lang="da-DK" sz="1200" dirty="0" err="1">
                          <a:effectLst/>
                          <a:latin typeface="+mj-lt"/>
                          <a:ea typeface="Calibri"/>
                        </a:rPr>
                        <a:t>months</a:t>
                      </a:r>
                      <a:r>
                        <a:rPr lang="da-DK" sz="1200" dirty="0">
                          <a:effectLst/>
                          <a:latin typeface="+mj-lt"/>
                          <a:ea typeface="Calibri"/>
                        </a:rPr>
                        <a:t> </a:t>
                      </a:r>
                      <a:r>
                        <a:rPr lang="da-DK" sz="1200" dirty="0" err="1">
                          <a:effectLst/>
                          <a:latin typeface="+mj-lt"/>
                          <a:ea typeface="Calibri"/>
                        </a:rPr>
                        <a:t>after</a:t>
                      </a:r>
                      <a:r>
                        <a:rPr lang="da-DK" sz="1200" dirty="0">
                          <a:effectLst/>
                          <a:latin typeface="+mj-lt"/>
                          <a:ea typeface="Calibri"/>
                        </a:rPr>
                        <a:t> </a:t>
                      </a:r>
                      <a:r>
                        <a:rPr lang="da-DK" sz="1200" dirty="0" err="1">
                          <a:effectLst/>
                          <a:latin typeface="+mj-lt"/>
                          <a:ea typeface="Calibri"/>
                        </a:rPr>
                        <a:t>project</a:t>
                      </a:r>
                      <a:r>
                        <a:rPr lang="da-DK" sz="1200" dirty="0">
                          <a:effectLst/>
                          <a:latin typeface="+mj-lt"/>
                          <a:ea typeface="Calibri"/>
                        </a:rPr>
                        <a:t> start</a:t>
                      </a:r>
                      <a:r>
                        <a:rPr lang="da-DK" sz="1200" baseline="0" dirty="0">
                          <a:effectLst/>
                          <a:latin typeface="+mj-lt"/>
                          <a:ea typeface="Calibri"/>
                        </a:rPr>
                        <a:t> </a:t>
                      </a:r>
                      <a:r>
                        <a:rPr lang="da-DK" sz="1200" dirty="0">
                          <a:effectLst/>
                          <a:latin typeface="+mj-lt"/>
                          <a:ea typeface="Calibri"/>
                        </a:rPr>
                        <a:t>– </a:t>
                      </a:r>
                      <a:r>
                        <a:rPr lang="da-DK" sz="1200" i="1" dirty="0" err="1">
                          <a:effectLst/>
                          <a:latin typeface="+mj-lt"/>
                          <a:ea typeface="Calibri"/>
                        </a:rPr>
                        <a:t>second</a:t>
                      </a:r>
                      <a:r>
                        <a:rPr lang="da-DK" sz="1200" i="1" baseline="0" dirty="0">
                          <a:effectLst/>
                          <a:latin typeface="+mj-lt"/>
                          <a:ea typeface="Calibri"/>
                        </a:rPr>
                        <a:t> transfer of </a:t>
                      </a:r>
                      <a:r>
                        <a:rPr lang="da-DK" sz="1200" i="1" baseline="0" dirty="0" err="1">
                          <a:effectLst/>
                          <a:latin typeface="+mj-lt"/>
                          <a:ea typeface="Calibri"/>
                        </a:rPr>
                        <a:t>project</a:t>
                      </a:r>
                      <a:r>
                        <a:rPr lang="da-DK" sz="1200" i="1" baseline="0" dirty="0">
                          <a:effectLst/>
                          <a:latin typeface="+mj-lt"/>
                          <a:ea typeface="Calibri"/>
                        </a:rPr>
                        <a:t> funds is </a:t>
                      </a:r>
                      <a:r>
                        <a:rPr lang="da-DK" sz="1200" i="1" baseline="0" dirty="0" err="1">
                          <a:effectLst/>
                          <a:latin typeface="+mj-lt"/>
                          <a:ea typeface="Calibri"/>
                        </a:rPr>
                        <a:t>conditional</a:t>
                      </a:r>
                      <a:r>
                        <a:rPr lang="da-DK" sz="1200" i="1" baseline="0" dirty="0">
                          <a:effectLst/>
                          <a:latin typeface="+mj-lt"/>
                          <a:ea typeface="Calibri"/>
                        </a:rPr>
                        <a:t> on the </a:t>
                      </a:r>
                      <a:r>
                        <a:rPr lang="da-DK" sz="1200" i="1" baseline="0" dirty="0" err="1">
                          <a:effectLst/>
                          <a:latin typeface="+mj-lt"/>
                          <a:ea typeface="Calibri"/>
                        </a:rPr>
                        <a:t>partnership</a:t>
                      </a:r>
                      <a:r>
                        <a:rPr lang="da-DK" sz="1200" i="1" baseline="0" dirty="0">
                          <a:effectLst/>
                          <a:latin typeface="+mj-lt"/>
                          <a:ea typeface="Calibri"/>
                        </a:rPr>
                        <a:t> agreement.</a:t>
                      </a:r>
                      <a:endParaRPr lang="da-DK" sz="1200" i="1" dirty="0">
                        <a:effectLst/>
                        <a:latin typeface="+mj-lt"/>
                        <a:ea typeface="Calibri"/>
                      </a:endParaRPr>
                    </a:p>
                  </a:txBody>
                  <a:tcPr marL="68580" marR="68580" marT="0" marB="0"/>
                </a:tc>
                <a:extLst>
                  <a:ext uri="{0D108BD9-81ED-4DB2-BD59-A6C34878D82A}">
                    <a16:rowId xmlns:a16="http://schemas.microsoft.com/office/drawing/2014/main" xmlns="" val="3696072084"/>
                  </a:ext>
                </a:extLst>
              </a:tr>
              <a:tr h="370840">
                <a:tc>
                  <a:txBody>
                    <a:bodyPr/>
                    <a:lstStyle/>
                    <a:p>
                      <a:pPr>
                        <a:spcAft>
                          <a:spcPts val="0"/>
                        </a:spcAft>
                      </a:pPr>
                      <a:r>
                        <a:rPr lang="da-DK" sz="1200" dirty="0" err="1">
                          <a:effectLst/>
                          <a:latin typeface="+mj-lt"/>
                          <a:ea typeface="Calibri"/>
                        </a:rPr>
                        <a:t>Disbursement</a:t>
                      </a:r>
                      <a:r>
                        <a:rPr lang="da-DK" sz="1200" dirty="0">
                          <a:effectLst/>
                          <a:latin typeface="+mj-lt"/>
                          <a:ea typeface="Calibri"/>
                        </a:rPr>
                        <a:t> </a:t>
                      </a:r>
                      <a:r>
                        <a:rPr lang="da-DK" sz="1200" dirty="0" err="1">
                          <a:effectLst/>
                          <a:latin typeface="+mj-lt"/>
                          <a:ea typeface="Calibri"/>
                        </a:rPr>
                        <a:t>request</a:t>
                      </a:r>
                      <a:r>
                        <a:rPr lang="da-DK" sz="1200" dirty="0">
                          <a:effectLst/>
                          <a:latin typeface="+mj-lt"/>
                          <a:ea typeface="Calibri"/>
                        </a:rPr>
                        <a:t> for future </a:t>
                      </a:r>
                      <a:r>
                        <a:rPr lang="da-DK" sz="1200" dirty="0" err="1">
                          <a:effectLst/>
                          <a:latin typeface="+mj-lt"/>
                          <a:ea typeface="Calibri"/>
                        </a:rPr>
                        <a:t>instalments</a:t>
                      </a:r>
                      <a:r>
                        <a:rPr lang="da-DK" sz="1200" dirty="0">
                          <a:effectLst/>
                          <a:latin typeface="+mj-lt"/>
                          <a:ea typeface="Calibri"/>
                        </a:rPr>
                        <a:t>.</a:t>
                      </a:r>
                    </a:p>
                  </a:txBody>
                  <a:tcPr marL="68580" marR="68580" marT="0" marB="0"/>
                </a:tc>
                <a:tc>
                  <a:txBody>
                    <a:bodyPr/>
                    <a:lstStyle/>
                    <a:p>
                      <a:pPr>
                        <a:spcAft>
                          <a:spcPts val="0"/>
                        </a:spcAft>
                      </a:pPr>
                      <a:r>
                        <a:rPr lang="da-DK" sz="1200" dirty="0">
                          <a:effectLst/>
                          <a:latin typeface="+mj-lt"/>
                          <a:ea typeface="Calibri"/>
                        </a:rPr>
                        <a:t>December 2019 </a:t>
                      </a:r>
                      <a:r>
                        <a:rPr lang="da-DK" sz="1200" dirty="0" err="1">
                          <a:effectLst/>
                          <a:latin typeface="+mj-lt"/>
                          <a:ea typeface="Calibri"/>
                        </a:rPr>
                        <a:t>onwards</a:t>
                      </a:r>
                      <a:r>
                        <a:rPr lang="da-DK" sz="1200" dirty="0">
                          <a:effectLst/>
                          <a:latin typeface="+mj-lt"/>
                          <a:ea typeface="Calibri"/>
                        </a:rPr>
                        <a:t>.</a:t>
                      </a:r>
                      <a:r>
                        <a:rPr lang="da-DK" sz="1200" baseline="0" dirty="0">
                          <a:effectLst/>
                          <a:latin typeface="+mj-lt"/>
                          <a:ea typeface="Calibri"/>
                        </a:rPr>
                        <a:t> </a:t>
                      </a:r>
                      <a:endParaRPr lang="da-DK" sz="1200" dirty="0">
                        <a:effectLst/>
                        <a:latin typeface="+mj-lt"/>
                        <a:ea typeface="Calibri"/>
                      </a:endParaRPr>
                    </a:p>
                  </a:txBody>
                  <a:tcPr marL="68580" marR="68580" marT="0" marB="0"/>
                </a:tc>
                <a:extLst>
                  <a:ext uri="{0D108BD9-81ED-4DB2-BD59-A6C34878D82A}">
                    <a16:rowId xmlns:a16="http://schemas.microsoft.com/office/drawing/2014/main" xmlns="" val="3598078550"/>
                  </a:ext>
                </a:extLst>
              </a:tr>
              <a:tr h="370840">
                <a:tc>
                  <a:txBody>
                    <a:bodyPr/>
                    <a:lstStyle/>
                    <a:p>
                      <a:pPr>
                        <a:spcAft>
                          <a:spcPts val="0"/>
                        </a:spcAft>
                      </a:pPr>
                      <a:r>
                        <a:rPr lang="en-US" sz="1200" dirty="0">
                          <a:effectLst/>
                          <a:latin typeface="+mj-lt"/>
                          <a:ea typeface="Calibri"/>
                        </a:rPr>
                        <a:t>Transfer of 1</a:t>
                      </a:r>
                      <a:r>
                        <a:rPr lang="en-US" sz="1200" baseline="30000" dirty="0">
                          <a:effectLst/>
                          <a:latin typeface="+mj-lt"/>
                          <a:ea typeface="Calibri"/>
                        </a:rPr>
                        <a:t>st</a:t>
                      </a:r>
                      <a:r>
                        <a:rPr lang="en-US" sz="1200" dirty="0">
                          <a:effectLst/>
                          <a:latin typeface="+mj-lt"/>
                          <a:ea typeface="Calibri"/>
                        </a:rPr>
                        <a:t> instalments of future instalments.</a:t>
                      </a:r>
                      <a:r>
                        <a:rPr lang="da-DK" sz="1200" dirty="0">
                          <a:effectLst/>
                          <a:latin typeface="+mj-lt"/>
                          <a:ea typeface="Calibri"/>
                        </a:rPr>
                        <a:t>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mj-lt"/>
                          <a:ea typeface="Calibri"/>
                        </a:rPr>
                        <a:t>Dec. 2019/Jan. 2020 </a:t>
                      </a:r>
                      <a:r>
                        <a:rPr lang="da-DK" sz="1200" dirty="0" err="1">
                          <a:effectLst/>
                          <a:latin typeface="+mj-lt"/>
                          <a:ea typeface="Calibri"/>
                        </a:rPr>
                        <a:t>onwards</a:t>
                      </a:r>
                      <a:r>
                        <a:rPr lang="da-DK" sz="1200" dirty="0">
                          <a:effectLst/>
                          <a:latin typeface="+mj-lt"/>
                          <a:ea typeface="Calibri"/>
                        </a:rPr>
                        <a:t>.</a:t>
                      </a:r>
                    </a:p>
                  </a:txBody>
                  <a:tcPr marL="68580" marR="68580" marT="0" marB="0"/>
                </a:tc>
                <a:extLst>
                  <a:ext uri="{0D108BD9-81ED-4DB2-BD59-A6C34878D82A}">
                    <a16:rowId xmlns:a16="http://schemas.microsoft.com/office/drawing/2014/main" xmlns="" val="1241004035"/>
                  </a:ext>
                </a:extLst>
              </a:tr>
              <a:tr h="370840">
                <a:tc>
                  <a:txBody>
                    <a:bodyPr/>
                    <a:lstStyle/>
                    <a:p>
                      <a:pPr>
                        <a:spcAft>
                          <a:spcPts val="0"/>
                        </a:spcAft>
                      </a:pPr>
                      <a:r>
                        <a:rPr lang="da-DK" sz="1200" dirty="0" err="1">
                          <a:effectLst/>
                          <a:latin typeface="+mj-lt"/>
                          <a:ea typeface="Calibri"/>
                        </a:rPr>
                        <a:t>Accounts</a:t>
                      </a:r>
                      <a:r>
                        <a:rPr lang="da-DK" sz="1200" dirty="0">
                          <a:effectLst/>
                          <a:latin typeface="+mj-lt"/>
                          <a:ea typeface="Calibri"/>
                        </a:rPr>
                        <a:t> (</a:t>
                      </a:r>
                      <a:r>
                        <a:rPr lang="da-DK" sz="1200" dirty="0" err="1">
                          <a:effectLst/>
                          <a:latin typeface="+mj-lt"/>
                          <a:ea typeface="Calibri"/>
                        </a:rPr>
                        <a:t>incl</a:t>
                      </a:r>
                      <a:r>
                        <a:rPr lang="da-DK" sz="1200" dirty="0">
                          <a:effectLst/>
                          <a:latin typeface="+mj-lt"/>
                          <a:ea typeface="Calibri"/>
                        </a:rPr>
                        <a:t>. </a:t>
                      </a:r>
                      <a:r>
                        <a:rPr lang="da-DK" sz="1200" dirty="0" err="1">
                          <a:effectLst/>
                          <a:latin typeface="+mj-lt"/>
                          <a:ea typeface="Calibri"/>
                        </a:rPr>
                        <a:t>external</a:t>
                      </a:r>
                      <a:r>
                        <a:rPr lang="da-DK" sz="1200" dirty="0">
                          <a:effectLst/>
                          <a:latin typeface="+mj-lt"/>
                          <a:ea typeface="Calibri"/>
                        </a:rPr>
                        <a:t> audit of all South partners).</a:t>
                      </a:r>
                    </a:p>
                    <a:p>
                      <a:pPr>
                        <a:spcAft>
                          <a:spcPts val="0"/>
                        </a:spcAft>
                      </a:pPr>
                      <a:endParaRPr lang="da-DK" sz="1200" dirty="0">
                        <a:effectLst/>
                        <a:latin typeface="+mj-lt"/>
                        <a:ea typeface="Calibri"/>
                      </a:endParaRPr>
                    </a:p>
                  </a:txBody>
                  <a:tcPr marL="68580" marR="68580" marT="0" marB="0"/>
                </a:tc>
                <a:tc>
                  <a:txBody>
                    <a:bodyPr/>
                    <a:lstStyle/>
                    <a:p>
                      <a:pPr>
                        <a:spcAft>
                          <a:spcPts val="0"/>
                        </a:spcAft>
                      </a:pPr>
                      <a:r>
                        <a:rPr lang="da-DK" sz="1200" dirty="0" err="1">
                          <a:effectLst/>
                          <a:latin typeface="+mj-lt"/>
                          <a:ea typeface="Calibri"/>
                        </a:rPr>
                        <a:t>Annual</a:t>
                      </a:r>
                      <a:r>
                        <a:rPr lang="da-DK" sz="1200" dirty="0">
                          <a:effectLst/>
                          <a:latin typeface="+mj-lt"/>
                          <a:ea typeface="Calibri"/>
                        </a:rPr>
                        <a:t> </a:t>
                      </a:r>
                      <a:r>
                        <a:rPr lang="da-DK" sz="1200" dirty="0" err="1">
                          <a:effectLst/>
                          <a:latin typeface="+mj-lt"/>
                          <a:ea typeface="Calibri"/>
                        </a:rPr>
                        <a:t>Accounts</a:t>
                      </a:r>
                      <a:r>
                        <a:rPr lang="da-DK" sz="1200" dirty="0">
                          <a:effectLst/>
                          <a:latin typeface="+mj-lt"/>
                          <a:ea typeface="Calibri"/>
                        </a:rPr>
                        <a:t>:</a:t>
                      </a:r>
                    </a:p>
                    <a:p>
                      <a:pPr marL="171450" indent="-171450">
                        <a:spcAft>
                          <a:spcPts val="0"/>
                        </a:spcAft>
                        <a:buFont typeface="Arial" panose="020B0604020202020204" pitchFamily="34" charset="0"/>
                        <a:buChar char="•"/>
                      </a:pPr>
                      <a:r>
                        <a:rPr lang="da-DK" sz="1200" dirty="0">
                          <a:effectLst/>
                          <a:latin typeface="+mj-lt"/>
                          <a:ea typeface="Calibri"/>
                        </a:rPr>
                        <a:t>01 </a:t>
                      </a:r>
                      <a:r>
                        <a:rPr lang="da-DK" sz="1200" dirty="0" err="1">
                          <a:effectLst/>
                          <a:latin typeface="+mj-lt"/>
                          <a:ea typeface="Calibri"/>
                        </a:rPr>
                        <a:t>July</a:t>
                      </a:r>
                      <a:r>
                        <a:rPr lang="da-DK" sz="1200" dirty="0">
                          <a:effectLst/>
                          <a:latin typeface="+mj-lt"/>
                          <a:ea typeface="Calibri"/>
                        </a:rPr>
                        <a:t> on an </a:t>
                      </a:r>
                      <a:r>
                        <a:rPr lang="da-DK" sz="1200" dirty="0" err="1">
                          <a:effectLst/>
                          <a:latin typeface="+mj-lt"/>
                          <a:ea typeface="Calibri"/>
                        </a:rPr>
                        <a:t>annual</a:t>
                      </a:r>
                      <a:r>
                        <a:rPr lang="da-DK" sz="1200" dirty="0">
                          <a:effectLst/>
                          <a:latin typeface="+mj-lt"/>
                          <a:ea typeface="Calibri"/>
                        </a:rPr>
                        <a:t> basis.</a:t>
                      </a:r>
                    </a:p>
                    <a:p>
                      <a:pPr>
                        <a:spcAft>
                          <a:spcPts val="0"/>
                        </a:spcAft>
                      </a:pPr>
                      <a:r>
                        <a:rPr lang="da-DK" sz="1200" dirty="0">
                          <a:effectLst/>
                          <a:latin typeface="+mj-lt"/>
                          <a:ea typeface="Calibri"/>
                        </a:rPr>
                        <a:t>Final </a:t>
                      </a:r>
                      <a:r>
                        <a:rPr lang="da-DK" sz="1200" dirty="0" err="1">
                          <a:effectLst/>
                          <a:latin typeface="+mj-lt"/>
                          <a:ea typeface="Calibri"/>
                        </a:rPr>
                        <a:t>Accounts</a:t>
                      </a:r>
                      <a:r>
                        <a:rPr lang="da-DK" sz="1200" dirty="0">
                          <a:effectLst/>
                          <a:latin typeface="+mj-lt"/>
                          <a:ea typeface="Calibri"/>
                        </a:rPr>
                        <a:t>:</a:t>
                      </a:r>
                    </a:p>
                    <a:p>
                      <a:pPr marL="171450" indent="-171450">
                        <a:spcAft>
                          <a:spcPts val="0"/>
                        </a:spcAft>
                        <a:buFont typeface="Arial" panose="020B0604020202020204" pitchFamily="34" charset="0"/>
                        <a:buChar char="•"/>
                      </a:pPr>
                      <a:r>
                        <a:rPr lang="da-DK" sz="1200" dirty="0">
                          <a:effectLst/>
                          <a:latin typeface="+mj-lt"/>
                          <a:ea typeface="Calibri"/>
                        </a:rPr>
                        <a:t>6 </a:t>
                      </a:r>
                      <a:r>
                        <a:rPr lang="da-DK" sz="1200" dirty="0" err="1">
                          <a:effectLst/>
                          <a:latin typeface="+mj-lt"/>
                          <a:ea typeface="Calibri"/>
                        </a:rPr>
                        <a:t>months</a:t>
                      </a:r>
                      <a:r>
                        <a:rPr lang="da-DK" sz="1200" dirty="0">
                          <a:effectLst/>
                          <a:latin typeface="+mj-lt"/>
                          <a:ea typeface="Calibri"/>
                        </a:rPr>
                        <a:t> </a:t>
                      </a:r>
                      <a:r>
                        <a:rPr lang="da-DK" sz="1200" dirty="0" err="1">
                          <a:effectLst/>
                          <a:latin typeface="+mj-lt"/>
                          <a:ea typeface="Calibri"/>
                        </a:rPr>
                        <a:t>after</a:t>
                      </a:r>
                      <a:r>
                        <a:rPr lang="da-DK" sz="1200" dirty="0">
                          <a:effectLst/>
                          <a:latin typeface="+mj-lt"/>
                          <a:ea typeface="Calibri"/>
                        </a:rPr>
                        <a:t> </a:t>
                      </a:r>
                      <a:r>
                        <a:rPr lang="da-DK" sz="1200" dirty="0" err="1">
                          <a:effectLst/>
                          <a:latin typeface="+mj-lt"/>
                          <a:ea typeface="Calibri"/>
                        </a:rPr>
                        <a:t>project</a:t>
                      </a:r>
                      <a:r>
                        <a:rPr lang="da-DK" sz="1200" dirty="0">
                          <a:effectLst/>
                          <a:latin typeface="+mj-lt"/>
                          <a:ea typeface="Calibri"/>
                        </a:rPr>
                        <a:t> end</a:t>
                      </a:r>
                      <a:r>
                        <a:rPr lang="da-DK" sz="1200" baseline="0" dirty="0">
                          <a:effectLst/>
                          <a:latin typeface="+mj-lt"/>
                          <a:ea typeface="Calibri"/>
                        </a:rPr>
                        <a:t> date.</a:t>
                      </a:r>
                      <a:endParaRPr lang="da-DK" sz="1200" dirty="0">
                        <a:effectLst/>
                        <a:latin typeface="+mj-lt"/>
                        <a:ea typeface="Calibri"/>
                      </a:endParaRPr>
                    </a:p>
                  </a:txBody>
                  <a:tcPr marL="68580" marR="68580" marT="0" marB="0"/>
                </a:tc>
                <a:extLst>
                  <a:ext uri="{0D108BD9-81ED-4DB2-BD59-A6C34878D82A}">
                    <a16:rowId xmlns:a16="http://schemas.microsoft.com/office/drawing/2014/main" xmlns="" val="384679216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mj-lt"/>
                          <a:ea typeface="Calibri"/>
                        </a:rPr>
                        <a:t>Narrative Reporting</a:t>
                      </a:r>
                    </a:p>
                  </a:txBody>
                  <a:tcPr marL="68580" marR="68580" marT="0" marB="0"/>
                </a:tc>
                <a:tc>
                  <a:txBody>
                    <a:bodyPr/>
                    <a:lstStyle/>
                    <a:p>
                      <a:pPr marL="0" indent="0">
                        <a:spcAft>
                          <a:spcPts val="0"/>
                        </a:spcAft>
                        <a:buFont typeface="Arial" panose="020B0604020202020204" pitchFamily="34" charset="0"/>
                        <a:buNone/>
                      </a:pPr>
                      <a:r>
                        <a:rPr lang="en-US" sz="1200" dirty="0">
                          <a:effectLst/>
                          <a:latin typeface="+mj-lt"/>
                          <a:ea typeface="Calibri"/>
                        </a:rPr>
                        <a:t>The deadline is 01 July for the first-year and midterm report.</a:t>
                      </a:r>
                      <a:endParaRPr lang="da-DK" sz="1200" dirty="0">
                        <a:effectLst/>
                        <a:latin typeface="+mj-lt"/>
                        <a:ea typeface="Calibri"/>
                      </a:endParaRPr>
                    </a:p>
                    <a:p>
                      <a:pPr marL="171450" indent="-171450">
                        <a:spcAft>
                          <a:spcPts val="0"/>
                        </a:spcAft>
                        <a:buFont typeface="Arial" panose="020B0604020202020204" pitchFamily="34" charset="0"/>
                        <a:buChar char="•"/>
                      </a:pPr>
                      <a:r>
                        <a:rPr lang="da-DK" sz="1200" dirty="0">
                          <a:effectLst/>
                          <a:latin typeface="+mj-lt"/>
                          <a:ea typeface="Calibri"/>
                        </a:rPr>
                        <a:t>First Year</a:t>
                      </a:r>
                      <a:r>
                        <a:rPr lang="da-DK" sz="1200" baseline="0" dirty="0">
                          <a:effectLst/>
                          <a:latin typeface="+mj-lt"/>
                          <a:ea typeface="Calibri"/>
                        </a:rPr>
                        <a:t> Report – 01 </a:t>
                      </a:r>
                      <a:r>
                        <a:rPr lang="da-DK" sz="1200" baseline="0" dirty="0" err="1">
                          <a:effectLst/>
                          <a:latin typeface="+mj-lt"/>
                          <a:ea typeface="Calibri"/>
                        </a:rPr>
                        <a:t>July</a:t>
                      </a:r>
                      <a:r>
                        <a:rPr lang="da-DK" sz="1200" baseline="0" dirty="0">
                          <a:effectLst/>
                          <a:latin typeface="+mj-lt"/>
                          <a:ea typeface="Calibri"/>
                        </a:rPr>
                        <a:t> 2020.</a:t>
                      </a:r>
                    </a:p>
                    <a:p>
                      <a:pPr marL="171450" indent="-171450">
                        <a:spcAft>
                          <a:spcPts val="0"/>
                        </a:spcAft>
                        <a:buFont typeface="Arial" panose="020B0604020202020204" pitchFamily="34" charset="0"/>
                        <a:buChar char="•"/>
                      </a:pPr>
                      <a:r>
                        <a:rPr lang="da-DK" sz="1200" baseline="0" dirty="0" err="1">
                          <a:effectLst/>
                          <a:latin typeface="+mj-lt"/>
                          <a:ea typeface="Calibri"/>
                        </a:rPr>
                        <a:t>Midterm</a:t>
                      </a:r>
                      <a:r>
                        <a:rPr lang="da-DK" sz="1200" baseline="0" dirty="0">
                          <a:effectLst/>
                          <a:latin typeface="+mj-lt"/>
                          <a:ea typeface="Calibri"/>
                        </a:rPr>
                        <a:t> Report – 01 </a:t>
                      </a:r>
                      <a:r>
                        <a:rPr lang="da-DK" sz="1200" baseline="0" dirty="0" err="1">
                          <a:effectLst/>
                          <a:latin typeface="+mj-lt"/>
                          <a:ea typeface="Calibri"/>
                        </a:rPr>
                        <a:t>July</a:t>
                      </a:r>
                      <a:r>
                        <a:rPr lang="da-DK" sz="1200" baseline="0" dirty="0">
                          <a:effectLst/>
                          <a:latin typeface="+mj-lt"/>
                          <a:ea typeface="Calibri"/>
                        </a:rPr>
                        <a:t> 2022/2023 </a:t>
                      </a:r>
                      <a:r>
                        <a:rPr lang="da-DK" sz="1200" baseline="0" dirty="0" err="1">
                          <a:effectLst/>
                          <a:latin typeface="+mj-lt"/>
                          <a:ea typeface="Calibri"/>
                        </a:rPr>
                        <a:t>depending</a:t>
                      </a:r>
                      <a:r>
                        <a:rPr lang="da-DK" sz="1200" baseline="0" dirty="0">
                          <a:effectLst/>
                          <a:latin typeface="+mj-lt"/>
                          <a:ea typeface="Calibri"/>
                        </a:rPr>
                        <a:t> on </a:t>
                      </a:r>
                      <a:r>
                        <a:rPr lang="da-DK" sz="1200" baseline="0" dirty="0" err="1">
                          <a:effectLst/>
                          <a:latin typeface="+mj-lt"/>
                          <a:ea typeface="Calibri"/>
                        </a:rPr>
                        <a:t>project</a:t>
                      </a:r>
                      <a:r>
                        <a:rPr lang="da-DK" sz="1200" baseline="0" dirty="0">
                          <a:effectLst/>
                          <a:latin typeface="+mj-lt"/>
                          <a:ea typeface="Calibri"/>
                        </a:rPr>
                        <a:t> </a:t>
                      </a:r>
                      <a:r>
                        <a:rPr lang="da-DK" sz="1200" baseline="0" dirty="0" err="1">
                          <a:effectLst/>
                          <a:latin typeface="+mj-lt"/>
                          <a:ea typeface="Calibri"/>
                        </a:rPr>
                        <a:t>duration</a:t>
                      </a:r>
                      <a:r>
                        <a:rPr lang="da-DK" sz="1200" baseline="0" dirty="0">
                          <a:effectLst/>
                          <a:latin typeface="+mj-lt"/>
                          <a:ea typeface="Calibri"/>
                        </a:rPr>
                        <a:t>.</a:t>
                      </a:r>
                    </a:p>
                    <a:p>
                      <a:pPr marL="171450" indent="-171450">
                        <a:spcAft>
                          <a:spcPts val="0"/>
                        </a:spcAft>
                        <a:buFont typeface="Arial" panose="020B0604020202020204" pitchFamily="34" charset="0"/>
                        <a:buChar char="•"/>
                      </a:pPr>
                      <a:r>
                        <a:rPr lang="da-DK" sz="1200" dirty="0" err="1">
                          <a:effectLst/>
                          <a:latin typeface="+mj-lt"/>
                          <a:ea typeface="Calibri"/>
                        </a:rPr>
                        <a:t>Completion</a:t>
                      </a:r>
                      <a:r>
                        <a:rPr lang="da-DK" sz="1200" dirty="0">
                          <a:effectLst/>
                          <a:latin typeface="+mj-lt"/>
                          <a:ea typeface="Calibri"/>
                        </a:rPr>
                        <a:t> Report</a:t>
                      </a:r>
                      <a:r>
                        <a:rPr lang="da-DK" sz="1200" baseline="0" dirty="0">
                          <a:effectLst/>
                          <a:latin typeface="+mj-lt"/>
                          <a:ea typeface="Calibri"/>
                        </a:rPr>
                        <a:t> – 6 </a:t>
                      </a:r>
                      <a:r>
                        <a:rPr lang="da-DK" sz="1200" baseline="0" dirty="0" err="1">
                          <a:effectLst/>
                          <a:latin typeface="+mj-lt"/>
                          <a:ea typeface="Calibri"/>
                        </a:rPr>
                        <a:t>months</a:t>
                      </a:r>
                      <a:r>
                        <a:rPr lang="da-DK" sz="1200" baseline="0" dirty="0">
                          <a:effectLst/>
                          <a:latin typeface="+mj-lt"/>
                          <a:ea typeface="Calibri"/>
                        </a:rPr>
                        <a:t> </a:t>
                      </a:r>
                      <a:r>
                        <a:rPr lang="da-DK" sz="1200" baseline="0" dirty="0" err="1">
                          <a:effectLst/>
                          <a:latin typeface="+mj-lt"/>
                          <a:ea typeface="Calibri"/>
                        </a:rPr>
                        <a:t>after</a:t>
                      </a:r>
                      <a:r>
                        <a:rPr lang="da-DK" sz="1200" baseline="0" dirty="0">
                          <a:effectLst/>
                          <a:latin typeface="+mj-lt"/>
                          <a:ea typeface="Calibri"/>
                        </a:rPr>
                        <a:t> </a:t>
                      </a:r>
                      <a:r>
                        <a:rPr lang="da-DK" sz="1200" baseline="0" dirty="0" err="1">
                          <a:effectLst/>
                          <a:latin typeface="+mj-lt"/>
                          <a:ea typeface="Calibri"/>
                        </a:rPr>
                        <a:t>project</a:t>
                      </a:r>
                      <a:r>
                        <a:rPr lang="da-DK" sz="1200" baseline="0" dirty="0">
                          <a:effectLst/>
                          <a:latin typeface="+mj-lt"/>
                          <a:ea typeface="Calibri"/>
                        </a:rPr>
                        <a:t> end date.</a:t>
                      </a:r>
                    </a:p>
                    <a:p>
                      <a:pPr marL="171450" indent="-171450">
                        <a:spcAft>
                          <a:spcPts val="0"/>
                        </a:spcAft>
                        <a:buFont typeface="Arial" panose="020B0604020202020204" pitchFamily="34" charset="0"/>
                        <a:buChar char="•"/>
                      </a:pPr>
                      <a:r>
                        <a:rPr lang="da-DK" sz="1200" i="1" baseline="0" dirty="0" err="1">
                          <a:effectLst/>
                          <a:latin typeface="+mj-lt"/>
                          <a:ea typeface="Calibri"/>
                        </a:rPr>
                        <a:t>Extra</a:t>
                      </a:r>
                      <a:r>
                        <a:rPr lang="da-DK" sz="1200" i="1" baseline="0" dirty="0">
                          <a:effectLst/>
                          <a:latin typeface="+mj-lt"/>
                          <a:ea typeface="Calibri"/>
                        </a:rPr>
                        <a:t> </a:t>
                      </a:r>
                      <a:r>
                        <a:rPr lang="da-DK" sz="1200" i="1" baseline="0" dirty="0" err="1">
                          <a:effectLst/>
                          <a:latin typeface="+mj-lt"/>
                          <a:ea typeface="Calibri"/>
                        </a:rPr>
                        <a:t>midterm</a:t>
                      </a:r>
                      <a:r>
                        <a:rPr lang="da-DK" sz="1200" i="1" baseline="0" dirty="0">
                          <a:effectLst/>
                          <a:latin typeface="+mj-lt"/>
                          <a:ea typeface="Calibri"/>
                        </a:rPr>
                        <a:t> </a:t>
                      </a:r>
                      <a:r>
                        <a:rPr lang="da-DK" sz="1200" i="1" baseline="0" dirty="0" err="1">
                          <a:effectLst/>
                          <a:latin typeface="+mj-lt"/>
                          <a:ea typeface="Calibri"/>
                        </a:rPr>
                        <a:t>report</a:t>
                      </a:r>
                      <a:r>
                        <a:rPr lang="da-DK" sz="1200" i="1" baseline="0" dirty="0">
                          <a:effectLst/>
                          <a:latin typeface="+mj-lt"/>
                          <a:ea typeface="Calibri"/>
                        </a:rPr>
                        <a:t> is </a:t>
                      </a:r>
                      <a:r>
                        <a:rPr lang="da-DK" sz="1200" i="1" baseline="0" dirty="0" err="1">
                          <a:effectLst/>
                          <a:latin typeface="+mj-lt"/>
                          <a:ea typeface="Calibri"/>
                        </a:rPr>
                        <a:t>required</a:t>
                      </a:r>
                      <a:r>
                        <a:rPr lang="da-DK" sz="1200" i="1" baseline="0" dirty="0">
                          <a:effectLst/>
                          <a:latin typeface="+mj-lt"/>
                          <a:ea typeface="Calibri"/>
                        </a:rPr>
                        <a:t> if </a:t>
                      </a:r>
                      <a:r>
                        <a:rPr lang="da-DK" sz="1200" i="1" baseline="0" dirty="0" err="1">
                          <a:effectLst/>
                          <a:latin typeface="+mj-lt"/>
                          <a:ea typeface="Calibri"/>
                        </a:rPr>
                        <a:t>project</a:t>
                      </a:r>
                      <a:r>
                        <a:rPr lang="da-DK" sz="1200" i="1" baseline="0" dirty="0">
                          <a:effectLst/>
                          <a:latin typeface="+mj-lt"/>
                          <a:ea typeface="Calibri"/>
                        </a:rPr>
                        <a:t> is no-</a:t>
                      </a:r>
                      <a:r>
                        <a:rPr lang="da-DK" sz="1200" i="1" baseline="0" dirty="0" err="1">
                          <a:effectLst/>
                          <a:latin typeface="+mj-lt"/>
                          <a:ea typeface="Calibri"/>
                        </a:rPr>
                        <a:t>cost</a:t>
                      </a:r>
                      <a:r>
                        <a:rPr lang="da-DK" sz="1200" i="1" baseline="0" dirty="0">
                          <a:effectLst/>
                          <a:latin typeface="+mj-lt"/>
                          <a:ea typeface="Calibri"/>
                        </a:rPr>
                        <a:t> </a:t>
                      </a:r>
                      <a:r>
                        <a:rPr lang="da-DK" sz="1200" i="1" baseline="0" dirty="0" err="1">
                          <a:effectLst/>
                          <a:latin typeface="+mj-lt"/>
                          <a:ea typeface="Calibri"/>
                        </a:rPr>
                        <a:t>extended</a:t>
                      </a:r>
                      <a:r>
                        <a:rPr lang="da-DK" sz="1200" i="1" baseline="0" dirty="0">
                          <a:effectLst/>
                          <a:latin typeface="+mj-lt"/>
                          <a:ea typeface="Calibri"/>
                        </a:rPr>
                        <a:t> for more </a:t>
                      </a:r>
                      <a:r>
                        <a:rPr lang="da-DK" sz="1200" i="1" baseline="0" dirty="0" err="1">
                          <a:effectLst/>
                          <a:latin typeface="+mj-lt"/>
                          <a:ea typeface="Calibri"/>
                        </a:rPr>
                        <a:t>than</a:t>
                      </a:r>
                      <a:r>
                        <a:rPr lang="da-DK" sz="1200" i="1" baseline="0" dirty="0">
                          <a:effectLst/>
                          <a:latin typeface="+mj-lt"/>
                          <a:ea typeface="Calibri"/>
                        </a:rPr>
                        <a:t> 12 </a:t>
                      </a:r>
                      <a:r>
                        <a:rPr lang="da-DK" sz="1200" i="1" baseline="0" dirty="0" err="1">
                          <a:effectLst/>
                          <a:latin typeface="+mj-lt"/>
                          <a:ea typeface="Calibri"/>
                        </a:rPr>
                        <a:t>months</a:t>
                      </a:r>
                      <a:r>
                        <a:rPr lang="da-DK" sz="1200" i="1" baseline="0" dirty="0">
                          <a:effectLst/>
                          <a:latin typeface="+mj-lt"/>
                          <a:ea typeface="Calibri"/>
                        </a:rPr>
                        <a:t>.</a:t>
                      </a:r>
                      <a:endParaRPr lang="da-DK" sz="1200" i="1" dirty="0">
                        <a:effectLst/>
                        <a:latin typeface="+mj-lt"/>
                        <a:ea typeface="Calibri"/>
                      </a:endParaRPr>
                    </a:p>
                  </a:txBody>
                  <a:tcPr marL="68580" marR="68580" marT="0" marB="0"/>
                </a:tc>
                <a:extLst>
                  <a:ext uri="{0D108BD9-81ED-4DB2-BD59-A6C34878D82A}">
                    <a16:rowId xmlns:a16="http://schemas.microsoft.com/office/drawing/2014/main" xmlns="" val="168829258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err="1">
                          <a:effectLst/>
                          <a:latin typeface="+mj-lt"/>
                          <a:ea typeface="Calibri"/>
                        </a:rPr>
                        <a:t>Midterm</a:t>
                      </a:r>
                      <a:r>
                        <a:rPr lang="da-DK" sz="1200" dirty="0">
                          <a:effectLst/>
                          <a:latin typeface="+mj-lt"/>
                          <a:ea typeface="Calibri"/>
                        </a:rPr>
                        <a:t> </a:t>
                      </a:r>
                      <a:r>
                        <a:rPr lang="da-DK" sz="1200" dirty="0" err="1">
                          <a:effectLst/>
                          <a:latin typeface="+mj-lt"/>
                          <a:ea typeface="Calibri"/>
                        </a:rPr>
                        <a:t>review</a:t>
                      </a:r>
                      <a:endParaRPr lang="da-DK" sz="1200" dirty="0">
                        <a:effectLst/>
                        <a:latin typeface="+mj-lt"/>
                        <a:ea typeface="Calibri"/>
                      </a:endParaRPr>
                    </a:p>
                  </a:txBody>
                  <a:tcPr marL="68580" marR="68580" marT="0" marB="0"/>
                </a:tc>
                <a:tc>
                  <a:txBody>
                    <a:bodyPr/>
                    <a:lstStyle/>
                    <a:p>
                      <a:pPr>
                        <a:spcAft>
                          <a:spcPts val="0"/>
                        </a:spcAft>
                      </a:pPr>
                      <a:r>
                        <a:rPr lang="da-DK" sz="1200" dirty="0" err="1">
                          <a:effectLst/>
                          <a:latin typeface="+mj-lt"/>
                          <a:ea typeface="Calibri"/>
                        </a:rPr>
                        <a:t>After</a:t>
                      </a:r>
                      <a:r>
                        <a:rPr lang="da-DK" sz="1200" baseline="0" dirty="0">
                          <a:effectLst/>
                          <a:latin typeface="+mj-lt"/>
                          <a:ea typeface="Calibri"/>
                        </a:rPr>
                        <a:t> 2-2½ </a:t>
                      </a:r>
                      <a:r>
                        <a:rPr lang="da-DK" sz="1200" baseline="0" dirty="0" err="1">
                          <a:effectLst/>
                          <a:latin typeface="+mj-lt"/>
                          <a:ea typeface="Calibri"/>
                        </a:rPr>
                        <a:t>year</a:t>
                      </a:r>
                      <a:r>
                        <a:rPr lang="da-DK" sz="1200" baseline="0" dirty="0">
                          <a:effectLst/>
                          <a:latin typeface="+mj-lt"/>
                          <a:ea typeface="Calibri"/>
                        </a:rPr>
                        <a:t> of </a:t>
                      </a:r>
                      <a:r>
                        <a:rPr lang="da-DK" sz="1200" baseline="0" dirty="0" err="1">
                          <a:effectLst/>
                          <a:latin typeface="+mj-lt"/>
                          <a:ea typeface="Calibri"/>
                        </a:rPr>
                        <a:t>activities</a:t>
                      </a:r>
                      <a:r>
                        <a:rPr lang="da-DK" sz="1200" baseline="0" dirty="0">
                          <a:effectLst/>
                          <a:latin typeface="+mj-lt"/>
                          <a:ea typeface="Calibri"/>
                        </a:rPr>
                        <a:t>.</a:t>
                      </a:r>
                      <a:endParaRPr lang="da-DK" sz="1200" dirty="0">
                        <a:effectLst/>
                        <a:latin typeface="+mj-lt"/>
                        <a:ea typeface="Calibri"/>
                      </a:endParaRPr>
                    </a:p>
                  </a:txBody>
                  <a:tcPr marL="68580" marR="68580" marT="0" marB="0"/>
                </a:tc>
                <a:extLst>
                  <a:ext uri="{0D108BD9-81ED-4DB2-BD59-A6C34878D82A}">
                    <a16:rowId xmlns:a16="http://schemas.microsoft.com/office/drawing/2014/main" xmlns="" val="230937640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effectLst/>
                          <a:latin typeface="+mn-lt"/>
                          <a:ea typeface="Calibri"/>
                        </a:rPr>
                        <a:t>All relevant </a:t>
                      </a:r>
                      <a:r>
                        <a:rPr lang="da-DK" sz="1400" dirty="0" err="1">
                          <a:effectLst/>
                          <a:latin typeface="+mn-lt"/>
                          <a:ea typeface="Calibri"/>
                        </a:rPr>
                        <a:t>project</a:t>
                      </a:r>
                      <a:r>
                        <a:rPr lang="da-DK" sz="1400" dirty="0">
                          <a:effectLst/>
                          <a:latin typeface="+mn-lt"/>
                          <a:ea typeface="Calibri"/>
                        </a:rPr>
                        <a:t> management</a:t>
                      </a:r>
                      <a:r>
                        <a:rPr lang="da-DK" sz="1400" baseline="0" dirty="0">
                          <a:effectLst/>
                          <a:latin typeface="+mn-lt"/>
                          <a:ea typeface="Calibri"/>
                        </a:rPr>
                        <a:t> information </a:t>
                      </a:r>
                      <a:r>
                        <a:rPr lang="da-DK" sz="1400" baseline="0" dirty="0" err="1">
                          <a:effectLst/>
                          <a:latin typeface="+mn-lt"/>
                          <a:ea typeface="Calibri"/>
                        </a:rPr>
                        <a:t>can</a:t>
                      </a:r>
                      <a:r>
                        <a:rPr lang="da-DK" sz="1400" baseline="0" dirty="0">
                          <a:effectLst/>
                          <a:latin typeface="+mn-lt"/>
                          <a:ea typeface="Calibri"/>
                        </a:rPr>
                        <a:t> </a:t>
                      </a:r>
                      <a:r>
                        <a:rPr lang="da-DK" sz="1400" baseline="0" dirty="0" err="1">
                          <a:effectLst/>
                          <a:latin typeface="+mn-lt"/>
                          <a:ea typeface="Calibri"/>
                        </a:rPr>
                        <a:t>be</a:t>
                      </a:r>
                      <a:r>
                        <a:rPr lang="da-DK" sz="1400" baseline="0" dirty="0">
                          <a:effectLst/>
                          <a:latin typeface="+mn-lt"/>
                          <a:ea typeface="Calibri"/>
                        </a:rPr>
                        <a:t> </a:t>
                      </a:r>
                      <a:r>
                        <a:rPr lang="da-DK" sz="1400" baseline="0" dirty="0" err="1">
                          <a:effectLst/>
                          <a:latin typeface="+mn-lt"/>
                          <a:ea typeface="Calibri"/>
                        </a:rPr>
                        <a:t>found</a:t>
                      </a:r>
                      <a:r>
                        <a:rPr lang="da-DK" sz="1400" baseline="0" dirty="0">
                          <a:effectLst/>
                          <a:latin typeface="+mn-lt"/>
                          <a:ea typeface="Calibri"/>
                        </a:rPr>
                        <a:t> at DFC website: </a:t>
                      </a:r>
                      <a:r>
                        <a:rPr lang="da-DK" sz="1400" baseline="0" dirty="0">
                          <a:effectLst/>
                          <a:latin typeface="+mn-lt"/>
                          <a:ea typeface="Calibri"/>
                          <a:hlinkClick r:id="rId3"/>
                        </a:rPr>
                        <a:t>http://dfcentre.com/wp-content/uploads/2018/01/General-Conditions-2018.pdf</a:t>
                      </a:r>
                      <a:r>
                        <a:rPr lang="da-DK" sz="1400" baseline="0" dirty="0">
                          <a:effectLst/>
                          <a:latin typeface="+mn-lt"/>
                          <a:ea typeface="Calibri"/>
                        </a:rPr>
                        <a:t> </a:t>
                      </a:r>
                      <a:endParaRPr lang="da-DK" sz="1400" dirty="0">
                        <a:effectLst/>
                        <a:latin typeface="+mn-lt"/>
                        <a:ea typeface="Calibri"/>
                      </a:endParaRPr>
                    </a:p>
                  </a:txBody>
                  <a:tcPr/>
                </a:tc>
                <a:tc hMerge="1">
                  <a:txBody>
                    <a:bodyPr/>
                    <a:lstStyle/>
                    <a:p>
                      <a:endParaRPr lang="x-none" dirty="0"/>
                    </a:p>
                  </a:txBody>
                  <a:tcPr/>
                </a:tc>
                <a:extLst>
                  <a:ext uri="{0D108BD9-81ED-4DB2-BD59-A6C34878D82A}">
                    <a16:rowId xmlns:a16="http://schemas.microsoft.com/office/drawing/2014/main" xmlns="" val="2007697075"/>
                  </a:ext>
                </a:extLst>
              </a:tr>
            </a:tbl>
          </a:graphicData>
        </a:graphic>
      </p:graphicFrame>
    </p:spTree>
    <p:extLst>
      <p:ext uri="{BB962C8B-B14F-4D97-AF65-F5344CB8AC3E}">
        <p14:creationId xmlns:p14="http://schemas.microsoft.com/office/powerpoint/2010/main" val="365683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a-DK" sz="2800" b="1" dirty="0" err="1"/>
              <a:t>Quality</a:t>
            </a:r>
            <a:r>
              <a:rPr lang="da-DK" sz="2800" b="1" dirty="0"/>
              <a:t> assurance</a:t>
            </a:r>
          </a:p>
        </p:txBody>
      </p:sp>
      <p:sp>
        <p:nvSpPr>
          <p:cNvPr id="3" name="Content Placeholder 2"/>
          <p:cNvSpPr>
            <a:spLocks noGrp="1"/>
          </p:cNvSpPr>
          <p:nvPr>
            <p:ph idx="1"/>
          </p:nvPr>
        </p:nvSpPr>
        <p:spPr>
          <a:xfrm>
            <a:off x="457200" y="1268760"/>
            <a:ext cx="8229600" cy="4857403"/>
          </a:xfrm>
        </p:spPr>
        <p:txBody>
          <a:bodyPr>
            <a:normAutofit/>
          </a:bodyPr>
          <a:lstStyle/>
          <a:p>
            <a:r>
              <a:rPr lang="en-US" sz="2400" dirty="0"/>
              <a:t>Reports are </a:t>
            </a:r>
            <a:r>
              <a:rPr lang="en-US" sz="2400" b="1" dirty="0">
                <a:solidFill>
                  <a:srgbClr val="C00000"/>
                </a:solidFill>
              </a:rPr>
              <a:t>assessed by DFC </a:t>
            </a:r>
            <a:r>
              <a:rPr lang="en-US" sz="2400" dirty="0"/>
              <a:t>for formal requirements, management, and partnership </a:t>
            </a:r>
          </a:p>
          <a:p>
            <a:r>
              <a:rPr lang="en-US" sz="2400" dirty="0"/>
              <a:t>DFC also assesses whether the reporting incl. </a:t>
            </a:r>
            <a:r>
              <a:rPr lang="en-US" sz="2400" dirty="0" err="1"/>
              <a:t>LogFrame</a:t>
            </a:r>
            <a:r>
              <a:rPr lang="en-US" sz="2400" dirty="0"/>
              <a:t> is </a:t>
            </a:r>
            <a:r>
              <a:rPr lang="en-US" sz="2400" b="1" dirty="0">
                <a:solidFill>
                  <a:srgbClr val="C00000"/>
                </a:solidFill>
              </a:rPr>
              <a:t>sufficiently detailed </a:t>
            </a:r>
            <a:r>
              <a:rPr lang="en-US" sz="2400" dirty="0"/>
              <a:t>to assess the quality of the progress towards approved objectives, outcomes and outputs</a:t>
            </a:r>
          </a:p>
          <a:p>
            <a:r>
              <a:rPr lang="en-US" sz="2400" dirty="0"/>
              <a:t>DFC may ask Project Coordinators for additional information or details</a:t>
            </a:r>
          </a:p>
          <a:p>
            <a:r>
              <a:rPr lang="en-US" sz="2400" dirty="0"/>
              <a:t>The progress and results conveyed in all three types of reports will be further </a:t>
            </a:r>
            <a:r>
              <a:rPr lang="en-US" sz="2400" b="1" dirty="0">
                <a:solidFill>
                  <a:srgbClr val="C00000"/>
                </a:solidFill>
              </a:rPr>
              <a:t>assessed by the Consultative Research Committee for Development </a:t>
            </a:r>
            <a:r>
              <a:rPr lang="en-US" sz="2400" b="1" dirty="0" smtClean="0">
                <a:solidFill>
                  <a:srgbClr val="C00000"/>
                </a:solidFill>
              </a:rPr>
              <a:t>Research (the FFU)</a:t>
            </a:r>
            <a:endParaRPr lang="en-US" sz="2400" b="1" dirty="0">
              <a:solidFill>
                <a:srgbClr val="C00000"/>
              </a:solidFill>
            </a:endParaRPr>
          </a:p>
          <a:p>
            <a:r>
              <a:rPr lang="en-US" sz="2400" dirty="0"/>
              <a:t>All project coordinators will receive a response to the reports </a:t>
            </a:r>
            <a:r>
              <a:rPr lang="en-US" sz="2400" dirty="0" smtClean="0"/>
              <a:t>upon completion of the FFU assessment</a:t>
            </a:r>
            <a:endParaRPr lang="en-US" sz="2400" dirty="0"/>
          </a:p>
          <a:p>
            <a:endParaRPr lang="da-DK" dirty="0"/>
          </a:p>
        </p:txBody>
      </p:sp>
    </p:spTree>
    <p:extLst>
      <p:ext uri="{BB962C8B-B14F-4D97-AF65-F5344CB8AC3E}">
        <p14:creationId xmlns:p14="http://schemas.microsoft.com/office/powerpoint/2010/main" val="209342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D84ADD-A456-49AF-A755-2B601DE2F675}"/>
              </a:ext>
            </a:extLst>
          </p:cNvPr>
          <p:cNvSpPr>
            <a:spLocks noGrp="1"/>
          </p:cNvSpPr>
          <p:nvPr>
            <p:ph type="title"/>
          </p:nvPr>
        </p:nvSpPr>
        <p:spPr/>
        <p:txBody>
          <a:bodyPr>
            <a:normAutofit/>
          </a:bodyPr>
          <a:lstStyle/>
          <a:p>
            <a:pPr algn="l"/>
            <a:r>
              <a:rPr lang="en-US" sz="2800" b="1" dirty="0"/>
              <a:t>Administration of fellows in DK</a:t>
            </a:r>
            <a:endParaRPr lang="x-none" sz="2800" b="1" dirty="0"/>
          </a:p>
        </p:txBody>
      </p:sp>
      <p:sp>
        <p:nvSpPr>
          <p:cNvPr id="3" name="Content Placeholder 2">
            <a:extLst>
              <a:ext uri="{FF2B5EF4-FFF2-40B4-BE49-F238E27FC236}">
                <a16:creationId xmlns:a16="http://schemas.microsoft.com/office/drawing/2014/main" xmlns="" id="{003CF33B-8487-47A0-B844-C61B4AB2232A}"/>
              </a:ext>
            </a:extLst>
          </p:cNvPr>
          <p:cNvSpPr>
            <a:spLocks noGrp="1"/>
          </p:cNvSpPr>
          <p:nvPr>
            <p:ph idx="1"/>
          </p:nvPr>
        </p:nvSpPr>
        <p:spPr>
          <a:xfrm>
            <a:off x="457200" y="1340768"/>
            <a:ext cx="8229600" cy="4785395"/>
          </a:xfrm>
        </p:spPr>
        <p:txBody>
          <a:bodyPr>
            <a:normAutofit fontScale="70000" lnSpcReduction="20000"/>
          </a:bodyPr>
          <a:lstStyle/>
          <a:p>
            <a:pPr marL="0" indent="0">
              <a:buNone/>
            </a:pPr>
            <a:r>
              <a:rPr lang="en-US" i="1" dirty="0"/>
              <a:t>By Eva Thaulow Nielsen</a:t>
            </a:r>
          </a:p>
          <a:p>
            <a:pPr marL="0" indent="0">
              <a:buNone/>
            </a:pPr>
            <a:endParaRPr lang="en-US" i="1" dirty="0"/>
          </a:p>
          <a:p>
            <a:r>
              <a:rPr lang="en-US" sz="3400" dirty="0"/>
              <a:t>What do we do?</a:t>
            </a:r>
          </a:p>
          <a:p>
            <a:r>
              <a:rPr lang="en-US" sz="3400" dirty="0"/>
              <a:t>Assistance with application for residence permit or Schengen visa</a:t>
            </a:r>
          </a:p>
          <a:p>
            <a:r>
              <a:rPr lang="en-US" sz="3400" dirty="0"/>
              <a:t>Insurance (DFC needs information about health condition)</a:t>
            </a:r>
          </a:p>
          <a:p>
            <a:r>
              <a:rPr lang="en-US" sz="3400" dirty="0"/>
              <a:t>Flight reservations via CWT in the Ministry of Foreign Affairs</a:t>
            </a:r>
          </a:p>
          <a:p>
            <a:r>
              <a:rPr lang="en-US" sz="3400" dirty="0"/>
              <a:t>Accommodation (in Copenhagen area only)</a:t>
            </a:r>
          </a:p>
          <a:p>
            <a:r>
              <a:rPr lang="en-US" sz="3400" dirty="0"/>
              <a:t>Bank account and payment of monthly allowances</a:t>
            </a:r>
          </a:p>
          <a:p>
            <a:r>
              <a:rPr lang="en-US" sz="3400" dirty="0"/>
              <a:t>Registration at the International Citizen Service Centre (ICS)</a:t>
            </a:r>
          </a:p>
          <a:p>
            <a:r>
              <a:rPr lang="en-US" sz="3400" dirty="0"/>
              <a:t>Application for tax exemption </a:t>
            </a:r>
          </a:p>
          <a:p>
            <a:r>
              <a:rPr lang="en-US" sz="3400" dirty="0"/>
              <a:t>Counselling on personal and family matters</a:t>
            </a:r>
          </a:p>
          <a:p>
            <a:r>
              <a:rPr lang="en-US" sz="3400" dirty="0"/>
              <a:t>Social activities (</a:t>
            </a:r>
            <a:r>
              <a:rPr lang="en-US" sz="3400" dirty="0">
                <a:hlinkClick r:id="rId2"/>
              </a:rPr>
              <a:t>www.fellowship-post.com</a:t>
            </a:r>
            <a:r>
              <a:rPr lang="en-US" sz="3400" dirty="0"/>
              <a:t>) </a:t>
            </a:r>
          </a:p>
          <a:p>
            <a:endParaRPr lang="x-none" dirty="0"/>
          </a:p>
        </p:txBody>
      </p:sp>
    </p:spTree>
    <p:extLst>
      <p:ext uri="{BB962C8B-B14F-4D97-AF65-F5344CB8AC3E}">
        <p14:creationId xmlns:p14="http://schemas.microsoft.com/office/powerpoint/2010/main" val="1385120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9D5AD-03EC-4FAD-BD5C-C4BF1B849CB6}"/>
              </a:ext>
            </a:extLst>
          </p:cNvPr>
          <p:cNvSpPr>
            <a:spLocks noGrp="1"/>
          </p:cNvSpPr>
          <p:nvPr>
            <p:ph type="title"/>
          </p:nvPr>
        </p:nvSpPr>
        <p:spPr/>
        <p:txBody>
          <a:bodyPr>
            <a:noAutofit/>
          </a:bodyPr>
          <a:lstStyle/>
          <a:p>
            <a:pPr algn="l"/>
            <a:r>
              <a:rPr lang="en-US" sz="2800" b="1" dirty="0"/>
              <a:t/>
            </a:r>
            <a:br>
              <a:rPr lang="en-US" sz="2800" b="1" dirty="0"/>
            </a:br>
            <a:r>
              <a:rPr lang="en-US" sz="2800" b="1" dirty="0"/>
              <a:t>What do we need from you?</a:t>
            </a:r>
            <a:br>
              <a:rPr lang="en-US" sz="2800" b="1" dirty="0"/>
            </a:br>
            <a:endParaRPr lang="x-none" sz="2800" b="1" dirty="0"/>
          </a:p>
        </p:txBody>
      </p:sp>
      <p:sp>
        <p:nvSpPr>
          <p:cNvPr id="3" name="Content Placeholder 2">
            <a:extLst>
              <a:ext uri="{FF2B5EF4-FFF2-40B4-BE49-F238E27FC236}">
                <a16:creationId xmlns:a16="http://schemas.microsoft.com/office/drawing/2014/main" xmlns="" id="{A3F0CF56-DAAD-47B8-990D-836E86678AC7}"/>
              </a:ext>
            </a:extLst>
          </p:cNvPr>
          <p:cNvSpPr>
            <a:spLocks noGrp="1"/>
          </p:cNvSpPr>
          <p:nvPr>
            <p:ph idx="1"/>
          </p:nvPr>
        </p:nvSpPr>
        <p:spPr/>
        <p:txBody>
          <a:bodyPr>
            <a:normAutofit/>
          </a:bodyPr>
          <a:lstStyle/>
          <a:p>
            <a:r>
              <a:rPr lang="en-US" sz="2800" dirty="0"/>
              <a:t>3 months’ notice (please call DFC for coordination of study dates).</a:t>
            </a:r>
          </a:p>
          <a:p>
            <a:r>
              <a:rPr lang="en-US" sz="2800" dirty="0"/>
              <a:t>Copy of the letter of invitation (you will find a draft letter at our web site: www.dfcentre.com).</a:t>
            </a:r>
          </a:p>
          <a:p>
            <a:r>
              <a:rPr lang="en-US" sz="2800" dirty="0"/>
              <a:t>Copy of the passport (page with names and date of birth).</a:t>
            </a:r>
          </a:p>
          <a:p>
            <a:r>
              <a:rPr lang="en-US" sz="2800" dirty="0"/>
              <a:t>E-mail address and address of the university of the fellow.</a:t>
            </a:r>
          </a:p>
          <a:p>
            <a:endParaRPr lang="x-none" sz="2800" dirty="0"/>
          </a:p>
        </p:txBody>
      </p:sp>
    </p:spTree>
    <p:extLst>
      <p:ext uri="{BB962C8B-B14F-4D97-AF65-F5344CB8AC3E}">
        <p14:creationId xmlns:p14="http://schemas.microsoft.com/office/powerpoint/2010/main" val="601343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98FEB3-6DF3-408E-A318-C833D7D43292}"/>
              </a:ext>
            </a:extLst>
          </p:cNvPr>
          <p:cNvSpPr>
            <a:spLocks noGrp="1"/>
          </p:cNvSpPr>
          <p:nvPr>
            <p:ph type="title"/>
          </p:nvPr>
        </p:nvSpPr>
        <p:spPr>
          <a:xfrm>
            <a:off x="457200" y="274638"/>
            <a:ext cx="8229600" cy="706090"/>
          </a:xfrm>
        </p:spPr>
        <p:txBody>
          <a:bodyPr>
            <a:normAutofit/>
          </a:bodyPr>
          <a:lstStyle/>
          <a:p>
            <a:pPr algn="l"/>
            <a:r>
              <a:rPr lang="en-US" sz="2800" b="1" dirty="0"/>
              <a:t>What are the costs (in 2019)?</a:t>
            </a:r>
            <a:endParaRPr lang="x-none" sz="2800" dirty="0"/>
          </a:p>
        </p:txBody>
      </p:sp>
      <p:sp>
        <p:nvSpPr>
          <p:cNvPr id="3" name="Content Placeholder 2">
            <a:extLst>
              <a:ext uri="{FF2B5EF4-FFF2-40B4-BE49-F238E27FC236}">
                <a16:creationId xmlns:a16="http://schemas.microsoft.com/office/drawing/2014/main" xmlns="" id="{E35BD103-5246-451D-B0E3-B0581BF8286E}"/>
              </a:ext>
            </a:extLst>
          </p:cNvPr>
          <p:cNvSpPr>
            <a:spLocks noGrp="1"/>
          </p:cNvSpPr>
          <p:nvPr>
            <p:ph idx="1"/>
          </p:nvPr>
        </p:nvSpPr>
        <p:spPr/>
        <p:txBody>
          <a:bodyPr>
            <a:normAutofit fontScale="77500" lnSpcReduction="20000"/>
          </a:bodyPr>
          <a:lstStyle/>
          <a:p>
            <a:r>
              <a:rPr lang="en-US" dirty="0"/>
              <a:t>Allowances: DKK 1,700 per week per fellow.</a:t>
            </a:r>
          </a:p>
          <a:p>
            <a:r>
              <a:rPr lang="en-US" dirty="0"/>
              <a:t>Accommodation: DKK 1,400 per week per fellow.</a:t>
            </a:r>
          </a:p>
          <a:p>
            <a:r>
              <a:rPr lang="en-US" dirty="0"/>
              <a:t>Air ticket (budget figure): DKK 9,000 per trip (the actual expense will be invoiced).</a:t>
            </a:r>
          </a:p>
          <a:p>
            <a:r>
              <a:rPr lang="en-US" dirty="0"/>
              <a:t>Payment for residence permit (if applicable): DKK 1,900 each renewal (also in case of extensions).</a:t>
            </a:r>
          </a:p>
          <a:p>
            <a:r>
              <a:rPr lang="en-US" dirty="0"/>
              <a:t>DFC administration (incl. Insurance, counselling, social and cultural activities etc.): NIL.</a:t>
            </a:r>
            <a:br>
              <a:rPr lang="en-US" dirty="0"/>
            </a:br>
            <a:endParaRPr lang="en-US" dirty="0"/>
          </a:p>
          <a:p>
            <a:pPr marL="0" indent="0">
              <a:buNone/>
            </a:pPr>
            <a:r>
              <a:rPr lang="en-US" b="1" dirty="0"/>
              <a:t>Allow for an annual increase of app. 2.5% on all the budget figures above.</a:t>
            </a:r>
          </a:p>
          <a:p>
            <a:pPr marL="0" indent="0">
              <a:buNone/>
            </a:pPr>
            <a:r>
              <a:rPr lang="en-US" dirty="0" smtClean="0"/>
              <a:t>NB: The </a:t>
            </a:r>
            <a:r>
              <a:rPr lang="en-US" dirty="0"/>
              <a:t>expenses incurred by DFC are not subject to </a:t>
            </a:r>
            <a:r>
              <a:rPr lang="en-US" dirty="0" smtClean="0"/>
              <a:t>overhead</a:t>
            </a:r>
            <a:r>
              <a:rPr lang="en-US" dirty="0"/>
              <a:t>.</a:t>
            </a:r>
          </a:p>
          <a:p>
            <a:endParaRPr lang="x-none" dirty="0"/>
          </a:p>
        </p:txBody>
      </p:sp>
    </p:spTree>
    <p:extLst>
      <p:ext uri="{BB962C8B-B14F-4D97-AF65-F5344CB8AC3E}">
        <p14:creationId xmlns:p14="http://schemas.microsoft.com/office/powerpoint/2010/main" val="347983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03848C-EF83-4A04-A958-23A4332692B0}"/>
              </a:ext>
            </a:extLst>
          </p:cNvPr>
          <p:cNvSpPr>
            <a:spLocks noGrp="1"/>
          </p:cNvSpPr>
          <p:nvPr>
            <p:ph type="title"/>
          </p:nvPr>
        </p:nvSpPr>
        <p:spPr>
          <a:xfrm>
            <a:off x="457200" y="274638"/>
            <a:ext cx="8229600" cy="1066130"/>
          </a:xfrm>
        </p:spPr>
        <p:txBody>
          <a:bodyPr>
            <a:noAutofit/>
          </a:bodyPr>
          <a:lstStyle/>
          <a:p>
            <a:pPr algn="l"/>
            <a:r>
              <a:rPr lang="en-US" sz="2800" b="1" dirty="0"/>
              <a:t>Can we take care of senior researchers’ stay in Denmark (e.g. post docs)?</a:t>
            </a:r>
            <a:br>
              <a:rPr lang="en-US" sz="2800" b="1" dirty="0"/>
            </a:br>
            <a:endParaRPr lang="x-none" sz="2800" b="1" dirty="0"/>
          </a:p>
        </p:txBody>
      </p:sp>
      <p:sp>
        <p:nvSpPr>
          <p:cNvPr id="3" name="Content Placeholder 2">
            <a:extLst>
              <a:ext uri="{FF2B5EF4-FFF2-40B4-BE49-F238E27FC236}">
                <a16:creationId xmlns:a16="http://schemas.microsoft.com/office/drawing/2014/main" xmlns="" id="{7EA7A572-5E62-460D-B8A2-6AAA003A7592}"/>
              </a:ext>
            </a:extLst>
          </p:cNvPr>
          <p:cNvSpPr>
            <a:spLocks noGrp="1"/>
          </p:cNvSpPr>
          <p:nvPr>
            <p:ph idx="1"/>
          </p:nvPr>
        </p:nvSpPr>
        <p:spPr/>
        <p:txBody>
          <a:bodyPr>
            <a:normAutofit/>
          </a:bodyPr>
          <a:lstStyle/>
          <a:p>
            <a:r>
              <a:rPr lang="en-US" sz="2500" dirty="0"/>
              <a:t>Yes, the allowance rate is still DKK 1,700 per week per fellow and the flight ticket budget figure is still 9,000 but the accommodation rate for staying at DFC is DKK 325 per night (DKK 250 per night for stays over 30 days). </a:t>
            </a:r>
          </a:p>
          <a:p>
            <a:pPr marL="0" indent="0">
              <a:buNone/>
            </a:pPr>
            <a:endParaRPr lang="en-US" sz="2500" dirty="0"/>
          </a:p>
          <a:p>
            <a:r>
              <a:rPr lang="en-US" sz="2500" dirty="0"/>
              <a:t>Over and above the mentioned budget figures for accommodation, allowance, air ticket etc., DFC charges an administration fee of DKK 6,000 per senior researcher. </a:t>
            </a:r>
          </a:p>
          <a:p>
            <a:endParaRPr lang="x-none" sz="2500" dirty="0"/>
          </a:p>
        </p:txBody>
      </p:sp>
    </p:spTree>
    <p:extLst>
      <p:ext uri="{BB962C8B-B14F-4D97-AF65-F5344CB8AC3E}">
        <p14:creationId xmlns:p14="http://schemas.microsoft.com/office/powerpoint/2010/main" val="640785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Accounts and audit</a:t>
            </a:r>
            <a:endParaRPr lang="da-DK" sz="2800" b="1" dirty="0"/>
          </a:p>
        </p:txBody>
      </p:sp>
      <p:sp>
        <p:nvSpPr>
          <p:cNvPr id="3" name="Content Placeholder 2"/>
          <p:cNvSpPr>
            <a:spLocks noGrp="1"/>
          </p:cNvSpPr>
          <p:nvPr>
            <p:ph idx="1"/>
          </p:nvPr>
        </p:nvSpPr>
        <p:spPr>
          <a:xfrm>
            <a:off x="457200" y="1196752"/>
            <a:ext cx="8229600" cy="4929411"/>
          </a:xfrm>
        </p:spPr>
        <p:txBody>
          <a:bodyPr>
            <a:normAutofit/>
          </a:bodyPr>
          <a:lstStyle/>
          <a:p>
            <a:pPr marL="0" indent="0">
              <a:buNone/>
            </a:pPr>
            <a:r>
              <a:rPr lang="en-US" sz="2400" i="1" dirty="0"/>
              <a:t>By Anne Christensen</a:t>
            </a:r>
          </a:p>
          <a:p>
            <a:r>
              <a:rPr lang="en-US" sz="2400" dirty="0"/>
              <a:t>The </a:t>
            </a:r>
            <a:r>
              <a:rPr lang="en-US" sz="2400" b="1" dirty="0">
                <a:solidFill>
                  <a:srgbClr val="C00000"/>
                </a:solidFill>
              </a:rPr>
              <a:t>Danish responsible institution has the overall responsibility </a:t>
            </a:r>
            <a:r>
              <a:rPr lang="en-US" sz="2400" dirty="0"/>
              <a:t>for ensuring that adequate accounts are kept and financial procedures are in place - also at partner institutions  </a:t>
            </a:r>
          </a:p>
          <a:p>
            <a:r>
              <a:rPr lang="en-US" sz="2400" dirty="0"/>
              <a:t>Accounting records and materials must be keep for </a:t>
            </a:r>
            <a:r>
              <a:rPr lang="en-US" sz="2400" b="1" dirty="0">
                <a:solidFill>
                  <a:srgbClr val="C00000"/>
                </a:solidFill>
              </a:rPr>
              <a:t>5 years </a:t>
            </a:r>
            <a:r>
              <a:rPr lang="en-US" sz="2400" dirty="0"/>
              <a:t>after project completion</a:t>
            </a:r>
            <a:endParaRPr lang="da-DK" sz="2400" dirty="0"/>
          </a:p>
          <a:p>
            <a:r>
              <a:rPr lang="en-US" sz="2400" dirty="0"/>
              <a:t>In the event of </a:t>
            </a:r>
            <a:r>
              <a:rPr lang="en-US" sz="2400" b="1" dirty="0">
                <a:solidFill>
                  <a:srgbClr val="C00000"/>
                </a:solidFill>
              </a:rPr>
              <a:t>misuse of funds</a:t>
            </a:r>
            <a:r>
              <a:rPr lang="en-US" sz="2400" dirty="0"/>
              <a:t>, any loss must be borne by the Danish Responsible Institution</a:t>
            </a:r>
            <a:endParaRPr lang="da-DK" sz="2400" dirty="0"/>
          </a:p>
          <a:p>
            <a:endParaRPr lang="da-DK" dirty="0"/>
          </a:p>
        </p:txBody>
      </p:sp>
    </p:spTree>
    <p:extLst>
      <p:ext uri="{BB962C8B-B14F-4D97-AF65-F5344CB8AC3E}">
        <p14:creationId xmlns:p14="http://schemas.microsoft.com/office/powerpoint/2010/main" val="302986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da-DK" dirty="0"/>
              <a:t/>
            </a:r>
            <a:br>
              <a:rPr lang="da-DK" dirty="0"/>
            </a:br>
            <a:r>
              <a:rPr lang="da-DK" sz="3100" b="1" dirty="0" err="1"/>
              <a:t>Annual</a:t>
            </a:r>
            <a:r>
              <a:rPr lang="da-DK" sz="3100" b="1" dirty="0"/>
              <a:t> </a:t>
            </a:r>
            <a:r>
              <a:rPr lang="da-DK" sz="3100" b="1" dirty="0" err="1"/>
              <a:t>accounts</a:t>
            </a:r>
            <a:r>
              <a:rPr lang="da-DK" sz="3100" b="1" dirty="0"/>
              <a:t> </a:t>
            </a:r>
            <a:r>
              <a:rPr lang="da-DK" dirty="0"/>
              <a:t/>
            </a:r>
            <a:br>
              <a:rPr lang="da-DK" dirty="0"/>
            </a:br>
            <a:endParaRPr lang="da-DK" dirty="0"/>
          </a:p>
        </p:txBody>
      </p:sp>
      <p:sp>
        <p:nvSpPr>
          <p:cNvPr id="3" name="Content Placeholder 2"/>
          <p:cNvSpPr>
            <a:spLocks noGrp="1"/>
          </p:cNvSpPr>
          <p:nvPr>
            <p:ph idx="1"/>
          </p:nvPr>
        </p:nvSpPr>
        <p:spPr>
          <a:xfrm>
            <a:off x="457200" y="1268760"/>
            <a:ext cx="8229600" cy="4857403"/>
          </a:xfrm>
        </p:spPr>
        <p:txBody>
          <a:bodyPr>
            <a:normAutofit/>
          </a:bodyPr>
          <a:lstStyle/>
          <a:p>
            <a:pPr lvl="0"/>
            <a:r>
              <a:rPr lang="en-US" sz="2400" dirty="0">
                <a:solidFill>
                  <a:prstClr val="black"/>
                </a:solidFill>
              </a:rPr>
              <a:t>The fiscal year is </a:t>
            </a:r>
            <a:r>
              <a:rPr lang="en-US" sz="2400" b="1" dirty="0">
                <a:solidFill>
                  <a:srgbClr val="C00000"/>
                </a:solidFill>
              </a:rPr>
              <a:t>January 1 – December 31 </a:t>
            </a:r>
          </a:p>
          <a:p>
            <a:pPr lvl="0"/>
            <a:r>
              <a:rPr lang="en-US" sz="2400" dirty="0">
                <a:solidFill>
                  <a:prstClr val="black"/>
                </a:solidFill>
              </a:rPr>
              <a:t>The accounts (including partners’ accounts) must be submitted by e-mail to DFC at </a:t>
            </a:r>
            <a:r>
              <a:rPr lang="en-US" sz="2400" u="sng" dirty="0">
                <a:solidFill>
                  <a:prstClr val="black"/>
                </a:solidFill>
                <a:hlinkClick r:id="rId2"/>
              </a:rPr>
              <a:t>research@dfcentre.dk</a:t>
            </a:r>
            <a:r>
              <a:rPr lang="en-US" sz="2400" dirty="0">
                <a:solidFill>
                  <a:prstClr val="black"/>
                </a:solidFill>
              </a:rPr>
              <a:t> </a:t>
            </a:r>
          </a:p>
          <a:p>
            <a:pPr lvl="0"/>
            <a:r>
              <a:rPr lang="en-US" sz="2400" dirty="0">
                <a:solidFill>
                  <a:prstClr val="black"/>
                </a:solidFill>
              </a:rPr>
              <a:t>The</a:t>
            </a:r>
            <a:r>
              <a:rPr lang="en-US" sz="2400" b="1" i="1" dirty="0">
                <a:solidFill>
                  <a:prstClr val="black"/>
                </a:solidFill>
              </a:rPr>
              <a:t> </a:t>
            </a:r>
            <a:r>
              <a:rPr lang="en-US" sz="2400" dirty="0">
                <a:solidFill>
                  <a:prstClr val="black"/>
                </a:solidFill>
              </a:rPr>
              <a:t>deadline for submission of the annual accounts is </a:t>
            </a:r>
            <a:r>
              <a:rPr lang="en-US" sz="2400" b="1" dirty="0">
                <a:solidFill>
                  <a:srgbClr val="C00000"/>
                </a:solidFill>
              </a:rPr>
              <a:t>July 1</a:t>
            </a:r>
            <a:endParaRPr lang="da-DK" sz="2400" dirty="0">
              <a:solidFill>
                <a:srgbClr val="C00000"/>
              </a:solidFill>
            </a:endParaRPr>
          </a:p>
          <a:p>
            <a:pPr lvl="0"/>
            <a:r>
              <a:rPr lang="en-US" sz="2400" dirty="0">
                <a:solidFill>
                  <a:prstClr val="black"/>
                </a:solidFill>
              </a:rPr>
              <a:t>Accounts form </a:t>
            </a:r>
            <a:r>
              <a:rPr lang="en-US" sz="2400" b="1" dirty="0">
                <a:solidFill>
                  <a:srgbClr val="C00000"/>
                </a:solidFill>
              </a:rPr>
              <a:t>Appendix 5</a:t>
            </a:r>
            <a:r>
              <a:rPr lang="en-US" sz="2400" dirty="0">
                <a:solidFill>
                  <a:srgbClr val="C00000"/>
                </a:solidFill>
              </a:rPr>
              <a:t> </a:t>
            </a:r>
            <a:r>
              <a:rPr lang="en-US" sz="2400" dirty="0">
                <a:solidFill>
                  <a:prstClr val="black"/>
                </a:solidFill>
              </a:rPr>
              <a:t>must be used</a:t>
            </a:r>
            <a:r>
              <a:rPr lang="en-US" sz="2400" b="1" dirty="0">
                <a:solidFill>
                  <a:prstClr val="black"/>
                </a:solidFill>
              </a:rPr>
              <a:t> </a:t>
            </a:r>
            <a:endParaRPr lang="da-DK" sz="2400" dirty="0">
              <a:solidFill>
                <a:prstClr val="black"/>
              </a:solidFill>
            </a:endParaRPr>
          </a:p>
          <a:p>
            <a:pPr lvl="0"/>
            <a:r>
              <a:rPr lang="en-US" sz="2400" dirty="0">
                <a:solidFill>
                  <a:prstClr val="black"/>
                </a:solidFill>
              </a:rPr>
              <a:t>The maximum amount to be used for audits is DKK 30,000 per year and DKK 50,000 for the final audit. The funds for audit are </a:t>
            </a:r>
            <a:r>
              <a:rPr lang="en-US" sz="2400" b="1" dirty="0">
                <a:solidFill>
                  <a:srgbClr val="C00000"/>
                </a:solidFill>
              </a:rPr>
              <a:t>earmarked</a:t>
            </a:r>
            <a:r>
              <a:rPr lang="en-US" sz="2400" dirty="0">
                <a:solidFill>
                  <a:prstClr val="black"/>
                </a:solidFill>
              </a:rPr>
              <a:t>. Additional expenses will not be accepted, but must be borne by the institution’s OH. The audit is not subject to OH</a:t>
            </a:r>
            <a:endParaRPr lang="en-GB" sz="2400" dirty="0">
              <a:solidFill>
                <a:prstClr val="black"/>
              </a:solidFill>
            </a:endParaRPr>
          </a:p>
          <a:p>
            <a:endParaRPr lang="da-DK" dirty="0"/>
          </a:p>
        </p:txBody>
      </p:sp>
    </p:spTree>
    <p:extLst>
      <p:ext uri="{BB962C8B-B14F-4D97-AF65-F5344CB8AC3E}">
        <p14:creationId xmlns:p14="http://schemas.microsoft.com/office/powerpoint/2010/main" val="4177807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GB" sz="2800" b="1" dirty="0"/>
              <a:t>Agenda</a:t>
            </a:r>
          </a:p>
        </p:txBody>
      </p:sp>
      <p:sp>
        <p:nvSpPr>
          <p:cNvPr id="5" name="Rectangle 1"/>
          <p:cNvSpPr>
            <a:spLocks noChangeArrowheads="1"/>
          </p:cNvSpPr>
          <p:nvPr/>
        </p:nvSpPr>
        <p:spPr bwMode="auto">
          <a:xfrm>
            <a:off x="1063942" y="278092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Content Placeholder 8">
            <a:extLst>
              <a:ext uri="{FF2B5EF4-FFF2-40B4-BE49-F238E27FC236}">
                <a16:creationId xmlns:a16="http://schemas.microsoft.com/office/drawing/2014/main" xmlns="" id="{007B1AF2-0229-47C3-89C0-146ADF09D03A}"/>
              </a:ext>
            </a:extLst>
          </p:cNvPr>
          <p:cNvGraphicFramePr>
            <a:graphicFrameLocks noGrp="1"/>
          </p:cNvGraphicFramePr>
          <p:nvPr>
            <p:ph idx="1"/>
            <p:extLst>
              <p:ext uri="{D42A27DB-BD31-4B8C-83A1-F6EECF244321}">
                <p14:modId xmlns:p14="http://schemas.microsoft.com/office/powerpoint/2010/main" val="2972789988"/>
              </p:ext>
            </p:extLst>
          </p:nvPr>
        </p:nvGraphicFramePr>
        <p:xfrm>
          <a:off x="1063942" y="1484784"/>
          <a:ext cx="7016115" cy="4320481"/>
        </p:xfrm>
        <a:graphic>
          <a:graphicData uri="http://schemas.openxmlformats.org/drawingml/2006/table">
            <a:tbl>
              <a:tblPr firstRow="1" firstCol="1" bandRow="1">
                <a:tableStyleId>{5C22544A-7EE6-4342-B048-85BDC9FD1C3A}</a:tableStyleId>
              </a:tblPr>
              <a:tblGrid>
                <a:gridCol w="1255395">
                  <a:extLst>
                    <a:ext uri="{9D8B030D-6E8A-4147-A177-3AD203B41FA5}">
                      <a16:colId xmlns:a16="http://schemas.microsoft.com/office/drawing/2014/main" xmlns="" val="4037125863"/>
                    </a:ext>
                  </a:extLst>
                </a:gridCol>
                <a:gridCol w="4140200">
                  <a:extLst>
                    <a:ext uri="{9D8B030D-6E8A-4147-A177-3AD203B41FA5}">
                      <a16:colId xmlns:a16="http://schemas.microsoft.com/office/drawing/2014/main" xmlns="" val="2480837924"/>
                    </a:ext>
                  </a:extLst>
                </a:gridCol>
                <a:gridCol w="1620520">
                  <a:extLst>
                    <a:ext uri="{9D8B030D-6E8A-4147-A177-3AD203B41FA5}">
                      <a16:colId xmlns:a16="http://schemas.microsoft.com/office/drawing/2014/main" xmlns="" val="3903493573"/>
                    </a:ext>
                  </a:extLst>
                </a:gridCol>
              </a:tblGrid>
              <a:tr h="392771">
                <a:tc gridSpan="3">
                  <a:txBody>
                    <a:bodyPr/>
                    <a:lstStyle/>
                    <a:p>
                      <a:pPr>
                        <a:spcAft>
                          <a:spcPts val="0"/>
                        </a:spcAft>
                      </a:pPr>
                      <a:r>
                        <a:rPr lang="en-US" sz="1200" dirty="0">
                          <a:effectLst/>
                        </a:rPr>
                        <a:t>General conditions for grant management and project implementation</a:t>
                      </a:r>
                      <a:endParaRPr lang="x-none" sz="12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xmlns="" val="2346792354"/>
                  </a:ext>
                </a:extLst>
              </a:tr>
              <a:tr h="392771">
                <a:tc>
                  <a:txBody>
                    <a:bodyPr/>
                    <a:lstStyle/>
                    <a:p>
                      <a:pPr>
                        <a:spcAft>
                          <a:spcPts val="0"/>
                        </a:spcAft>
                      </a:pPr>
                      <a:r>
                        <a:rPr lang="en-US" sz="1000" dirty="0">
                          <a:effectLst/>
                        </a:rPr>
                        <a:t>Time</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b="1" dirty="0">
                          <a:effectLst/>
                        </a:rPr>
                        <a:t>Topic</a:t>
                      </a:r>
                      <a:endParaRPr lang="x-none" sz="1100" b="1"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b="1" dirty="0">
                          <a:effectLst/>
                        </a:rPr>
                        <a:t>Responsible</a:t>
                      </a:r>
                      <a:endParaRPr lang="x-none" sz="11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163914100"/>
                  </a:ext>
                </a:extLst>
              </a:tr>
              <a:tr h="785542">
                <a:tc>
                  <a:txBody>
                    <a:bodyPr/>
                    <a:lstStyle/>
                    <a:p>
                      <a:pPr>
                        <a:spcAft>
                          <a:spcPts val="0"/>
                        </a:spcAft>
                      </a:pPr>
                      <a:r>
                        <a:rPr lang="en-US" sz="1000" dirty="0">
                          <a:effectLst/>
                        </a:rPr>
                        <a:t>10:00-10:15</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Welcome and introductions</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Lars Arne Jensen and Ida Arendal Jørgensen</a:t>
                      </a:r>
                      <a:endParaRPr lang="x-non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225398514"/>
                  </a:ext>
                </a:extLst>
              </a:tr>
              <a:tr h="785542">
                <a:tc>
                  <a:txBody>
                    <a:bodyPr/>
                    <a:lstStyle/>
                    <a:p>
                      <a:pPr>
                        <a:spcAft>
                          <a:spcPts val="0"/>
                        </a:spcAft>
                      </a:pPr>
                      <a:r>
                        <a:rPr lang="en-US" sz="1000" dirty="0">
                          <a:effectLst/>
                        </a:rPr>
                        <a:t>10:15-10:45</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General conditions and good practices</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Lars Arne Jensen and Ida Arendal Jørgensen</a:t>
                      </a:r>
                      <a:endParaRPr lang="x-non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09584433"/>
                  </a:ext>
                </a:extLst>
              </a:tr>
              <a:tr h="392771">
                <a:tc>
                  <a:txBody>
                    <a:bodyPr/>
                    <a:lstStyle/>
                    <a:p>
                      <a:pPr>
                        <a:spcAft>
                          <a:spcPts val="0"/>
                        </a:spcAft>
                      </a:pPr>
                      <a:r>
                        <a:rPr lang="en-US" sz="1000" dirty="0" smtClean="0">
                          <a:effectLst/>
                        </a:rPr>
                        <a:t>10:45-11:00</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rPr>
                        <a:t>Stays of researchers in Denmark</a:t>
                      </a:r>
                      <a:endParaRPr lang="x-none" sz="1400" smtClean="0">
                        <a:effectLst/>
                        <a:latin typeface="Calibri" panose="020F0502020204030204" pitchFamily="34" charset="0"/>
                        <a:ea typeface="Calibri" panose="020F0502020204030204" pitchFamily="34" charset="0"/>
                      </a:endParaRPr>
                    </a:p>
                    <a:p>
                      <a:pPr>
                        <a:spcAft>
                          <a:spcPts val="0"/>
                        </a:spcAft>
                      </a:pPr>
                      <a:endParaRPr lang="x-none" sz="1100">
                        <a:effectLst/>
                        <a:latin typeface="Calibri" panose="020F0502020204030204" pitchFamily="34" charset="0"/>
                        <a:ea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effectLst/>
                        </a:rPr>
                        <a:t>Eva Thaulow</a:t>
                      </a:r>
                    </a:p>
                  </a:txBody>
                  <a:tcPr marL="68580" marR="68580" marT="0" marB="0"/>
                </a:tc>
                <a:extLst>
                  <a:ext uri="{0D108BD9-81ED-4DB2-BD59-A6C34878D82A}">
                    <a16:rowId xmlns:a16="http://schemas.microsoft.com/office/drawing/2014/main" xmlns="" val="4089304703"/>
                  </a:ext>
                </a:extLst>
              </a:tr>
              <a:tr h="392771">
                <a:tc>
                  <a:txBody>
                    <a:bodyPr/>
                    <a:lstStyle/>
                    <a:p>
                      <a:pPr>
                        <a:spcAft>
                          <a:spcPts val="0"/>
                        </a:spcAft>
                      </a:pPr>
                      <a:r>
                        <a:rPr lang="en-US" sz="1000" dirty="0" smtClean="0">
                          <a:effectLst/>
                        </a:rPr>
                        <a:t>11:00-11:30</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100" dirty="0" smtClean="0">
                          <a:effectLst/>
                        </a:rPr>
                        <a:t>Audits and accounts </a:t>
                      </a:r>
                      <a:endParaRPr lang="x-none" sz="1100">
                        <a:effectLst/>
                        <a:latin typeface="Calibri" panose="020F0502020204030204" pitchFamily="34" charset="0"/>
                        <a:ea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effectLst/>
                        </a:rPr>
                        <a:t>Anne Christensen</a:t>
                      </a:r>
                      <a:endParaRPr lang="x-none" sz="1400" smtClean="0">
                        <a:effectLst/>
                        <a:latin typeface="Calibri" panose="020F0502020204030204" pitchFamily="34" charset="0"/>
                        <a:ea typeface="Calibri" panose="020F0502020204030204" pitchFamily="34" charset="0"/>
                      </a:endParaRPr>
                    </a:p>
                    <a:p>
                      <a:pPr>
                        <a:spcAft>
                          <a:spcPts val="0"/>
                        </a:spcAft>
                      </a:pPr>
                      <a:endParaRPr lang="x-none"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687148"/>
                  </a:ext>
                </a:extLst>
              </a:tr>
              <a:tr h="392771">
                <a:tc>
                  <a:txBody>
                    <a:bodyPr/>
                    <a:lstStyle/>
                    <a:p>
                      <a:pPr>
                        <a:spcAft>
                          <a:spcPts val="0"/>
                        </a:spcAft>
                      </a:pPr>
                      <a:r>
                        <a:rPr lang="en-US" sz="1000" dirty="0">
                          <a:effectLst/>
                        </a:rPr>
                        <a:t>11:30-11:45</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Research communication and good stories</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da-DK" sz="1100" dirty="0">
                          <a:effectLst/>
                          <a:latin typeface="Calibri" panose="020F0502020204030204" pitchFamily="34" charset="0"/>
                          <a:ea typeface="Calibri" panose="020F0502020204030204" pitchFamily="34" charset="0"/>
                        </a:rPr>
                        <a:t>Lars Arne Jensen and Ida Arendal Jørgensen</a:t>
                      </a:r>
                      <a:endParaRPr lang="x-non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258559957"/>
                  </a:ext>
                </a:extLst>
              </a:tr>
              <a:tr h="392771">
                <a:tc>
                  <a:txBody>
                    <a:bodyPr/>
                    <a:lstStyle/>
                    <a:p>
                      <a:pPr>
                        <a:spcAft>
                          <a:spcPts val="0"/>
                        </a:spcAft>
                      </a:pPr>
                      <a:r>
                        <a:rPr lang="en-US" sz="1000" dirty="0" smtClean="0">
                          <a:effectLst/>
                        </a:rPr>
                        <a:t>11:45-12:00</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Final comments and questions</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All</a:t>
                      </a:r>
                      <a:endParaRPr lang="x-non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986770306"/>
                  </a:ext>
                </a:extLst>
              </a:tr>
              <a:tr h="392771">
                <a:tc>
                  <a:txBody>
                    <a:bodyPr/>
                    <a:lstStyle/>
                    <a:p>
                      <a:pPr>
                        <a:spcAft>
                          <a:spcPts val="0"/>
                        </a:spcAft>
                      </a:pPr>
                      <a:r>
                        <a:rPr lang="en-US" sz="1000" dirty="0">
                          <a:effectLst/>
                        </a:rPr>
                        <a:t>12:00-13:00</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Lunch</a:t>
                      </a:r>
                      <a:endParaRPr lang="x-none"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US" sz="1000" dirty="0">
                          <a:effectLst/>
                        </a:rPr>
                        <a:t>DFC</a:t>
                      </a:r>
                      <a:endParaRPr lang="x-non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471550491"/>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
            </a:r>
            <a:br>
              <a:rPr lang="en-US" b="1" dirty="0"/>
            </a:br>
            <a:r>
              <a:rPr lang="en-US" sz="3100" b="1" dirty="0"/>
              <a:t>Annual audit - </a:t>
            </a:r>
            <a:r>
              <a:rPr lang="en-US" sz="1200" b="1" dirty="0">
                <a:hlinkClick r:id="rId2"/>
              </a:rPr>
              <a:t>https://dfcentre.com/research/general-conditions-and-forms-for-research-projects-2/</a:t>
            </a:r>
            <a:r>
              <a:rPr lang="en-US" sz="1200" b="1" dirty="0"/>
              <a:t> </a:t>
            </a:r>
            <a:r>
              <a:rPr lang="en-US" b="1" dirty="0"/>
              <a:t/>
            </a:r>
            <a:br>
              <a:rPr lang="en-US" b="1" dirty="0"/>
            </a:br>
            <a:endParaRPr lang="da-DK" dirty="0"/>
          </a:p>
        </p:txBody>
      </p:sp>
      <p:sp>
        <p:nvSpPr>
          <p:cNvPr id="3" name="Content Placeholder 2"/>
          <p:cNvSpPr>
            <a:spLocks noGrp="1"/>
          </p:cNvSpPr>
          <p:nvPr>
            <p:ph idx="1"/>
          </p:nvPr>
        </p:nvSpPr>
        <p:spPr>
          <a:xfrm>
            <a:off x="457200" y="1268760"/>
            <a:ext cx="8229600" cy="4857403"/>
          </a:xfrm>
        </p:spPr>
        <p:txBody>
          <a:bodyPr>
            <a:normAutofit fontScale="77500" lnSpcReduction="20000"/>
          </a:bodyPr>
          <a:lstStyle/>
          <a:p>
            <a:pPr marL="0" indent="0">
              <a:buNone/>
            </a:pPr>
            <a:r>
              <a:rPr lang="en-US" sz="3100" b="1" dirty="0"/>
              <a:t>Where the responsibility rests with the National Audit Office of Denmark</a:t>
            </a:r>
            <a:endParaRPr lang="da-DK" sz="3100" b="1" dirty="0"/>
          </a:p>
          <a:p>
            <a:r>
              <a:rPr lang="en-GB" sz="3100" dirty="0"/>
              <a:t>Audit of annual accounts for the Danish Responsible Institution is </a:t>
            </a:r>
            <a:r>
              <a:rPr lang="en-GB" sz="3100" b="1" i="1" dirty="0"/>
              <a:t>not</a:t>
            </a:r>
            <a:r>
              <a:rPr lang="en-GB" sz="3100" dirty="0"/>
              <a:t> required</a:t>
            </a:r>
          </a:p>
          <a:p>
            <a:r>
              <a:rPr lang="en-GB" sz="3100" dirty="0"/>
              <a:t>A </a:t>
            </a:r>
            <a:r>
              <a:rPr lang="en-GB" sz="3100" b="1" dirty="0">
                <a:solidFill>
                  <a:srgbClr val="C00000"/>
                </a:solidFill>
              </a:rPr>
              <a:t>Management Endorsement, Appendix 6</a:t>
            </a:r>
            <a:r>
              <a:rPr lang="en-GB" sz="3100" dirty="0"/>
              <a:t>, must be submitted with the accounts, confirming the receipt of the partner institutions’ audited accounts, and that the auditors’ endorsement is without qualifications</a:t>
            </a:r>
          </a:p>
          <a:p>
            <a:r>
              <a:rPr lang="en-GB" sz="3100" b="1" dirty="0">
                <a:solidFill>
                  <a:srgbClr val="C00000"/>
                </a:solidFill>
              </a:rPr>
              <a:t>Partner institutions’ annual accounts must be audited </a:t>
            </a:r>
            <a:r>
              <a:rPr lang="en-GB" sz="3100" dirty="0"/>
              <a:t>by an external auditor as per audit instructions </a:t>
            </a:r>
            <a:r>
              <a:rPr lang="en-GB" sz="3100" b="1" dirty="0">
                <a:solidFill>
                  <a:srgbClr val="C00000"/>
                </a:solidFill>
              </a:rPr>
              <a:t>Appendix 7</a:t>
            </a:r>
            <a:endParaRPr lang="da-DK" sz="3100" b="1" dirty="0">
              <a:solidFill>
                <a:srgbClr val="C00000"/>
              </a:solidFill>
            </a:endParaRPr>
          </a:p>
          <a:p>
            <a:pPr marL="0" indent="0">
              <a:buNone/>
            </a:pPr>
            <a:r>
              <a:rPr lang="en-GB" sz="3100" dirty="0"/>
              <a:t> </a:t>
            </a:r>
            <a:endParaRPr lang="da-DK" sz="3100" dirty="0"/>
          </a:p>
          <a:p>
            <a:pPr marL="0" indent="0">
              <a:buNone/>
            </a:pPr>
            <a:r>
              <a:rPr lang="en-GB" sz="3100" b="1" dirty="0"/>
              <a:t>Other </a:t>
            </a:r>
            <a:r>
              <a:rPr lang="en-US" sz="3100" b="1" dirty="0"/>
              <a:t>Danish institutions</a:t>
            </a:r>
            <a:endParaRPr lang="da-DK" sz="3100" dirty="0"/>
          </a:p>
          <a:p>
            <a:r>
              <a:rPr lang="en-GB" sz="3100" b="1" dirty="0">
                <a:solidFill>
                  <a:srgbClr val="C00000"/>
                </a:solidFill>
              </a:rPr>
              <a:t>The annual accounts must be audited</a:t>
            </a:r>
            <a:r>
              <a:rPr lang="en-GB" sz="3100" b="1" dirty="0"/>
              <a:t> </a:t>
            </a:r>
            <a:r>
              <a:rPr lang="en-GB" sz="3100" dirty="0"/>
              <a:t>as per audit instructions </a:t>
            </a:r>
            <a:r>
              <a:rPr lang="en-GB" sz="3100" b="1" dirty="0">
                <a:solidFill>
                  <a:srgbClr val="C00000"/>
                </a:solidFill>
              </a:rPr>
              <a:t>Appendix 7</a:t>
            </a:r>
          </a:p>
          <a:p>
            <a:endParaRPr lang="da-DK" dirty="0"/>
          </a:p>
        </p:txBody>
      </p:sp>
    </p:spTree>
    <p:extLst>
      <p:ext uri="{BB962C8B-B14F-4D97-AF65-F5344CB8AC3E}">
        <p14:creationId xmlns:p14="http://schemas.microsoft.com/office/powerpoint/2010/main" val="1972323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t>Final accounts </a:t>
            </a:r>
            <a:endParaRPr lang="da-DK" b="1" dirty="0"/>
          </a:p>
        </p:txBody>
      </p:sp>
      <p:sp>
        <p:nvSpPr>
          <p:cNvPr id="3" name="Content Placeholder 2"/>
          <p:cNvSpPr>
            <a:spLocks noGrp="1"/>
          </p:cNvSpPr>
          <p:nvPr>
            <p:ph idx="1"/>
          </p:nvPr>
        </p:nvSpPr>
        <p:spPr>
          <a:xfrm>
            <a:off x="457200" y="1268760"/>
            <a:ext cx="8229600" cy="4857403"/>
          </a:xfrm>
        </p:spPr>
        <p:txBody>
          <a:bodyPr>
            <a:normAutofit/>
          </a:bodyPr>
          <a:lstStyle/>
          <a:p>
            <a:r>
              <a:rPr lang="en-US" sz="2400" dirty="0"/>
              <a:t>The accounts must be submitted by e-mail to DFC </a:t>
            </a:r>
            <a:r>
              <a:rPr lang="en-US" sz="2400" u="sng" dirty="0">
                <a:hlinkClick r:id="rId2"/>
              </a:rPr>
              <a:t>research@dfcentre.dk</a:t>
            </a:r>
            <a:endParaRPr lang="en-US" sz="2400" u="sng" dirty="0"/>
          </a:p>
          <a:p>
            <a:r>
              <a:rPr lang="en-US" sz="2400" dirty="0"/>
              <a:t>the deadline for submission of the final audited set of project accounts is </a:t>
            </a:r>
            <a:r>
              <a:rPr lang="en-US" sz="2400" b="1" dirty="0">
                <a:solidFill>
                  <a:srgbClr val="C00000"/>
                </a:solidFill>
              </a:rPr>
              <a:t>six months</a:t>
            </a:r>
            <a:r>
              <a:rPr lang="en-US" sz="2400" b="1" dirty="0"/>
              <a:t> </a:t>
            </a:r>
            <a:r>
              <a:rPr lang="en-US" sz="2400" dirty="0"/>
              <a:t>after the approved completion date </a:t>
            </a:r>
            <a:endParaRPr lang="da-DK" sz="2400" dirty="0"/>
          </a:p>
          <a:p>
            <a:r>
              <a:rPr lang="en-US" sz="2400" dirty="0"/>
              <a:t>Any deviations on individual budget lines </a:t>
            </a:r>
            <a:r>
              <a:rPr lang="en-US" sz="2400" b="1" dirty="0">
                <a:solidFill>
                  <a:srgbClr val="C00000"/>
                </a:solidFill>
              </a:rPr>
              <a:t>exceeding 10% </a:t>
            </a:r>
            <a:r>
              <a:rPr lang="en-US" sz="2400" dirty="0"/>
              <a:t>between the total originally approved budget and the final accounts must be explained, and – when exceeding 10% - the </a:t>
            </a:r>
            <a:r>
              <a:rPr lang="en-US" sz="2400" b="1" dirty="0">
                <a:solidFill>
                  <a:srgbClr val="C00000"/>
                </a:solidFill>
              </a:rPr>
              <a:t>approval by DFC must be quoted</a:t>
            </a:r>
            <a:endParaRPr lang="da-DK" sz="2400" b="1" dirty="0">
              <a:solidFill>
                <a:srgbClr val="C00000"/>
              </a:solidFill>
            </a:endParaRPr>
          </a:p>
          <a:p>
            <a:r>
              <a:rPr lang="en-US" sz="2400" dirty="0"/>
              <a:t>Any </a:t>
            </a:r>
            <a:r>
              <a:rPr lang="en-US" sz="2400" b="1" dirty="0">
                <a:solidFill>
                  <a:srgbClr val="C00000"/>
                </a:solidFill>
              </a:rPr>
              <a:t>interest</a:t>
            </a:r>
            <a:r>
              <a:rPr lang="en-US" sz="2400" dirty="0"/>
              <a:t> earned must be declared separately in the final accounts and returned to DFC </a:t>
            </a:r>
            <a:endParaRPr lang="da-DK" sz="2400" dirty="0"/>
          </a:p>
          <a:p>
            <a:pPr marL="0" indent="0">
              <a:buNone/>
            </a:pPr>
            <a:endParaRPr lang="en-US" dirty="0"/>
          </a:p>
        </p:txBody>
      </p:sp>
    </p:spTree>
    <p:extLst>
      <p:ext uri="{BB962C8B-B14F-4D97-AF65-F5344CB8AC3E}">
        <p14:creationId xmlns:p14="http://schemas.microsoft.com/office/powerpoint/2010/main" val="529599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pPr algn="l"/>
            <a:r>
              <a:rPr lang="en-US" b="1" dirty="0"/>
              <a:t/>
            </a:r>
            <a:br>
              <a:rPr lang="en-US" b="1" dirty="0"/>
            </a:br>
            <a:r>
              <a:rPr lang="en-US" sz="3100" b="1" dirty="0"/>
              <a:t>Final audit</a:t>
            </a:r>
            <a:r>
              <a:rPr lang="en-US" b="1" dirty="0"/>
              <a:t/>
            </a:r>
            <a:br>
              <a:rPr lang="en-US" b="1" dirty="0"/>
            </a:br>
            <a:endParaRPr lang="da-DK" dirty="0"/>
          </a:p>
        </p:txBody>
      </p:sp>
      <p:sp>
        <p:nvSpPr>
          <p:cNvPr id="3" name="Content Placeholder 2"/>
          <p:cNvSpPr>
            <a:spLocks noGrp="1"/>
          </p:cNvSpPr>
          <p:nvPr>
            <p:ph idx="1"/>
          </p:nvPr>
        </p:nvSpPr>
        <p:spPr>
          <a:xfrm>
            <a:off x="457200" y="980728"/>
            <a:ext cx="8229600" cy="5145435"/>
          </a:xfrm>
        </p:spPr>
        <p:txBody>
          <a:bodyPr>
            <a:normAutofit fontScale="25000" lnSpcReduction="20000"/>
          </a:bodyPr>
          <a:lstStyle/>
          <a:p>
            <a:pPr marL="0" indent="0">
              <a:buNone/>
            </a:pPr>
            <a:r>
              <a:rPr lang="en-US" sz="9600" b="1" dirty="0"/>
              <a:t>Where the audit responsibility rests with the National Audit Office of Denmark</a:t>
            </a:r>
            <a:endParaRPr lang="da-DK" sz="9600" dirty="0"/>
          </a:p>
          <a:p>
            <a:r>
              <a:rPr lang="en-GB" sz="9600" dirty="0"/>
              <a:t>For the Danish Responsible Institution for which the actual audit is </a:t>
            </a:r>
            <a:r>
              <a:rPr lang="en-GB" sz="9600" b="1" dirty="0">
                <a:solidFill>
                  <a:srgbClr val="C00000"/>
                </a:solidFill>
              </a:rPr>
              <a:t>directly carried out by personnel of the National Audit Office</a:t>
            </a:r>
            <a:r>
              <a:rPr lang="en-GB" sz="9600" dirty="0"/>
              <a:t>, a </a:t>
            </a:r>
            <a:r>
              <a:rPr lang="en-GB" sz="9600" b="1" dirty="0">
                <a:solidFill>
                  <a:srgbClr val="C00000"/>
                </a:solidFill>
              </a:rPr>
              <a:t>Management Endorsement, Appendix 6,</a:t>
            </a:r>
            <a:r>
              <a:rPr lang="en-GB" sz="9600" b="1" dirty="0"/>
              <a:t> </a:t>
            </a:r>
            <a:r>
              <a:rPr lang="en-GB" sz="9600" dirty="0"/>
              <a:t>must be submitted with the accounts. </a:t>
            </a:r>
          </a:p>
          <a:p>
            <a:r>
              <a:rPr lang="en-GB" sz="9600" dirty="0"/>
              <a:t>For the Danish Responsible Institution for which the actual audit is carried out by an </a:t>
            </a:r>
            <a:r>
              <a:rPr lang="en-GB" sz="9600" b="1" dirty="0">
                <a:solidFill>
                  <a:srgbClr val="C00000"/>
                </a:solidFill>
              </a:rPr>
              <a:t>external auditor designated to do so </a:t>
            </a:r>
            <a:r>
              <a:rPr lang="en-GB" sz="9600" dirty="0"/>
              <a:t>by the National Audit Office the full set of final accounts </a:t>
            </a:r>
            <a:r>
              <a:rPr lang="en-GB" sz="9600" b="1" dirty="0">
                <a:solidFill>
                  <a:srgbClr val="C00000"/>
                </a:solidFill>
              </a:rPr>
              <a:t>must be audited </a:t>
            </a:r>
            <a:r>
              <a:rPr lang="en-GB" sz="9600" dirty="0"/>
              <a:t>by an external auditor as per audit instruction </a:t>
            </a:r>
            <a:r>
              <a:rPr lang="en-GB" sz="9600" b="1" dirty="0">
                <a:solidFill>
                  <a:srgbClr val="C00000"/>
                </a:solidFill>
              </a:rPr>
              <a:t>Appendix 7</a:t>
            </a:r>
            <a:r>
              <a:rPr lang="en-GB" sz="9600" b="1" dirty="0"/>
              <a:t>.</a:t>
            </a:r>
            <a:r>
              <a:rPr lang="en-GB" sz="9600" dirty="0"/>
              <a:t> </a:t>
            </a:r>
          </a:p>
          <a:p>
            <a:r>
              <a:rPr lang="en-GB" sz="9600" b="1" dirty="0">
                <a:solidFill>
                  <a:srgbClr val="C00000"/>
                </a:solidFill>
              </a:rPr>
              <a:t>Partner institutions’ final accounts must be audited </a:t>
            </a:r>
            <a:r>
              <a:rPr lang="en-GB" sz="9600" dirty="0"/>
              <a:t>as per audit instructions </a:t>
            </a:r>
            <a:r>
              <a:rPr lang="en-GB" sz="9600" b="1" dirty="0">
                <a:solidFill>
                  <a:srgbClr val="C00000"/>
                </a:solidFill>
              </a:rPr>
              <a:t>Appendix  7</a:t>
            </a:r>
            <a:endParaRPr lang="da-DK" sz="9600" dirty="0">
              <a:solidFill>
                <a:srgbClr val="C00000"/>
              </a:solidFill>
            </a:endParaRPr>
          </a:p>
          <a:p>
            <a:pPr marL="0" indent="0">
              <a:buNone/>
            </a:pPr>
            <a:r>
              <a:rPr lang="en-GB" sz="9600" b="1" dirty="0"/>
              <a:t> </a:t>
            </a:r>
            <a:br>
              <a:rPr lang="en-GB" sz="9600" b="1" dirty="0"/>
            </a:br>
            <a:r>
              <a:rPr lang="en-GB" sz="9600" b="1" dirty="0"/>
              <a:t>Other </a:t>
            </a:r>
            <a:r>
              <a:rPr lang="en-US" sz="9600" b="1" dirty="0"/>
              <a:t>Danish institutions</a:t>
            </a:r>
            <a:endParaRPr lang="da-DK" sz="9600" dirty="0"/>
          </a:p>
          <a:p>
            <a:r>
              <a:rPr lang="en-GB" sz="9600" dirty="0"/>
              <a:t>The final accounts </a:t>
            </a:r>
            <a:r>
              <a:rPr lang="en-GB" sz="9600" b="1" dirty="0">
                <a:solidFill>
                  <a:srgbClr val="C00000"/>
                </a:solidFill>
              </a:rPr>
              <a:t>must be audited </a:t>
            </a:r>
            <a:r>
              <a:rPr lang="en-GB" sz="9600" dirty="0"/>
              <a:t>as per audit instructions </a:t>
            </a:r>
            <a:r>
              <a:rPr lang="en-GB" sz="9600" b="1" dirty="0">
                <a:solidFill>
                  <a:srgbClr val="C00000"/>
                </a:solidFill>
              </a:rPr>
              <a:t>Appendix 7</a:t>
            </a:r>
          </a:p>
          <a:p>
            <a:endParaRPr lang="da-DK" dirty="0"/>
          </a:p>
        </p:txBody>
      </p:sp>
    </p:spTree>
    <p:extLst>
      <p:ext uri="{BB962C8B-B14F-4D97-AF65-F5344CB8AC3E}">
        <p14:creationId xmlns:p14="http://schemas.microsoft.com/office/powerpoint/2010/main" val="2162858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576" y="274638"/>
            <a:ext cx="9299376" cy="994122"/>
          </a:xfrm>
        </p:spPr>
        <p:txBody>
          <a:bodyPr>
            <a:noAutofit/>
          </a:bodyPr>
          <a:lstStyle/>
          <a:p>
            <a:r>
              <a:rPr lang="x-none" sz="2700" b="1">
                <a:latin typeface="Arial"/>
                <a:ea typeface="Calibri"/>
              </a:rPr>
              <a:t>Research communication and good stories</a:t>
            </a:r>
            <a:br>
              <a:rPr lang="x-none" sz="2700" b="1">
                <a:latin typeface="Arial"/>
                <a:ea typeface="Calibri"/>
              </a:rPr>
            </a:br>
            <a:endParaRPr lang="x-none" sz="2700"/>
          </a:p>
        </p:txBody>
      </p:sp>
      <p:sp>
        <p:nvSpPr>
          <p:cNvPr id="3" name="Pladsholder til indhold 2"/>
          <p:cNvSpPr>
            <a:spLocks noGrp="1"/>
          </p:cNvSpPr>
          <p:nvPr>
            <p:ph idx="1"/>
          </p:nvPr>
        </p:nvSpPr>
        <p:spPr>
          <a:xfrm>
            <a:off x="457200" y="1196752"/>
            <a:ext cx="8229600" cy="4929411"/>
          </a:xfrm>
        </p:spPr>
        <p:txBody>
          <a:bodyPr>
            <a:normAutofit fontScale="62500" lnSpcReduction="20000"/>
          </a:bodyPr>
          <a:lstStyle/>
          <a:p>
            <a:pPr marL="0" indent="0">
              <a:buNone/>
            </a:pPr>
            <a:r>
              <a:rPr lang="x-none" sz="2700" i="1" dirty="0"/>
              <a:t>By </a:t>
            </a:r>
            <a:r>
              <a:rPr lang="da-DK" sz="2700" i="1" dirty="0"/>
              <a:t>DFC</a:t>
            </a:r>
            <a:r>
              <a:rPr lang="x-none" sz="2700" dirty="0"/>
              <a:t/>
            </a:r>
            <a:br>
              <a:rPr lang="x-none" sz="2700" dirty="0"/>
            </a:br>
            <a:endParaRPr lang="x-none" sz="2700" dirty="0"/>
          </a:p>
          <a:p>
            <a:pPr marL="0" indent="0">
              <a:buNone/>
            </a:pPr>
            <a:r>
              <a:rPr lang="x-none" sz="2700" dirty="0"/>
              <a:t>MFA funded research must be </a:t>
            </a:r>
            <a:r>
              <a:rPr lang="x-none" sz="2700" b="1" dirty="0"/>
              <a:t>accessible to the public </a:t>
            </a:r>
            <a:br>
              <a:rPr lang="x-none" sz="2700" b="1" dirty="0"/>
            </a:br>
            <a:endParaRPr lang="x-none" sz="2700" b="1" dirty="0"/>
          </a:p>
          <a:p>
            <a:pPr marL="0" indent="0">
              <a:buNone/>
            </a:pPr>
            <a:endParaRPr lang="x-none" sz="2800" dirty="0"/>
          </a:p>
          <a:p>
            <a:r>
              <a:rPr lang="x-none" sz="2800" dirty="0"/>
              <a:t>It must be clearly stated that the grant is awarded by the Ministry of Foreign Affairs of Denmark. </a:t>
            </a:r>
            <a:r>
              <a:rPr lang="da-DK" sz="2800" dirty="0"/>
              <a:t/>
            </a:r>
            <a:br>
              <a:rPr lang="da-DK" sz="2800" dirty="0"/>
            </a:br>
            <a:r>
              <a:rPr lang="da-DK" sz="2800" dirty="0"/>
              <a:t>With the </a:t>
            </a:r>
            <a:r>
              <a:rPr lang="da-DK" sz="2800" dirty="0" err="1"/>
              <a:t>following</a:t>
            </a:r>
            <a:r>
              <a:rPr lang="da-DK" sz="2800" dirty="0"/>
              <a:t> statement: </a:t>
            </a:r>
            <a:r>
              <a:rPr lang="en-US" sz="2200" i="1" dirty="0"/>
              <a:t>The research results are independent, and the views and opinions expressed by project partners based on the research findings, do not necessarily reflect those of the MFA</a:t>
            </a:r>
            <a:endParaRPr lang="x-none" sz="2000" dirty="0"/>
          </a:p>
          <a:p>
            <a:pPr marL="0" indent="0">
              <a:buNone/>
            </a:pPr>
            <a:r>
              <a:rPr lang="x-none" sz="2800" dirty="0"/>
              <a:t> </a:t>
            </a:r>
          </a:p>
          <a:p>
            <a:r>
              <a:rPr lang="x-none" sz="2800" dirty="0"/>
              <a:t>The English /Danish designations are</a:t>
            </a:r>
            <a:r>
              <a:rPr lang="x-none" sz="2800" i="1" dirty="0"/>
              <a:t>: </a:t>
            </a:r>
            <a:br>
              <a:rPr lang="x-none" sz="2800" i="1" dirty="0"/>
            </a:br>
            <a:r>
              <a:rPr lang="x-none" sz="2800" i="1" dirty="0"/>
              <a:t>Ministry of Foreign Affairs of Denmark /</a:t>
            </a:r>
            <a:r>
              <a:rPr lang="x-none" sz="2800" i="1" dirty="0" err="1"/>
              <a:t>Udenrigsministeriet</a:t>
            </a:r>
            <a:r>
              <a:rPr lang="x-none" sz="2800" i="1" dirty="0"/>
              <a:t> </a:t>
            </a:r>
          </a:p>
          <a:p>
            <a:pPr marL="0" indent="0">
              <a:buNone/>
            </a:pPr>
            <a:r>
              <a:rPr lang="x-none" sz="2800" dirty="0"/>
              <a:t> </a:t>
            </a:r>
          </a:p>
          <a:p>
            <a:r>
              <a:rPr lang="x-none" sz="2800" dirty="0"/>
              <a:t>When the Ministry of Foreign Affairs of Denmark is </a:t>
            </a:r>
            <a:br>
              <a:rPr lang="x-none" sz="2800" dirty="0"/>
            </a:br>
            <a:r>
              <a:rPr lang="x-none" sz="2800" dirty="0"/>
              <a:t>mentioned on the website, </a:t>
            </a:r>
            <a:br>
              <a:rPr lang="x-none" sz="2800" dirty="0"/>
            </a:br>
            <a:r>
              <a:rPr lang="x-none" sz="2800" dirty="0"/>
              <a:t>presentations, brochures, etc. please use the </a:t>
            </a:r>
            <a:br>
              <a:rPr lang="x-none" sz="2800" dirty="0"/>
            </a:br>
            <a:r>
              <a:rPr lang="x-none" sz="2800" dirty="0"/>
              <a:t>official logos: </a:t>
            </a:r>
            <a:br>
              <a:rPr lang="x-none" sz="2800" dirty="0"/>
            </a:br>
            <a:r>
              <a:rPr lang="x-none" sz="2800" dirty="0"/>
              <a:t/>
            </a:r>
            <a:br>
              <a:rPr lang="x-none" sz="2800" dirty="0"/>
            </a:br>
            <a:r>
              <a:rPr lang="x-none" sz="2800" dirty="0"/>
              <a:t>Download the logos here: </a:t>
            </a:r>
            <a:br>
              <a:rPr lang="x-none" sz="2800" dirty="0"/>
            </a:br>
            <a:r>
              <a:rPr lang="x-none" sz="2800" b="1" dirty="0"/>
              <a:t>https://um.papirfly.com/portal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4149080"/>
            <a:ext cx="1804420" cy="1804420"/>
          </a:xfrm>
          <a:prstGeom prst="rect">
            <a:avLst/>
          </a:prstGeom>
        </p:spPr>
      </p:pic>
    </p:spTree>
    <p:extLst>
      <p:ext uri="{BB962C8B-B14F-4D97-AF65-F5344CB8AC3E}">
        <p14:creationId xmlns:p14="http://schemas.microsoft.com/office/powerpoint/2010/main" val="2076999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412776"/>
            <a:ext cx="6694512" cy="4801314"/>
          </a:xfrm>
          <a:prstGeom prst="rect">
            <a:avLst/>
          </a:prstGeom>
        </p:spPr>
        <p:txBody>
          <a:bodyPr wrap="square">
            <a:spAutoFit/>
          </a:bodyPr>
          <a:lstStyle/>
          <a:p>
            <a:r>
              <a:rPr lang="x-none" dirty="0"/>
              <a:t>Acknowledgement in PowerPoints and other forms of documentation: </a:t>
            </a:r>
            <a:br>
              <a:rPr lang="x-none" dirty="0"/>
            </a:br>
            <a:endParaRPr lang="x-none" dirty="0"/>
          </a:p>
          <a:p>
            <a:r>
              <a:rPr lang="x-none" dirty="0" err="1"/>
              <a:t>Fx</a:t>
            </a:r>
            <a:r>
              <a:rPr lang="x-none" dirty="0"/>
              <a:t>: </a:t>
            </a:r>
            <a:r>
              <a:rPr lang="x-none" b="1" i="1" dirty="0"/>
              <a:t>This work is (partly) funded by the Ministry of Foreign Affairs of Denmark and administered by Danida Fellowship Centre.</a:t>
            </a:r>
            <a:r>
              <a:rPr lang="x-none" b="1" dirty="0"/>
              <a:t> </a:t>
            </a:r>
          </a:p>
          <a:p>
            <a:r>
              <a:rPr lang="x-none" dirty="0"/>
              <a:t> </a:t>
            </a:r>
          </a:p>
          <a:p>
            <a:r>
              <a:rPr lang="x-none" dirty="0"/>
              <a:t>Everyone can use the following text about the Danida Fellowship </a:t>
            </a:r>
            <a:r>
              <a:rPr lang="x-none" dirty="0" err="1"/>
              <a:t>Center</a:t>
            </a:r>
            <a:r>
              <a:rPr lang="x-none" dirty="0"/>
              <a:t>: </a:t>
            </a:r>
            <a:br>
              <a:rPr lang="x-none" dirty="0"/>
            </a:br>
            <a:r>
              <a:rPr lang="x-none" dirty="0"/>
              <a:t/>
            </a:r>
            <a:br>
              <a:rPr lang="x-none" dirty="0"/>
            </a:br>
            <a:r>
              <a:rPr lang="x-none" dirty="0" err="1"/>
              <a:t>Fx</a:t>
            </a:r>
            <a:r>
              <a:rPr lang="x-none" dirty="0"/>
              <a:t>: </a:t>
            </a:r>
            <a:r>
              <a:rPr lang="x-none" b="1" i="1" dirty="0"/>
              <a:t>Danida Fellowship Centre administers Denmark’s support to development research and research capacity building on behalf of Ministry of Foreign Affairs of Denmark.</a:t>
            </a:r>
          </a:p>
          <a:p>
            <a:endParaRPr lang="x-none" b="1" i="1" dirty="0"/>
          </a:p>
          <a:p>
            <a:r>
              <a:rPr lang="x-none" b="1" i="1" dirty="0"/>
              <a:t>Work in progress to create a ”banner” with both UM logo and DFC Logo….</a:t>
            </a:r>
          </a:p>
          <a:p>
            <a:pPr marL="285750" indent="-285750">
              <a:buFont typeface="Arial" panose="020B0604020202020204" pitchFamily="34" charset="0"/>
              <a:buChar char="•"/>
            </a:pPr>
            <a:endParaRPr lang="x-none" dirty="0"/>
          </a:p>
          <a:p>
            <a:pPr marL="285750" indent="-285750">
              <a:buFont typeface="Arial" panose="020B0604020202020204" pitchFamily="34" charset="0"/>
              <a:buChar char="•"/>
            </a:pPr>
            <a:endParaRPr lang="x-none" dirty="0"/>
          </a:p>
          <a:p>
            <a:r>
              <a:rPr lang="x-none" dirty="0">
                <a:solidFill>
                  <a:schemeClr val="accent2"/>
                </a:solidFill>
              </a:rPr>
              <a:t>§ 15, Page 16-17-18 in the General Conditions: www.dfcentre.com</a:t>
            </a:r>
          </a:p>
        </p:txBody>
      </p:sp>
      <p:sp>
        <p:nvSpPr>
          <p:cNvPr id="3" name="Rectangle 2"/>
          <p:cNvSpPr/>
          <p:nvPr/>
        </p:nvSpPr>
        <p:spPr>
          <a:xfrm>
            <a:off x="489370" y="332656"/>
            <a:ext cx="5184576" cy="523220"/>
          </a:xfrm>
          <a:prstGeom prst="rect">
            <a:avLst/>
          </a:prstGeom>
        </p:spPr>
        <p:txBody>
          <a:bodyPr wrap="square">
            <a:spAutoFit/>
          </a:bodyPr>
          <a:lstStyle/>
          <a:p>
            <a:r>
              <a:rPr lang="x-none" sz="2800" b="1"/>
              <a:t>Other acknowledgement</a:t>
            </a:r>
            <a:endParaRPr lang="x-none" sz="2800"/>
          </a:p>
        </p:txBody>
      </p:sp>
    </p:spTree>
    <p:extLst>
      <p:ext uri="{BB962C8B-B14F-4D97-AF65-F5344CB8AC3E}">
        <p14:creationId xmlns:p14="http://schemas.microsoft.com/office/powerpoint/2010/main" val="1103716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340768"/>
            <a:ext cx="3528392" cy="452431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Publication of research results in </a:t>
            </a:r>
            <a:r>
              <a:rPr kumimoji="0" lang="en-GB" sz="1800" b="1" i="0" u="none" strike="noStrike" kern="1200" cap="none" spc="0" normalizeH="0" baseline="0" noProof="0" dirty="0">
                <a:ln>
                  <a:noFill/>
                </a:ln>
                <a:solidFill>
                  <a:prstClr val="black"/>
                </a:solidFill>
                <a:effectLst/>
                <a:uLnTx/>
                <a:uFillTx/>
                <a:latin typeface="Calibri"/>
                <a:ea typeface="+mn-ea"/>
                <a:cs typeface="+mn-cs"/>
              </a:rPr>
              <a:t>open access journals </a:t>
            </a:r>
            <a:r>
              <a:rPr kumimoji="0" lang="en-GB" sz="1800" b="0" i="0" u="none" strike="noStrike" kern="1200" cap="none" spc="0" normalizeH="0" baseline="0" noProof="0" dirty="0">
                <a:ln>
                  <a:noFill/>
                </a:ln>
                <a:solidFill>
                  <a:prstClr val="black"/>
                </a:solidFill>
                <a:effectLst/>
                <a:uLnTx/>
                <a:uFillTx/>
                <a:latin typeface="Calibri"/>
                <a:ea typeface="+mn-ea"/>
                <a:cs typeface="+mn-cs"/>
              </a:rPr>
              <a:t>is encouraged</a:t>
            </a:r>
            <a:br>
              <a:rPr kumimoji="0" lang="en-GB" sz="1800" b="0" i="0" u="none" strike="noStrike" kern="1200" cap="none" spc="0" normalizeH="0" baseline="0" noProof="0" dirty="0">
                <a:ln>
                  <a:noFill/>
                </a:ln>
                <a:solidFill>
                  <a:prstClr val="black"/>
                </a:solidFill>
                <a:effectLst/>
                <a:uLnTx/>
                <a:uFillTx/>
                <a:latin typeface="Calibri"/>
                <a:ea typeface="+mn-ea"/>
                <a:cs typeface="+mn-cs"/>
              </a:rPr>
            </a:b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List of publications </a:t>
            </a:r>
            <a:r>
              <a:rPr kumimoji="0" lang="en-GB" sz="1800" b="0" i="0" u="none" strike="noStrike" kern="1200" cap="none" spc="0" normalizeH="0" baseline="0" noProof="0" dirty="0">
                <a:ln>
                  <a:noFill/>
                </a:ln>
                <a:solidFill>
                  <a:prstClr val="black"/>
                </a:solidFill>
                <a:effectLst/>
                <a:uLnTx/>
                <a:uFillTx/>
                <a:latin typeface="Calibri"/>
                <a:ea typeface="+mn-ea"/>
                <a:cs typeface="+mn-cs"/>
              </a:rPr>
              <a:t>is part of the midterm and completion reporting</a:t>
            </a:r>
            <a:br>
              <a:rPr kumimoji="0" lang="en-GB" sz="1800" b="0" i="0" u="none" strike="noStrike" kern="1200" cap="none" spc="0" normalizeH="0" baseline="0" noProof="0" dirty="0">
                <a:ln>
                  <a:noFill/>
                </a:ln>
                <a:solidFill>
                  <a:prstClr val="black"/>
                </a:solidFill>
                <a:effectLst/>
                <a:uLnTx/>
                <a:uFillTx/>
                <a:latin typeface="Calibri"/>
                <a:ea typeface="+mn-ea"/>
                <a:cs typeface="+mn-cs"/>
              </a:rPr>
            </a:b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Policy Briefs </a:t>
            </a:r>
            <a:r>
              <a:rPr kumimoji="0" lang="en-GB" sz="1800" b="0" i="0" u="none" strike="noStrike" kern="1200" cap="none" spc="0" normalizeH="0" baseline="0" noProof="0" dirty="0">
                <a:ln>
                  <a:noFill/>
                </a:ln>
                <a:solidFill>
                  <a:prstClr val="black"/>
                </a:solidFill>
                <a:effectLst/>
                <a:uLnTx/>
                <a:uFillTx/>
                <a:latin typeface="Calibri"/>
                <a:ea typeface="+mn-ea"/>
                <a:cs typeface="+mn-cs"/>
              </a:rPr>
              <a:t>with key recommendations to policy makers and other stakeholders is part of the completion reporting </a:t>
            </a:r>
            <a:br>
              <a:rPr kumimoji="0" lang="en-GB" sz="1800" b="0" i="0" u="none" strike="noStrike" kern="1200" cap="none" spc="0" normalizeH="0" baseline="0" noProof="0" dirty="0">
                <a:ln>
                  <a:noFill/>
                </a:ln>
                <a:solidFill>
                  <a:prstClr val="black"/>
                </a:solidFill>
                <a:effectLst/>
                <a:uLnTx/>
                <a:uFillTx/>
                <a:latin typeface="Calibri"/>
                <a:ea typeface="+mn-ea"/>
                <a:cs typeface="+mn-cs"/>
              </a:rPr>
            </a:b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Instruction for Policy Briefs is available as an appendix to the completion report</a:t>
            </a:r>
            <a:endParaRPr kumimoji="0" lang="da-DK"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8820" y="4509120"/>
            <a:ext cx="2374203" cy="200918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993" y="1268760"/>
            <a:ext cx="2418030" cy="2909192"/>
          </a:xfrm>
          <a:prstGeom prst="rect">
            <a:avLst/>
          </a:prstGeom>
        </p:spPr>
      </p:pic>
      <p:sp>
        <p:nvSpPr>
          <p:cNvPr id="5" name="Rectangle 4"/>
          <p:cNvSpPr/>
          <p:nvPr/>
        </p:nvSpPr>
        <p:spPr>
          <a:xfrm>
            <a:off x="827584" y="404664"/>
            <a:ext cx="518457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Publication of research results</a:t>
            </a:r>
            <a:endParaRPr kumimoji="0" lang="da-DK"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1102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404664"/>
            <a:ext cx="8229600" cy="706090"/>
          </a:xfrm>
        </p:spPr>
        <p:txBody>
          <a:bodyPr>
            <a:normAutofit fontScale="90000"/>
          </a:bodyPr>
          <a:lstStyle/>
          <a:p>
            <a:r>
              <a:rPr lang="en-US" sz="3100" b="1" dirty="0"/>
              <a:t>Web based information &amp; Danida Research Portal</a:t>
            </a:r>
            <a:r>
              <a:rPr lang="en-US" dirty="0"/>
              <a:t/>
            </a:r>
            <a:br>
              <a:rPr lang="en-US" dirty="0"/>
            </a:br>
            <a:endParaRPr lang="en-GB" dirty="0"/>
          </a:p>
        </p:txBody>
      </p:sp>
      <p:sp>
        <p:nvSpPr>
          <p:cNvPr id="3" name="Pladsholder til indhold 2"/>
          <p:cNvSpPr>
            <a:spLocks noGrp="1"/>
          </p:cNvSpPr>
          <p:nvPr>
            <p:ph idx="1"/>
          </p:nvPr>
        </p:nvSpPr>
        <p:spPr>
          <a:xfrm>
            <a:off x="313184" y="1412776"/>
            <a:ext cx="4546848" cy="4857403"/>
          </a:xfrm>
        </p:spPr>
        <p:txBody>
          <a:bodyPr>
            <a:normAutofit fontScale="92500" lnSpcReduction="10000"/>
          </a:bodyPr>
          <a:lstStyle/>
          <a:p>
            <a:pPr marL="0" indent="0">
              <a:buNone/>
            </a:pPr>
            <a:r>
              <a:rPr lang="en-US" sz="1900" dirty="0"/>
              <a:t>Link to web based information about the project </a:t>
            </a:r>
            <a:r>
              <a:rPr lang="en-US" sz="1900" b="1" dirty="0"/>
              <a:t>must be provided in the first year report  </a:t>
            </a:r>
          </a:p>
          <a:p>
            <a:pPr marL="0" indent="0">
              <a:buNone/>
            </a:pPr>
            <a:endParaRPr lang="en-US" sz="1900" dirty="0"/>
          </a:p>
          <a:p>
            <a:pPr marL="0" indent="0">
              <a:buNone/>
            </a:pPr>
            <a:r>
              <a:rPr lang="en-US" sz="1900" b="1" dirty="0"/>
              <a:t>A project website or for example an open Facebook page </a:t>
            </a:r>
            <a:r>
              <a:rPr lang="en-US" sz="1900" dirty="0"/>
              <a:t>must include basic project information, achievements, links to publications and public presentations, proceedings of meetings, etc. </a:t>
            </a:r>
          </a:p>
          <a:p>
            <a:pPr marL="0" indent="0">
              <a:buNone/>
            </a:pPr>
            <a:endParaRPr lang="en-US" sz="1900" dirty="0"/>
          </a:p>
          <a:p>
            <a:pPr marL="0" indent="0">
              <a:buNone/>
            </a:pPr>
            <a:r>
              <a:rPr lang="en-US" sz="1900" dirty="0"/>
              <a:t>The website, Facebook page etc. must be available up to </a:t>
            </a:r>
            <a:r>
              <a:rPr lang="en-US" sz="1900" b="1" dirty="0"/>
              <a:t>5 years </a:t>
            </a:r>
            <a:r>
              <a:rPr lang="en-US" sz="1900" dirty="0"/>
              <a:t>after the completion of the project </a:t>
            </a:r>
          </a:p>
          <a:p>
            <a:pPr marL="0" indent="0">
              <a:buNone/>
            </a:pPr>
            <a:endParaRPr lang="en-GB" sz="1900" dirty="0"/>
          </a:p>
          <a:p>
            <a:pPr marL="0" indent="0">
              <a:buNone/>
            </a:pPr>
            <a:r>
              <a:rPr lang="en-GB" sz="1900" dirty="0"/>
              <a:t>DFC makes information about the project available and updated at the </a:t>
            </a:r>
            <a:r>
              <a:rPr lang="en-GB" sz="1900" b="1" dirty="0"/>
              <a:t>D</a:t>
            </a:r>
            <a:r>
              <a:rPr lang="en-US" sz="1900" b="1" dirty="0" err="1"/>
              <a:t>anida</a:t>
            </a:r>
            <a:r>
              <a:rPr lang="en-US" sz="1900" b="1" dirty="0"/>
              <a:t> Research Portal</a:t>
            </a:r>
            <a:r>
              <a:rPr lang="en-US" sz="1900" dirty="0"/>
              <a:t>, </a:t>
            </a:r>
            <a:r>
              <a:rPr lang="en-US" sz="1900" b="1" u="sng" dirty="0">
                <a:hlinkClick r:id="rId2"/>
              </a:rPr>
              <a:t>http://drp.dfcentre.com/</a:t>
            </a:r>
            <a:r>
              <a:rPr lang="en-US" sz="1900" dirty="0"/>
              <a:t> </a:t>
            </a:r>
            <a:endParaRPr lang="da-DK" sz="19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425862"/>
            <a:ext cx="3616035" cy="217902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5314" y="4035812"/>
            <a:ext cx="3563888" cy="2050945"/>
          </a:xfrm>
          <a:prstGeom prst="rect">
            <a:avLst/>
          </a:prstGeom>
        </p:spPr>
      </p:pic>
    </p:spTree>
    <p:extLst>
      <p:ext uri="{BB962C8B-B14F-4D97-AF65-F5344CB8AC3E}">
        <p14:creationId xmlns:p14="http://schemas.microsoft.com/office/powerpoint/2010/main" val="2108079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692696"/>
            <a:ext cx="8795320" cy="432048"/>
          </a:xfrm>
        </p:spPr>
        <p:txBody>
          <a:bodyPr>
            <a:normAutofit fontScale="90000"/>
          </a:bodyPr>
          <a:lstStyle/>
          <a:p>
            <a:r>
              <a:rPr lang="en-US" sz="3100" b="1" dirty="0"/>
              <a:t>Help to communicate research results and stories</a:t>
            </a:r>
            <a:r>
              <a:rPr lang="en-US" b="1" dirty="0"/>
              <a:t/>
            </a:r>
            <a:br>
              <a:rPr lang="en-US" b="1" dirty="0"/>
            </a:br>
            <a:endParaRPr lang="da-DK" dirty="0"/>
          </a:p>
        </p:txBody>
      </p:sp>
      <p:sp>
        <p:nvSpPr>
          <p:cNvPr id="3" name="Content Placeholder 2"/>
          <p:cNvSpPr>
            <a:spLocks noGrp="1"/>
          </p:cNvSpPr>
          <p:nvPr>
            <p:ph idx="1"/>
          </p:nvPr>
        </p:nvSpPr>
        <p:spPr>
          <a:xfrm>
            <a:off x="457200" y="1196752"/>
            <a:ext cx="4402832" cy="4929411"/>
          </a:xfrm>
        </p:spPr>
        <p:txBody>
          <a:bodyPr>
            <a:normAutofit fontScale="85000" lnSpcReduction="20000"/>
          </a:bodyPr>
          <a:lstStyle/>
          <a:p>
            <a:pPr marL="0" indent="0">
              <a:buNone/>
            </a:pPr>
            <a:r>
              <a:rPr lang="en-US" sz="1900" dirty="0"/>
              <a:t>DFC contributes to research project communication using the following </a:t>
            </a:r>
            <a:r>
              <a:rPr lang="en-US" sz="1900" b="1" dirty="0"/>
              <a:t>communications platforms</a:t>
            </a:r>
            <a:r>
              <a:rPr lang="en-US" sz="1900" dirty="0"/>
              <a:t/>
            </a:r>
            <a:br>
              <a:rPr lang="en-US" sz="1900" dirty="0"/>
            </a:br>
            <a:endParaRPr lang="da-DK" sz="1900" dirty="0"/>
          </a:p>
          <a:p>
            <a:pPr lvl="0"/>
            <a:r>
              <a:rPr lang="en-US" sz="1900" dirty="0"/>
              <a:t>The Danida Fellowship Centre website</a:t>
            </a:r>
            <a:endParaRPr lang="da-DK" sz="1900" dirty="0"/>
          </a:p>
          <a:p>
            <a:pPr lvl="0"/>
            <a:r>
              <a:rPr lang="en-US" sz="1900" dirty="0"/>
              <a:t>Quarterly newsletter </a:t>
            </a:r>
          </a:p>
          <a:p>
            <a:pPr lvl="0"/>
            <a:r>
              <a:rPr lang="en-US" sz="1900" dirty="0"/>
              <a:t>Facebook – </a:t>
            </a:r>
            <a:r>
              <a:rPr lang="en-US" sz="1900" dirty="0">
                <a:solidFill>
                  <a:srgbClr val="FF0000"/>
                </a:solidFill>
              </a:rPr>
              <a:t>LIKE &amp; FOLLOW</a:t>
            </a:r>
            <a:endParaRPr lang="da-DK" sz="1900" dirty="0">
              <a:solidFill>
                <a:srgbClr val="FF0000"/>
              </a:solidFill>
            </a:endParaRPr>
          </a:p>
          <a:p>
            <a:pPr lvl="0"/>
            <a:r>
              <a:rPr lang="en-US" sz="1900" dirty="0"/>
              <a:t>LinkedIn - </a:t>
            </a:r>
            <a:r>
              <a:rPr lang="en-US" sz="1900" dirty="0">
                <a:solidFill>
                  <a:schemeClr val="accent2"/>
                </a:solidFill>
              </a:rPr>
              <a:t>FOLLOW</a:t>
            </a:r>
            <a:endParaRPr lang="da-DK" sz="1900" dirty="0">
              <a:solidFill>
                <a:schemeClr val="accent2"/>
              </a:solidFill>
            </a:endParaRPr>
          </a:p>
          <a:p>
            <a:pPr lvl="0"/>
            <a:r>
              <a:rPr lang="en-US" sz="1900" dirty="0"/>
              <a:t>Twitter  - </a:t>
            </a:r>
            <a:r>
              <a:rPr lang="en-US" sz="1900" dirty="0">
                <a:solidFill>
                  <a:schemeClr val="accent2"/>
                </a:solidFill>
              </a:rPr>
              <a:t>FOLLOW @</a:t>
            </a:r>
            <a:r>
              <a:rPr lang="en-US" sz="1900" dirty="0" err="1">
                <a:solidFill>
                  <a:schemeClr val="accent2"/>
                </a:solidFill>
              </a:rPr>
              <a:t>DFC_Fellowship</a:t>
            </a:r>
            <a:endParaRPr lang="en-US" sz="1900" dirty="0">
              <a:solidFill>
                <a:schemeClr val="accent2"/>
              </a:solidFill>
            </a:endParaRPr>
          </a:p>
          <a:p>
            <a:pPr lvl="0"/>
            <a:r>
              <a:rPr lang="en-US" sz="1900" dirty="0"/>
              <a:t>External media</a:t>
            </a:r>
          </a:p>
          <a:p>
            <a:pPr marL="0" lvl="0" indent="0">
              <a:buNone/>
            </a:pPr>
            <a:endParaRPr lang="en-US" sz="1900" dirty="0"/>
          </a:p>
          <a:p>
            <a:pPr marL="0" lvl="0" indent="0">
              <a:buNone/>
            </a:pPr>
            <a:r>
              <a:rPr lang="en-US" sz="1900" dirty="0">
                <a:solidFill>
                  <a:srgbClr val="C00000"/>
                </a:solidFill>
              </a:rPr>
              <a:t>YOU ARE VERY WELCOME TO TAG US and CONNECT US W/COMMS DEPARTMENTS</a:t>
            </a:r>
            <a:endParaRPr lang="da-DK" sz="1900" dirty="0">
              <a:solidFill>
                <a:srgbClr val="C00000"/>
              </a:solidFill>
            </a:endParaRPr>
          </a:p>
          <a:p>
            <a:pPr marL="0" indent="0">
              <a:buNone/>
            </a:pPr>
            <a:endParaRPr lang="en-US" sz="1900" dirty="0">
              <a:ea typeface="Times New Roman"/>
            </a:endParaRPr>
          </a:p>
          <a:p>
            <a:pPr marL="0" indent="0">
              <a:buNone/>
            </a:pPr>
            <a:r>
              <a:rPr lang="en-US" sz="1900" dirty="0">
                <a:ea typeface="Times New Roman"/>
              </a:rPr>
              <a:t>All Project Coordinators should forward newsletters, and relevant articles, video, and photo material from the projects to </a:t>
            </a:r>
            <a:r>
              <a:rPr lang="en-US" sz="1900" dirty="0">
                <a:ea typeface="Times New Roman"/>
                <a:hlinkClick r:id="rId3"/>
              </a:rPr>
              <a:t>research@dfcentre.dk</a:t>
            </a:r>
            <a:r>
              <a:rPr lang="en-US" sz="1900" dirty="0">
                <a:ea typeface="Times New Roman"/>
              </a:rPr>
              <a:t> </a:t>
            </a:r>
            <a:endParaRPr lang="da-DK" sz="1900" dirty="0">
              <a:ea typeface="Times New Roman"/>
            </a:endParaRPr>
          </a:p>
          <a:p>
            <a:pPr marL="0" indent="0">
              <a:buNone/>
            </a:pPr>
            <a:endParaRPr lang="da-DK" sz="1800" dirty="0"/>
          </a:p>
          <a:p>
            <a:pPr marL="0" indent="0">
              <a:buNone/>
            </a:pPr>
            <a:endParaRPr lang="da-DK" sz="1800" dirty="0"/>
          </a:p>
          <a:p>
            <a:pPr marL="0" indent="0">
              <a:buNone/>
            </a:pPr>
            <a:r>
              <a:rPr lang="da-DK" sz="1600" dirty="0">
                <a:hlinkClick r:id="rId4"/>
              </a:rPr>
              <a:t>Video by DFC Communications </a:t>
            </a:r>
            <a:r>
              <a:rPr lang="da-DK" sz="1600" dirty="0" err="1">
                <a:hlinkClick r:id="rId4"/>
              </a:rPr>
              <a:t>department</a:t>
            </a:r>
            <a:endParaRPr lang="da-DK" sz="1600" dirty="0"/>
          </a:p>
          <a:p>
            <a:pPr marL="0" indent="0">
              <a:buNone/>
            </a:pPr>
            <a:endParaRPr lang="da-DK" dirty="0"/>
          </a:p>
        </p:txBody>
      </p:sp>
      <p:pic>
        <p:nvPicPr>
          <p:cNvPr id="18" name="Billede 17">
            <a:extLst>
              <a:ext uri="{FF2B5EF4-FFF2-40B4-BE49-F238E27FC236}">
                <a16:creationId xmlns:a16="http://schemas.microsoft.com/office/drawing/2014/main" xmlns="" id="{6FA2D61E-4543-4EB3-A7BB-90E49A0986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3325" y="3789040"/>
            <a:ext cx="3349459" cy="2633931"/>
          </a:xfrm>
          <a:prstGeom prst="rect">
            <a:avLst/>
          </a:prstGeom>
        </p:spPr>
      </p:pic>
      <p:pic>
        <p:nvPicPr>
          <p:cNvPr id="5" name="Billede 4">
            <a:extLst>
              <a:ext uri="{FF2B5EF4-FFF2-40B4-BE49-F238E27FC236}">
                <a16:creationId xmlns:a16="http://schemas.microsoft.com/office/drawing/2014/main" xmlns="" id="{F4DF85BE-7681-4739-B27C-6E18D32BCD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3324" y="1085683"/>
            <a:ext cx="3349460" cy="2504146"/>
          </a:xfrm>
          <a:prstGeom prst="rect">
            <a:avLst/>
          </a:prstGeom>
        </p:spPr>
      </p:pic>
    </p:spTree>
    <p:extLst>
      <p:ext uri="{BB962C8B-B14F-4D97-AF65-F5344CB8AC3E}">
        <p14:creationId xmlns:p14="http://schemas.microsoft.com/office/powerpoint/2010/main" val="74847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l"/>
            <a:r>
              <a:rPr lang="en-US" sz="3100" b="1" dirty="0">
                <a:ea typeface="Times New Roman"/>
              </a:rPr>
              <a:t>The good stories &amp; photos</a:t>
            </a:r>
            <a:r>
              <a:rPr lang="en-US" sz="1800" b="1" dirty="0">
                <a:ea typeface="Times New Roman"/>
              </a:rPr>
              <a:t/>
            </a:r>
            <a:br>
              <a:rPr lang="en-US" sz="1800" b="1" dirty="0">
                <a:ea typeface="Times New Roman"/>
              </a:rPr>
            </a:br>
            <a:endParaRPr lang="en-GB" sz="1800" dirty="0"/>
          </a:p>
        </p:txBody>
      </p:sp>
      <p:sp>
        <p:nvSpPr>
          <p:cNvPr id="3" name="Pladsholder til indhold 2"/>
          <p:cNvSpPr>
            <a:spLocks noGrp="1"/>
          </p:cNvSpPr>
          <p:nvPr>
            <p:ph idx="1"/>
          </p:nvPr>
        </p:nvSpPr>
        <p:spPr>
          <a:xfrm>
            <a:off x="479834" y="1034182"/>
            <a:ext cx="3660118" cy="4857403"/>
          </a:xfrm>
        </p:spPr>
        <p:txBody>
          <a:bodyPr>
            <a:normAutofit fontScale="92500" lnSpcReduction="20000"/>
          </a:bodyPr>
          <a:lstStyle/>
          <a:p>
            <a:pPr marL="0" indent="0">
              <a:buNone/>
            </a:pPr>
            <a:r>
              <a:rPr lang="en-US" sz="2100" dirty="0">
                <a:ea typeface="Times New Roman"/>
              </a:rPr>
              <a:t>Good stories </a:t>
            </a:r>
            <a:r>
              <a:rPr lang="en-US" sz="2100" b="1" dirty="0">
                <a:ea typeface="Times New Roman"/>
              </a:rPr>
              <a:t>are part of the </a:t>
            </a:r>
          </a:p>
          <a:p>
            <a:pPr marL="0" indent="0">
              <a:buNone/>
            </a:pPr>
            <a:r>
              <a:rPr lang="en-US" sz="2100" b="1" dirty="0">
                <a:ea typeface="Times New Roman"/>
              </a:rPr>
              <a:t>reporting </a:t>
            </a:r>
            <a:r>
              <a:rPr lang="en-US" sz="2100" dirty="0">
                <a:ea typeface="Times New Roman"/>
              </a:rPr>
              <a:t>to DFC, see the ex.</a:t>
            </a:r>
            <a:br>
              <a:rPr lang="en-US" sz="2100" dirty="0">
                <a:ea typeface="Times New Roman"/>
              </a:rPr>
            </a:br>
            <a:r>
              <a:rPr lang="en-US" sz="2100" dirty="0">
                <a:ea typeface="Times New Roman"/>
              </a:rPr>
              <a:t>page 17 in General Conditions</a:t>
            </a:r>
          </a:p>
          <a:p>
            <a:pPr marL="0" indent="0">
              <a:buNone/>
            </a:pPr>
            <a:endParaRPr lang="en-US" sz="2100" dirty="0">
              <a:ea typeface="Times New Roman"/>
            </a:endParaRPr>
          </a:p>
          <a:p>
            <a:pPr marL="0" indent="0">
              <a:buNone/>
            </a:pPr>
            <a:r>
              <a:rPr lang="en-US" sz="2100" dirty="0">
                <a:ea typeface="Times New Roman"/>
              </a:rPr>
              <a:t>The story should be brief and </a:t>
            </a:r>
            <a:br>
              <a:rPr lang="en-US" sz="2100" dirty="0">
                <a:ea typeface="Times New Roman"/>
              </a:rPr>
            </a:br>
            <a:r>
              <a:rPr lang="en-US" sz="2100" dirty="0">
                <a:ea typeface="Times New Roman"/>
              </a:rPr>
              <a:t>written in a </a:t>
            </a:r>
            <a:r>
              <a:rPr lang="en-US" sz="2100" b="1" dirty="0">
                <a:ea typeface="Times New Roman"/>
              </a:rPr>
              <a:t>popular scientific manner</a:t>
            </a:r>
          </a:p>
          <a:p>
            <a:pPr marL="0" indent="0">
              <a:buNone/>
            </a:pPr>
            <a:endParaRPr lang="en-US" sz="2100" dirty="0">
              <a:ea typeface="Times New Roman"/>
            </a:endParaRPr>
          </a:p>
          <a:p>
            <a:pPr marL="0" indent="0">
              <a:buNone/>
            </a:pPr>
            <a:r>
              <a:rPr lang="en-US" sz="2100" dirty="0">
                <a:ea typeface="Times New Roman"/>
              </a:rPr>
              <a:t>It may be a story from the research partnership, a special achievement and/or impact of the project, successful outreach to stakeholders (users, policy makers, private sector, others), a workshop or a conference, or a field trip </a:t>
            </a:r>
            <a:br>
              <a:rPr lang="en-US" sz="2100" dirty="0">
                <a:ea typeface="Times New Roman"/>
              </a:rPr>
            </a:br>
            <a:endParaRPr lang="en-US" sz="2100" dirty="0">
              <a:ea typeface="Times New Roman"/>
            </a:endParaRPr>
          </a:p>
          <a:p>
            <a:pPr marL="0" indent="0">
              <a:buNone/>
            </a:pPr>
            <a:r>
              <a:rPr lang="en-US" sz="2400" b="1" dirty="0">
                <a:ea typeface="Times New Roman"/>
              </a:rPr>
              <a:t>Photos!</a:t>
            </a:r>
            <a:endParaRPr lang="da-DK" sz="2400" b="1" dirty="0">
              <a:ea typeface="Times New Roman"/>
            </a:endParaRP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0923" y="2520983"/>
            <a:ext cx="1988108" cy="169511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923" y="4187348"/>
            <a:ext cx="2007599" cy="2676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0923" y="1036199"/>
            <a:ext cx="1979712" cy="14847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7325" y="5683188"/>
            <a:ext cx="1601850" cy="120138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69098" y="5683188"/>
            <a:ext cx="1908227" cy="117674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5932" y="1036199"/>
            <a:ext cx="1989708" cy="124994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475932" y="2608248"/>
            <a:ext cx="1955323" cy="1298685"/>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75931" y="4175068"/>
            <a:ext cx="1955323" cy="1186016"/>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6248" y="5683188"/>
            <a:ext cx="1949075" cy="1166775"/>
          </a:xfrm>
          <a:prstGeom prst="rect">
            <a:avLst/>
          </a:prstGeom>
        </p:spPr>
      </p:pic>
      <p:sp>
        <p:nvSpPr>
          <p:cNvPr id="15" name="Pladsholder til indhold 2"/>
          <p:cNvSpPr txBox="1">
            <a:spLocks/>
          </p:cNvSpPr>
          <p:nvPr/>
        </p:nvSpPr>
        <p:spPr>
          <a:xfrm>
            <a:off x="-1051973" y="1844824"/>
            <a:ext cx="4546848" cy="48574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p:cNvSpPr txBox="1"/>
          <p:nvPr/>
        </p:nvSpPr>
        <p:spPr>
          <a:xfrm>
            <a:off x="2506499" y="6281594"/>
            <a:ext cx="721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rgbClr val="FFFF00"/>
                </a:solidFill>
                <a:effectLst/>
                <a:uLnTx/>
                <a:uFillTx/>
                <a:latin typeface="Calibri"/>
                <a:ea typeface="+mn-ea"/>
                <a:cs typeface="+mn-cs"/>
              </a:rPr>
              <a:t>NO</a:t>
            </a:r>
          </a:p>
        </p:txBody>
      </p:sp>
      <p:sp>
        <p:nvSpPr>
          <p:cNvPr id="18" name="TextBox 17"/>
          <p:cNvSpPr txBox="1"/>
          <p:nvPr/>
        </p:nvSpPr>
        <p:spPr>
          <a:xfrm>
            <a:off x="584282" y="6299801"/>
            <a:ext cx="721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0" i="0" u="none" strike="noStrike" kern="1200" cap="none" spc="0" normalizeH="0" baseline="0" noProof="0" dirty="0">
                <a:ln>
                  <a:noFill/>
                </a:ln>
                <a:solidFill>
                  <a:srgbClr val="FFFF00"/>
                </a:solidFill>
                <a:effectLst/>
                <a:uLnTx/>
                <a:uFillTx/>
                <a:latin typeface="Calibri"/>
                <a:ea typeface="+mn-ea"/>
                <a:cs typeface="+mn-cs"/>
              </a:rPr>
              <a:t>NO</a:t>
            </a:r>
          </a:p>
        </p:txBody>
      </p:sp>
    </p:spTree>
    <p:extLst>
      <p:ext uri="{BB962C8B-B14F-4D97-AF65-F5344CB8AC3E}">
        <p14:creationId xmlns:p14="http://schemas.microsoft.com/office/powerpoint/2010/main" val="2830689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648" y="4156109"/>
            <a:ext cx="2844982" cy="2133736"/>
          </a:xfrm>
          <a:prstGeom prst="rect">
            <a:avLst/>
          </a:prstGeom>
        </p:spPr>
      </p:pic>
      <p:sp>
        <p:nvSpPr>
          <p:cNvPr id="2" name="Title 1"/>
          <p:cNvSpPr>
            <a:spLocks noGrp="1"/>
          </p:cNvSpPr>
          <p:nvPr>
            <p:ph type="title"/>
          </p:nvPr>
        </p:nvSpPr>
        <p:spPr>
          <a:xfrm>
            <a:off x="-468560" y="274638"/>
            <a:ext cx="9155360" cy="1210146"/>
          </a:xfrm>
        </p:spPr>
        <p:txBody>
          <a:bodyPr>
            <a:normAutofit fontScale="90000"/>
          </a:bodyPr>
          <a:lstStyle/>
          <a:p>
            <a:r>
              <a:rPr lang="en-US" sz="3100" b="1" dirty="0"/>
              <a:t>Co-</a:t>
            </a:r>
            <a:r>
              <a:rPr lang="en-US" sz="3100" b="1" dirty="0" err="1"/>
              <a:t>organisation</a:t>
            </a:r>
            <a:r>
              <a:rPr lang="en-US" sz="3100" b="1" dirty="0"/>
              <a:t> of workshops or conferences </a:t>
            </a:r>
            <a:r>
              <a:rPr lang="en-US" b="1" dirty="0"/>
              <a:t/>
            </a:r>
            <a:br>
              <a:rPr lang="en-US" b="1" dirty="0"/>
            </a:br>
            <a:endParaRPr lang="da-DK" dirty="0"/>
          </a:p>
        </p:txBody>
      </p:sp>
      <p:sp>
        <p:nvSpPr>
          <p:cNvPr id="3" name="Content Placeholder 2"/>
          <p:cNvSpPr>
            <a:spLocks noGrp="1"/>
          </p:cNvSpPr>
          <p:nvPr>
            <p:ph idx="1"/>
          </p:nvPr>
        </p:nvSpPr>
        <p:spPr>
          <a:xfrm>
            <a:off x="457200" y="1268760"/>
            <a:ext cx="4978896" cy="5328592"/>
          </a:xfrm>
        </p:spPr>
        <p:txBody>
          <a:bodyPr>
            <a:noAutofit/>
          </a:bodyPr>
          <a:lstStyle/>
          <a:p>
            <a:pPr marL="0" indent="0">
              <a:buNone/>
            </a:pPr>
            <a:r>
              <a:rPr lang="en-US" sz="2000" dirty="0"/>
              <a:t>Ongoing projects within the same research theme are encouraged to co-</a:t>
            </a:r>
            <a:r>
              <a:rPr lang="en-US" sz="2000" dirty="0" err="1"/>
              <a:t>organise</a:t>
            </a:r>
            <a:r>
              <a:rPr lang="en-US" sz="2000" dirty="0"/>
              <a:t> workshops and conferences targeting a broader group of stakeholders, possibly with a regional focus</a:t>
            </a:r>
            <a:br>
              <a:rPr lang="en-US" sz="2000" dirty="0"/>
            </a:br>
            <a:r>
              <a:rPr lang="en-US" sz="2000" dirty="0"/>
              <a:t> </a:t>
            </a:r>
          </a:p>
          <a:p>
            <a:pPr marL="0" indent="0">
              <a:buNone/>
            </a:pPr>
            <a:r>
              <a:rPr lang="en-US" sz="2000" dirty="0"/>
              <a:t>It is possible to apply to DFC for extra funding (supplementary funds) to organize such events and </a:t>
            </a:r>
            <a:r>
              <a:rPr lang="en-US" sz="2000" dirty="0">
                <a:solidFill>
                  <a:schemeClr val="accent2"/>
                </a:solidFill>
              </a:rPr>
              <a:t>report from them! </a:t>
            </a:r>
            <a:endParaRPr lang="da-DK" sz="2000" dirty="0">
              <a:solidFill>
                <a:schemeClr val="accent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7458" y="4149080"/>
            <a:ext cx="2844981" cy="213373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149080"/>
            <a:ext cx="2844982" cy="213373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9293" y="1628800"/>
            <a:ext cx="2784310" cy="2088232"/>
          </a:xfrm>
          <a:prstGeom prst="rect">
            <a:avLst/>
          </a:prstGeom>
        </p:spPr>
      </p:pic>
    </p:spTree>
    <p:extLst>
      <p:ext uri="{BB962C8B-B14F-4D97-AF65-F5344CB8AC3E}">
        <p14:creationId xmlns:p14="http://schemas.microsoft.com/office/powerpoint/2010/main" val="1119712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346050"/>
          </a:xfrm>
        </p:spPr>
        <p:txBody>
          <a:bodyPr>
            <a:normAutofit/>
          </a:bodyPr>
          <a:lstStyle/>
          <a:p>
            <a:pPr algn="l"/>
            <a:r>
              <a:rPr lang="en-GB" sz="1100" b="1" dirty="0"/>
              <a:t>W1 projects granted in 2018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774699"/>
              </p:ext>
            </p:extLst>
          </p:nvPr>
        </p:nvGraphicFramePr>
        <p:xfrm>
          <a:off x="539552" y="548680"/>
          <a:ext cx="8064896" cy="6344949"/>
        </p:xfrm>
        <a:graphic>
          <a:graphicData uri="http://schemas.openxmlformats.org/drawingml/2006/table">
            <a:tbl>
              <a:tblPr firstRow="1" firstCol="1" bandRow="1">
                <a:tableStyleId>{5C22544A-7EE6-4342-B048-85BDC9FD1C3A}</a:tableStyleId>
              </a:tblPr>
              <a:tblGrid>
                <a:gridCol w="1202104">
                  <a:extLst>
                    <a:ext uri="{9D8B030D-6E8A-4147-A177-3AD203B41FA5}">
                      <a16:colId xmlns:a16="http://schemas.microsoft.com/office/drawing/2014/main" xmlns="" val="20000"/>
                    </a:ext>
                  </a:extLst>
                </a:gridCol>
                <a:gridCol w="1280763">
                  <a:extLst>
                    <a:ext uri="{9D8B030D-6E8A-4147-A177-3AD203B41FA5}">
                      <a16:colId xmlns:a16="http://schemas.microsoft.com/office/drawing/2014/main" xmlns="" val="20001"/>
                    </a:ext>
                  </a:extLst>
                </a:gridCol>
                <a:gridCol w="1830120">
                  <a:extLst>
                    <a:ext uri="{9D8B030D-6E8A-4147-A177-3AD203B41FA5}">
                      <a16:colId xmlns:a16="http://schemas.microsoft.com/office/drawing/2014/main" xmlns="" val="20002"/>
                    </a:ext>
                  </a:extLst>
                </a:gridCol>
                <a:gridCol w="1281407">
                  <a:extLst>
                    <a:ext uri="{9D8B030D-6E8A-4147-A177-3AD203B41FA5}">
                      <a16:colId xmlns:a16="http://schemas.microsoft.com/office/drawing/2014/main" xmlns="" val="20003"/>
                    </a:ext>
                  </a:extLst>
                </a:gridCol>
                <a:gridCol w="2470502">
                  <a:extLst>
                    <a:ext uri="{9D8B030D-6E8A-4147-A177-3AD203B41FA5}">
                      <a16:colId xmlns:a16="http://schemas.microsoft.com/office/drawing/2014/main" xmlns="" val="20004"/>
                    </a:ext>
                  </a:extLst>
                </a:gridCol>
              </a:tblGrid>
              <a:tr h="220146">
                <a:tc>
                  <a:txBody>
                    <a:bodyPr/>
                    <a:lstStyle/>
                    <a:p>
                      <a:pPr>
                        <a:lnSpc>
                          <a:spcPct val="115000"/>
                        </a:lnSpc>
                        <a:spcAft>
                          <a:spcPts val="0"/>
                        </a:spcAft>
                      </a:pPr>
                      <a:r>
                        <a:rPr lang="da-DK" sz="700" dirty="0">
                          <a:effectLst/>
                        </a:rPr>
                        <a:t>Project </a:t>
                      </a:r>
                      <a:r>
                        <a:rPr lang="da-DK" sz="700" dirty="0" err="1">
                          <a:effectLst/>
                        </a:rPr>
                        <a:t>coordinator</a:t>
                      </a:r>
                      <a:endParaRPr lang="da-DK" sz="700" dirty="0">
                        <a:effectLst/>
                      </a:endParaRPr>
                    </a:p>
                    <a:p>
                      <a:pPr>
                        <a:lnSpc>
                          <a:spcPct val="115000"/>
                        </a:lnSpc>
                        <a:spcAft>
                          <a:spcPts val="0"/>
                        </a:spcAft>
                      </a:pPr>
                      <a:r>
                        <a:rPr lang="da-DK" sz="700" dirty="0">
                          <a:effectLst/>
                        </a:rPr>
                        <a:t> </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da-DK" sz="700" dirty="0">
                          <a:effectLst/>
                        </a:rPr>
                        <a:t>Institution </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da-DK" sz="700" dirty="0">
                          <a:effectLst/>
                        </a:rPr>
                        <a:t>Project Title</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Country(ies)</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GB" sz="700">
                          <a:effectLst/>
                        </a:rPr>
                        <a:t>Link to project in Danida Resarch Portal</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0"/>
                  </a:ext>
                </a:extLst>
              </a:tr>
              <a:tr h="333531">
                <a:tc>
                  <a:txBody>
                    <a:bodyPr/>
                    <a:lstStyle/>
                    <a:p>
                      <a:pPr>
                        <a:lnSpc>
                          <a:spcPct val="115000"/>
                        </a:lnSpc>
                        <a:spcAft>
                          <a:spcPts val="0"/>
                        </a:spcAft>
                      </a:pPr>
                      <a:r>
                        <a:rPr lang="da-DK" sz="700">
                          <a:effectLst/>
                        </a:rPr>
                        <a:t>Faith Philemon Mabiki</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Sokoine University of Agriculture, Tanzania</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Green Resources Innovations for Livelihood Improvement</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dirty="0">
                          <a:effectLst/>
                        </a:rPr>
                        <a:t> Tanzania</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2"/>
                        </a:rPr>
                        <a:t>http://drp.dfcentre.com/project/green-resources-innovations-livelihood-improvement</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1"/>
                  </a:ext>
                </a:extLst>
              </a:tr>
              <a:tr h="333531">
                <a:tc>
                  <a:txBody>
                    <a:bodyPr/>
                    <a:lstStyle/>
                    <a:p>
                      <a:pPr>
                        <a:lnSpc>
                          <a:spcPct val="115000"/>
                        </a:lnSpc>
                        <a:spcAft>
                          <a:spcPts val="0"/>
                        </a:spcAft>
                      </a:pPr>
                      <a:r>
                        <a:rPr lang="da-DK" sz="700">
                          <a:effectLst/>
                        </a:rPr>
                        <a:t>Iben Nathan</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University of Copenhagen</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Rights and Resilience in Kenya (RARE)</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dirty="0">
                          <a:effectLst/>
                        </a:rPr>
                        <a:t> Kenya</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3"/>
                        </a:rPr>
                        <a:t>http://drp.dfcentre.com/project/rights-and-resilience-kenya-rare</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2"/>
                  </a:ext>
                </a:extLst>
              </a:tr>
              <a:tr h="333531">
                <a:tc>
                  <a:txBody>
                    <a:bodyPr/>
                    <a:lstStyle/>
                    <a:p>
                      <a:pPr>
                        <a:lnSpc>
                          <a:spcPct val="115000"/>
                        </a:lnSpc>
                        <a:spcAft>
                          <a:spcPts val="0"/>
                        </a:spcAft>
                      </a:pPr>
                      <a:r>
                        <a:rPr lang="da-DK" sz="700">
                          <a:effectLst/>
                        </a:rPr>
                        <a:t>Peter Sanful</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University of Energy and Natural Resources, Ghana</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Building Resilience of Lake Busumtwi to Climate Change</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dirty="0">
                          <a:effectLst/>
                        </a:rPr>
                        <a:t> Ghana</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4"/>
                        </a:rPr>
                        <a:t>http://drp.dfcentre.com/project/building-resilience-lake-bosumtwi-climate-change</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3"/>
                  </a:ext>
                </a:extLst>
              </a:tr>
              <a:tr h="333531">
                <a:tc>
                  <a:txBody>
                    <a:bodyPr/>
                    <a:lstStyle/>
                    <a:p>
                      <a:pPr>
                        <a:lnSpc>
                          <a:spcPct val="115000"/>
                        </a:lnSpc>
                        <a:spcAft>
                          <a:spcPts val="0"/>
                        </a:spcAft>
                      </a:pPr>
                      <a:r>
                        <a:rPr lang="da-DK" sz="700">
                          <a:effectLst/>
                        </a:rPr>
                        <a:t>Ole Wæver</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University of Copenhagen</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Militarisation, sustainable growth and peace in Uganda</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Uganda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Pending</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4"/>
                  </a:ext>
                </a:extLst>
              </a:tr>
              <a:tr h="333531">
                <a:tc>
                  <a:txBody>
                    <a:bodyPr/>
                    <a:lstStyle/>
                    <a:p>
                      <a:pPr>
                        <a:lnSpc>
                          <a:spcPct val="115000"/>
                        </a:lnSpc>
                        <a:spcAft>
                          <a:spcPts val="0"/>
                        </a:spcAft>
                      </a:pPr>
                      <a:r>
                        <a:rPr lang="da-DK" sz="700">
                          <a:effectLst/>
                        </a:rPr>
                        <a:t>Thilde Langevang</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Copenhagen Business School</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Advancing Creative Industries for Development in Ghana</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dirty="0">
                          <a:effectLst/>
                        </a:rPr>
                        <a:t>Ghana </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da-DK" sz="700" u="sng">
                          <a:effectLst/>
                          <a:hlinkClick r:id="rId5"/>
                        </a:rPr>
                        <a:t>http://drp.dfcentre.com/project/advancing-creative-industries-development-ghana</a:t>
                      </a:r>
                      <a:r>
                        <a:rPr lang="da-DK" sz="700">
                          <a:effectLst/>
                        </a:rPr>
                        <a:t> </a:t>
                      </a:r>
                    </a:p>
                    <a:p>
                      <a:pPr>
                        <a:lnSpc>
                          <a:spcPct val="115000"/>
                        </a:lnSpc>
                        <a:spcAft>
                          <a:spcPts val="0"/>
                        </a:spcAft>
                      </a:pPr>
                      <a:r>
                        <a:rPr lang="da-DK"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5"/>
                  </a:ext>
                </a:extLst>
              </a:tr>
              <a:tr h="333531">
                <a:tc>
                  <a:txBody>
                    <a:bodyPr/>
                    <a:lstStyle/>
                    <a:p>
                      <a:pPr>
                        <a:lnSpc>
                          <a:spcPct val="115000"/>
                        </a:lnSpc>
                        <a:spcAft>
                          <a:spcPts val="0"/>
                        </a:spcAft>
                      </a:pPr>
                      <a:r>
                        <a:rPr lang="da-DK" sz="700">
                          <a:effectLst/>
                        </a:rPr>
                        <a:t>Nauja Kleist</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Danish Institute for International Studies</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dirty="0">
                          <a:effectLst/>
                        </a:rPr>
                        <a:t>Diaspora Humanitarianism in Complex Crises (D-Hum)</a:t>
                      </a:r>
                      <a:endParaRPr lang="da-DK" sz="700" dirty="0">
                        <a:effectLst/>
                      </a:endParaRPr>
                    </a:p>
                    <a:p>
                      <a:pPr>
                        <a:lnSpc>
                          <a:spcPct val="115000"/>
                        </a:lnSpc>
                        <a:spcAft>
                          <a:spcPts val="0"/>
                        </a:spcAft>
                      </a:pPr>
                      <a:r>
                        <a:rPr lang="en-US" sz="700" dirty="0">
                          <a:effectLst/>
                        </a:rPr>
                        <a:t> </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Somalia and Kenya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6"/>
                        </a:rPr>
                        <a:t>http://drp.dfcentre.com/project/diaspora-humanitarianism-complex-crises-d-hum</a:t>
                      </a:r>
                      <a:r>
                        <a:rPr lang="en-US" sz="700">
                          <a:effectLst/>
                        </a:rPr>
                        <a:t>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6"/>
                  </a:ext>
                </a:extLst>
              </a:tr>
              <a:tr h="333531">
                <a:tc>
                  <a:txBody>
                    <a:bodyPr/>
                    <a:lstStyle/>
                    <a:p>
                      <a:pPr>
                        <a:lnSpc>
                          <a:spcPct val="115000"/>
                        </a:lnSpc>
                        <a:spcAft>
                          <a:spcPts val="0"/>
                        </a:spcAft>
                      </a:pPr>
                      <a:r>
                        <a:rPr lang="da-DK" sz="700">
                          <a:effectLst/>
                        </a:rPr>
                        <a:t>Finn Tarp</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University of Copenhagen</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Building Resilience to Climate Change in Ethiopia</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Ethiopia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7"/>
                        </a:rPr>
                        <a:t>http://drp.dfcentre.com/project/building-resilience-climate-change-ethiopia</a:t>
                      </a:r>
                      <a:r>
                        <a:rPr lang="en-US" sz="700">
                          <a:effectLst/>
                        </a:rPr>
                        <a:t>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7"/>
                  </a:ext>
                </a:extLst>
              </a:tr>
              <a:tr h="333531">
                <a:tc>
                  <a:txBody>
                    <a:bodyPr/>
                    <a:lstStyle/>
                    <a:p>
                      <a:pPr>
                        <a:lnSpc>
                          <a:spcPct val="115000"/>
                        </a:lnSpc>
                        <a:spcAft>
                          <a:spcPts val="0"/>
                        </a:spcAft>
                      </a:pPr>
                      <a:r>
                        <a:rPr lang="da-DK" sz="700">
                          <a:effectLst/>
                        </a:rPr>
                        <a:t>Dan Meyrowitsch</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University of Copenhagen</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dirty="0">
                          <a:effectLst/>
                        </a:rPr>
                        <a:t>Enabling best possible child birth care in Tanzania</a:t>
                      </a:r>
                      <a:endParaRPr lang="da-DK" sz="700" dirty="0">
                        <a:effectLst/>
                      </a:endParaRPr>
                    </a:p>
                    <a:p>
                      <a:pPr>
                        <a:lnSpc>
                          <a:spcPct val="115000"/>
                        </a:lnSpc>
                        <a:spcAft>
                          <a:spcPts val="0"/>
                        </a:spcAft>
                      </a:pPr>
                      <a:r>
                        <a:rPr lang="en-US" sz="700" dirty="0">
                          <a:effectLst/>
                        </a:rPr>
                        <a:t> </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Tanzania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8"/>
                        </a:rPr>
                        <a:t>http://drp.dfcentre.com/project/enabling-best-possible-childbirth-care-tanzania</a:t>
                      </a:r>
                      <a:r>
                        <a:rPr lang="da-DK" sz="700">
                          <a:effectLst/>
                        </a:rPr>
                        <a:t> </a:t>
                      </a: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8"/>
                  </a:ext>
                </a:extLst>
              </a:tr>
              <a:tr h="333531">
                <a:tc>
                  <a:txBody>
                    <a:bodyPr/>
                    <a:lstStyle/>
                    <a:p>
                      <a:pPr>
                        <a:lnSpc>
                          <a:spcPct val="115000"/>
                        </a:lnSpc>
                        <a:spcAft>
                          <a:spcPts val="0"/>
                        </a:spcAft>
                      </a:pPr>
                      <a:r>
                        <a:rPr lang="da-DK" sz="700">
                          <a:effectLst/>
                        </a:rPr>
                        <a:t>Neil Webster</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Danish Institute for International Studies</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Governing Climate Mobility (GCM)</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dirty="0">
                          <a:effectLst/>
                        </a:rPr>
                        <a:t>Ethiopia and Ghana </a:t>
                      </a:r>
                      <a:endParaRPr lang="da-DK" sz="700" dirty="0">
                        <a:effectLst/>
                      </a:endParaRPr>
                    </a:p>
                    <a:p>
                      <a:pPr>
                        <a:lnSpc>
                          <a:spcPct val="115000"/>
                        </a:lnSpc>
                        <a:spcAft>
                          <a:spcPts val="0"/>
                        </a:spcAft>
                      </a:pPr>
                      <a:r>
                        <a:rPr lang="en-US" sz="700" dirty="0">
                          <a:effectLst/>
                        </a:rPr>
                        <a:t> </a:t>
                      </a:r>
                      <a:endParaRPr lang="da-DK" sz="700" dirty="0">
                        <a:effectLst/>
                      </a:endParaRPr>
                    </a:p>
                    <a:p>
                      <a:pPr>
                        <a:lnSpc>
                          <a:spcPct val="115000"/>
                        </a:lnSpc>
                        <a:spcAft>
                          <a:spcPts val="0"/>
                        </a:spcAft>
                      </a:pPr>
                      <a:r>
                        <a:rPr lang="en-US" sz="700" dirty="0">
                          <a:effectLst/>
                        </a:rPr>
                        <a:t> </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9"/>
                        </a:rPr>
                        <a:t>http://drp.dfcentre.com/project/governing-climate-mobility-gcm</a:t>
                      </a:r>
                      <a:r>
                        <a:rPr lang="en-US" sz="700">
                          <a:effectLst/>
                        </a:rPr>
                        <a:t>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09"/>
                  </a:ext>
                </a:extLst>
              </a:tr>
              <a:tr h="333531">
                <a:tc>
                  <a:txBody>
                    <a:bodyPr/>
                    <a:lstStyle/>
                    <a:p>
                      <a:pPr>
                        <a:lnSpc>
                          <a:spcPct val="115000"/>
                        </a:lnSpc>
                        <a:spcAft>
                          <a:spcPts val="0"/>
                        </a:spcAft>
                      </a:pPr>
                      <a:r>
                        <a:rPr lang="da-DK" sz="700">
                          <a:effectLst/>
                        </a:rPr>
                        <a:t>Lars Engberg-Pedersen</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Danish Institute of International Studies</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Global Norms and Violence Against Women in Ethiopia</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Ethiopia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10"/>
                        </a:rPr>
                        <a:t>http://drp.dfcentre.com/project/global-norms-and-violence-against-women-ethiopia</a:t>
                      </a:r>
                      <a:r>
                        <a:rPr lang="en-US" sz="700">
                          <a:effectLst/>
                        </a:rPr>
                        <a:t>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10"/>
                  </a:ext>
                </a:extLst>
              </a:tr>
              <a:tr h="333531">
                <a:tc>
                  <a:txBody>
                    <a:bodyPr/>
                    <a:lstStyle/>
                    <a:p>
                      <a:pPr>
                        <a:lnSpc>
                          <a:spcPct val="115000"/>
                        </a:lnSpc>
                        <a:spcAft>
                          <a:spcPts val="0"/>
                        </a:spcAft>
                      </a:pPr>
                      <a:r>
                        <a:rPr lang="da-DK" sz="700">
                          <a:effectLst/>
                        </a:rPr>
                        <a:t>Ester Barinaga</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Copenhagen Business School</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Grassroots Innovations for Inclusive Economic Growth</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Kenya </a:t>
                      </a:r>
                    </a:p>
                    <a:p>
                      <a:pPr>
                        <a:lnSpc>
                          <a:spcPct val="115000"/>
                        </a:lnSpc>
                        <a:spcAft>
                          <a:spcPts val="0"/>
                        </a:spcAft>
                      </a:pPr>
                      <a:r>
                        <a:rPr lang="da-DK" sz="700">
                          <a:effectLst/>
                        </a:rPr>
                        <a:t> </a:t>
                      </a:r>
                    </a:p>
                    <a:p>
                      <a:pPr>
                        <a:lnSpc>
                          <a:spcPct val="115000"/>
                        </a:lnSpc>
                        <a:spcAft>
                          <a:spcPts val="0"/>
                        </a:spcAft>
                      </a:pPr>
                      <a:r>
                        <a:rPr lang="da-DK"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u="sng">
                          <a:effectLst/>
                          <a:hlinkClick r:id="rId11"/>
                        </a:rPr>
                        <a:t>http://drp.dfcentre.com/project/grassroots-innovations-inclusive-economic-growth</a:t>
                      </a:r>
                      <a:r>
                        <a:rPr lang="da-DK" sz="700">
                          <a:effectLst/>
                        </a:rPr>
                        <a:t> </a:t>
                      </a:r>
                    </a:p>
                    <a:p>
                      <a:pPr>
                        <a:lnSpc>
                          <a:spcPct val="115000"/>
                        </a:lnSpc>
                        <a:spcAft>
                          <a:spcPts val="0"/>
                        </a:spcAft>
                      </a:pPr>
                      <a:r>
                        <a:rPr lang="da-DK"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11"/>
                  </a:ext>
                </a:extLst>
              </a:tr>
              <a:tr h="333531">
                <a:tc>
                  <a:txBody>
                    <a:bodyPr/>
                    <a:lstStyle/>
                    <a:p>
                      <a:pPr>
                        <a:lnSpc>
                          <a:spcPct val="115000"/>
                        </a:lnSpc>
                        <a:spcAft>
                          <a:spcPts val="0"/>
                        </a:spcAft>
                      </a:pPr>
                      <a:r>
                        <a:rPr lang="da-DK" sz="700">
                          <a:effectLst/>
                        </a:rPr>
                        <a:t>Lisa Ann Richey</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Copenhagen Business School</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Everyday Humanitarianism in Tanzania (EveryHumanTZ)</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Tanzania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12"/>
                        </a:rPr>
                        <a:t>http://drp.dfcentre.com/project/everyday-humanitarianism-tanzania-everyhumantz</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12"/>
                  </a:ext>
                </a:extLst>
              </a:tr>
              <a:tr h="446916">
                <a:tc>
                  <a:txBody>
                    <a:bodyPr/>
                    <a:lstStyle/>
                    <a:p>
                      <a:pPr>
                        <a:lnSpc>
                          <a:spcPct val="115000"/>
                        </a:lnSpc>
                        <a:spcAft>
                          <a:spcPts val="0"/>
                        </a:spcAft>
                      </a:pPr>
                      <a:r>
                        <a:rPr lang="da-DK" sz="700">
                          <a:effectLst/>
                        </a:rPr>
                        <a:t>Emmanuel Obuobie</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CSIR-Water Research Institute, Ghana</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Building climate-resilience into basin water management</a:t>
                      </a:r>
                      <a:endParaRPr lang="da-DK" sz="700">
                        <a:effectLst/>
                      </a:endParaRPr>
                    </a:p>
                    <a:p>
                      <a:pPr>
                        <a:lnSpc>
                          <a:spcPct val="115000"/>
                        </a:lnSpc>
                        <a:spcAft>
                          <a:spcPts val="0"/>
                        </a:spcAft>
                      </a:pPr>
                      <a:r>
                        <a:rPr lang="en-US" sz="700">
                          <a:effectLst/>
                        </a:rPr>
                        <a:t>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dirty="0">
                          <a:effectLst/>
                        </a:rPr>
                        <a:t>Ghana </a:t>
                      </a:r>
                    </a:p>
                    <a:p>
                      <a:pPr>
                        <a:lnSpc>
                          <a:spcPct val="115000"/>
                        </a:lnSpc>
                        <a:spcAft>
                          <a:spcPts val="0"/>
                        </a:spcAft>
                      </a:pPr>
                      <a:r>
                        <a:rPr lang="en-US" sz="700" dirty="0">
                          <a:effectLst/>
                        </a:rPr>
                        <a:t> </a:t>
                      </a:r>
                      <a:endParaRPr lang="da-DK" sz="700" dirty="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13"/>
                        </a:rPr>
                        <a:t>http://drp.dfcentre.com/project/building-climate-resilience-basin-water-management</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13"/>
                  </a:ext>
                </a:extLst>
              </a:tr>
              <a:tr h="333531">
                <a:tc>
                  <a:txBody>
                    <a:bodyPr/>
                    <a:lstStyle/>
                    <a:p>
                      <a:pPr>
                        <a:lnSpc>
                          <a:spcPct val="115000"/>
                        </a:lnSpc>
                        <a:spcAft>
                          <a:spcPts val="0"/>
                        </a:spcAft>
                      </a:pPr>
                      <a:r>
                        <a:rPr lang="da-DK" sz="700">
                          <a:effectLst/>
                        </a:rPr>
                        <a:t>Boateng Kyereh</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Kwame Nkrumah University of Science and Technology (KNUST), Ghana</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Access-Authority Nexus in Farmer-Herder Conflicts</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Ghana </a:t>
                      </a:r>
                    </a:p>
                    <a:p>
                      <a:pPr>
                        <a:lnSpc>
                          <a:spcPct val="115000"/>
                        </a:lnSpc>
                        <a:spcAft>
                          <a:spcPts val="0"/>
                        </a:spcAft>
                      </a:pPr>
                      <a:r>
                        <a:rPr lang="da-DK"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u="sng">
                          <a:effectLst/>
                          <a:hlinkClick r:id="rId14"/>
                        </a:rPr>
                        <a:t>http://drp.dfcentre.com/project/access-authority-nexus-farmer-herder-conflicts</a:t>
                      </a:r>
                      <a:endParaRPr lang="da-DK" sz="700">
                        <a:effectLst/>
                      </a:endParaRPr>
                    </a:p>
                    <a:p>
                      <a:pPr>
                        <a:lnSpc>
                          <a:spcPct val="115000"/>
                        </a:lnSpc>
                        <a:spcAft>
                          <a:spcPts val="0"/>
                        </a:spcAft>
                      </a:pPr>
                      <a:r>
                        <a:rPr lang="da-DK"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14"/>
                  </a:ext>
                </a:extLst>
              </a:tr>
              <a:tr h="333531">
                <a:tc>
                  <a:txBody>
                    <a:bodyPr/>
                    <a:lstStyle/>
                    <a:p>
                      <a:pPr>
                        <a:lnSpc>
                          <a:spcPct val="115000"/>
                        </a:lnSpc>
                        <a:spcAft>
                          <a:spcPts val="0"/>
                        </a:spcAft>
                      </a:pPr>
                      <a:r>
                        <a:rPr lang="da-DK" sz="700">
                          <a:effectLst/>
                        </a:rPr>
                        <a:t>Nsubili Isaga Mwalukasa</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Mzumbe University, Tanzania</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Crowdfunding for Youth Entrepreneurship in Tanzania</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Tanzania </a:t>
                      </a:r>
                    </a:p>
                    <a:p>
                      <a:pPr>
                        <a:lnSpc>
                          <a:spcPct val="115000"/>
                        </a:lnSpc>
                        <a:spcAft>
                          <a:spcPts val="0"/>
                        </a:spcAft>
                      </a:pPr>
                      <a:r>
                        <a:rPr lang="en-US" sz="700">
                          <a:effectLst/>
                        </a:rPr>
                        <a:t> </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a:effectLst/>
                          <a:hlinkClick r:id="rId15"/>
                        </a:rPr>
                        <a:t>http://drp.dfcentre.com/project/crowdfunding-youth-entrepreneurship-tanzania</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extLst>
                  <a:ext uri="{0D108BD9-81ED-4DB2-BD59-A6C34878D82A}">
                    <a16:rowId xmlns:a16="http://schemas.microsoft.com/office/drawing/2014/main" xmlns="" val="10015"/>
                  </a:ext>
                </a:extLst>
              </a:tr>
              <a:tr h="446916">
                <a:tc>
                  <a:txBody>
                    <a:bodyPr/>
                    <a:lstStyle/>
                    <a:p>
                      <a:pPr>
                        <a:lnSpc>
                          <a:spcPct val="115000"/>
                        </a:lnSpc>
                        <a:spcAft>
                          <a:spcPts val="0"/>
                        </a:spcAft>
                      </a:pPr>
                      <a:r>
                        <a:rPr lang="da-DK" sz="700">
                          <a:effectLst/>
                        </a:rPr>
                        <a:t>Daniel Adjei-Boateng</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Kwame Nkrumah University of Science and Tecnology (KNUST), Ghana</a:t>
                      </a:r>
                      <a:endParaRPr lang="da-DK" sz="700">
                        <a:effectLst/>
                      </a:endParaRPr>
                    </a:p>
                    <a:p>
                      <a:pPr>
                        <a:lnSpc>
                          <a:spcPct val="115000"/>
                        </a:lnSpc>
                        <a:spcAft>
                          <a:spcPts val="0"/>
                        </a:spcAft>
                      </a:pPr>
                      <a:r>
                        <a:rPr lang="en-US" sz="700">
                          <a:effectLst/>
                        </a:rPr>
                        <a:t>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a:effectLst/>
                        </a:rPr>
                        <a:t>Increasing the Productivity of Ghanaian Aquaculture</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da-DK" sz="700">
                          <a:effectLst/>
                        </a:rPr>
                        <a:t>Ghana </a:t>
                      </a:r>
                      <a:endParaRPr lang="da-DK" sz="700">
                        <a:effectLst/>
                        <a:latin typeface="Calibri"/>
                        <a:ea typeface="Calibri"/>
                        <a:cs typeface="Times New Roman"/>
                      </a:endParaRPr>
                    </a:p>
                  </a:txBody>
                  <a:tcPr marL="24108" marR="24108" marT="0" marB="0"/>
                </a:tc>
                <a:tc>
                  <a:txBody>
                    <a:bodyPr/>
                    <a:lstStyle/>
                    <a:p>
                      <a:pPr>
                        <a:lnSpc>
                          <a:spcPct val="115000"/>
                        </a:lnSpc>
                        <a:spcAft>
                          <a:spcPts val="0"/>
                        </a:spcAft>
                      </a:pPr>
                      <a:r>
                        <a:rPr lang="en-US" sz="700" u="sng" dirty="0">
                          <a:effectLst/>
                          <a:hlinkClick r:id="rId16"/>
                        </a:rPr>
                        <a:t>http://drp.dfcentre.com/project/increasing-productivity-ghanian-aquaculture</a:t>
                      </a:r>
                      <a:endParaRPr lang="da-DK" sz="700" dirty="0">
                        <a:effectLst/>
                      </a:endParaRPr>
                    </a:p>
                    <a:p>
                      <a:pPr>
                        <a:lnSpc>
                          <a:spcPct val="115000"/>
                        </a:lnSpc>
                        <a:spcAft>
                          <a:spcPts val="0"/>
                        </a:spcAft>
                      </a:pPr>
                      <a:r>
                        <a:rPr lang="en-US" sz="700" dirty="0">
                          <a:effectLst/>
                        </a:rPr>
                        <a:t> </a:t>
                      </a:r>
                      <a:endParaRPr lang="da-DK" sz="700" dirty="0">
                        <a:effectLst/>
                        <a:latin typeface="Calibri"/>
                        <a:ea typeface="Calibri"/>
                        <a:cs typeface="Times New Roman"/>
                      </a:endParaRPr>
                    </a:p>
                  </a:txBody>
                  <a:tcPr marL="24108" marR="24108" marT="0" marB="0"/>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2931687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B158E5-460F-4BAA-9CD1-A4190E499B80}"/>
              </a:ext>
            </a:extLst>
          </p:cNvPr>
          <p:cNvSpPr>
            <a:spLocks noGrp="1"/>
          </p:cNvSpPr>
          <p:nvPr>
            <p:ph type="title"/>
          </p:nvPr>
        </p:nvSpPr>
        <p:spPr/>
        <p:txBody>
          <a:bodyPr>
            <a:normAutofit fontScale="90000"/>
          </a:bodyPr>
          <a:lstStyle/>
          <a:p>
            <a:r>
              <a:rPr lang="x-none" dirty="0"/>
              <a:t>Thank you!</a:t>
            </a:r>
          </a:p>
        </p:txBody>
      </p:sp>
      <p:sp>
        <p:nvSpPr>
          <p:cNvPr id="3" name="Content Placeholder 2">
            <a:extLst>
              <a:ext uri="{FF2B5EF4-FFF2-40B4-BE49-F238E27FC236}">
                <a16:creationId xmlns:a16="http://schemas.microsoft.com/office/drawing/2014/main" xmlns="" id="{FF6136B1-8628-4C19-83BB-FD1E74648F62}"/>
              </a:ext>
            </a:extLst>
          </p:cNvPr>
          <p:cNvSpPr>
            <a:spLocks noGrp="1"/>
          </p:cNvSpPr>
          <p:nvPr>
            <p:ph idx="1"/>
          </p:nvPr>
        </p:nvSpPr>
        <p:spPr/>
        <p:txBody>
          <a:bodyPr/>
          <a:lstStyle/>
          <a:p>
            <a:pPr marL="0" indent="0" algn="ctr">
              <a:buNone/>
            </a:pPr>
            <a:endParaRPr lang="da-DK" dirty="0"/>
          </a:p>
          <a:p>
            <a:pPr marL="0" indent="0" algn="ctr">
              <a:buNone/>
            </a:pPr>
            <a:r>
              <a:rPr lang="da-DK" dirty="0"/>
              <a:t>Reach </a:t>
            </a:r>
            <a:r>
              <a:rPr lang="da-DK" dirty="0" err="1"/>
              <a:t>us</a:t>
            </a:r>
            <a:r>
              <a:rPr lang="da-DK" dirty="0"/>
              <a:t> on:</a:t>
            </a:r>
            <a:endParaRPr lang="x-none" dirty="0"/>
          </a:p>
          <a:p>
            <a:pPr marL="0" indent="0" algn="ctr">
              <a:buNone/>
            </a:pPr>
            <a:r>
              <a:rPr lang="x-none" dirty="0">
                <a:hlinkClick r:id="rId2"/>
              </a:rPr>
              <a:t>research@dfcentre.dk</a:t>
            </a:r>
            <a:endParaRPr lang="x-none" dirty="0"/>
          </a:p>
          <a:p>
            <a:pPr marL="0" indent="0">
              <a:buNone/>
            </a:pPr>
            <a:endParaRPr lang="x-none" dirty="0"/>
          </a:p>
        </p:txBody>
      </p:sp>
    </p:spTree>
    <p:extLst>
      <p:ext uri="{BB962C8B-B14F-4D97-AF65-F5344CB8AC3E}">
        <p14:creationId xmlns:p14="http://schemas.microsoft.com/office/powerpoint/2010/main" val="2539736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a-DK" sz="2800" b="1" dirty="0"/>
              <a:t>Good </a:t>
            </a:r>
            <a:r>
              <a:rPr lang="en-GB" sz="2800" b="1" dirty="0"/>
              <a:t>practice</a:t>
            </a:r>
          </a:p>
        </p:txBody>
      </p:sp>
      <p:sp>
        <p:nvSpPr>
          <p:cNvPr id="3" name="Content Placeholder 2"/>
          <p:cNvSpPr>
            <a:spLocks noGrp="1"/>
          </p:cNvSpPr>
          <p:nvPr>
            <p:ph idx="1"/>
          </p:nvPr>
        </p:nvSpPr>
        <p:spPr>
          <a:xfrm>
            <a:off x="457200" y="1124744"/>
            <a:ext cx="8229600" cy="5001419"/>
          </a:xfrm>
        </p:spPr>
        <p:txBody>
          <a:bodyPr>
            <a:normAutofit fontScale="92500" lnSpcReduction="20000"/>
          </a:bodyPr>
          <a:lstStyle/>
          <a:p>
            <a:pPr marL="0" indent="0">
              <a:buNone/>
            </a:pPr>
            <a:r>
              <a:rPr lang="en-GB" sz="2600" dirty="0"/>
              <a:t>Act in accordance with </a:t>
            </a:r>
            <a:r>
              <a:rPr lang="en-GB" sz="2600" b="1" dirty="0"/>
              <a:t>principles of good admin practice</a:t>
            </a:r>
            <a:r>
              <a:rPr lang="en-GB" sz="2600" dirty="0"/>
              <a:t>:</a:t>
            </a:r>
          </a:p>
          <a:p>
            <a:pPr marL="0" indent="0" algn="ctr">
              <a:buNone/>
            </a:pPr>
            <a:r>
              <a:rPr lang="en-US" sz="2600" b="1" i="1" dirty="0">
                <a:solidFill>
                  <a:srgbClr val="C00000"/>
                </a:solidFill>
              </a:rPr>
              <a:t>Transparency </a:t>
            </a:r>
          </a:p>
          <a:p>
            <a:pPr marL="0" indent="0" algn="ctr">
              <a:buNone/>
            </a:pPr>
            <a:r>
              <a:rPr lang="en-US" sz="2600" dirty="0"/>
              <a:t>timely, reliable, and relevant information/documentation</a:t>
            </a:r>
          </a:p>
          <a:p>
            <a:pPr marL="0" indent="0" algn="ctr">
              <a:buNone/>
            </a:pPr>
            <a:r>
              <a:rPr lang="en-US" sz="2600" b="1" i="1" dirty="0">
                <a:solidFill>
                  <a:srgbClr val="C00000"/>
                </a:solidFill>
              </a:rPr>
              <a:t>Accountability</a:t>
            </a:r>
            <a:r>
              <a:rPr lang="en-US" sz="2600" b="1" dirty="0">
                <a:solidFill>
                  <a:srgbClr val="C00000"/>
                </a:solidFill>
              </a:rPr>
              <a:t>  </a:t>
            </a:r>
          </a:p>
          <a:p>
            <a:pPr marL="0" indent="0" algn="ctr">
              <a:buNone/>
            </a:pPr>
            <a:r>
              <a:rPr lang="en-US" sz="2600" dirty="0"/>
              <a:t>be able to account for decisions and actions taken</a:t>
            </a:r>
          </a:p>
          <a:p>
            <a:pPr marL="0" indent="0" algn="ctr">
              <a:buNone/>
            </a:pPr>
            <a:r>
              <a:rPr lang="en-US" sz="2600" b="1" i="1" dirty="0">
                <a:solidFill>
                  <a:srgbClr val="C00000"/>
                </a:solidFill>
              </a:rPr>
              <a:t>Effectiveness</a:t>
            </a:r>
            <a:r>
              <a:rPr lang="en-US" sz="2600" b="1" dirty="0">
                <a:solidFill>
                  <a:srgbClr val="C00000"/>
                </a:solidFill>
              </a:rPr>
              <a:t> </a:t>
            </a:r>
          </a:p>
          <a:p>
            <a:pPr marL="0" indent="0" algn="ctr">
              <a:buNone/>
            </a:pPr>
            <a:r>
              <a:rPr lang="en-US" sz="2600" dirty="0">
                <a:ea typeface="Times New Roman"/>
                <a:cs typeface="Calibri"/>
              </a:rPr>
              <a:t>administration facilitates project implementation in the best possible way</a:t>
            </a:r>
            <a:endParaRPr lang="en-US" sz="2600" b="1" dirty="0">
              <a:solidFill>
                <a:srgbClr val="C00000"/>
              </a:solidFill>
            </a:endParaRPr>
          </a:p>
          <a:p>
            <a:pPr marL="0" indent="0" algn="ctr">
              <a:buNone/>
            </a:pPr>
            <a:r>
              <a:rPr lang="en-US" sz="2600" b="1" i="1" dirty="0">
                <a:solidFill>
                  <a:srgbClr val="C00000"/>
                </a:solidFill>
              </a:rPr>
              <a:t>Efficiency</a:t>
            </a:r>
            <a:r>
              <a:rPr lang="en-US" sz="2600" b="1" dirty="0">
                <a:solidFill>
                  <a:srgbClr val="C00000"/>
                </a:solidFill>
              </a:rPr>
              <a:t> </a:t>
            </a:r>
          </a:p>
          <a:p>
            <a:pPr marL="0" indent="0" algn="ctr">
              <a:buNone/>
            </a:pPr>
            <a:r>
              <a:rPr lang="en-US" sz="2600" dirty="0"/>
              <a:t>project funds are used appropriately to achieve project outputs </a:t>
            </a:r>
          </a:p>
          <a:p>
            <a:pPr marL="0" indent="0">
              <a:buNone/>
            </a:pPr>
            <a:endParaRPr lang="da-DK" sz="2400" dirty="0"/>
          </a:p>
          <a:p>
            <a:pPr marL="0" indent="0">
              <a:buNone/>
            </a:pPr>
            <a:r>
              <a:rPr lang="da-DK" sz="2600" b="1" dirty="0">
                <a:solidFill>
                  <a:srgbClr val="C00000"/>
                </a:solidFill>
              </a:rPr>
              <a:t>And</a:t>
            </a:r>
            <a:r>
              <a:rPr lang="da-DK" sz="2600" dirty="0"/>
              <a:t> - </a:t>
            </a:r>
            <a:r>
              <a:rPr lang="en-US" sz="2600" dirty="0"/>
              <a:t>act in accordance with the </a:t>
            </a:r>
            <a:r>
              <a:rPr lang="en-US" sz="2600" b="1" dirty="0">
                <a:solidFill>
                  <a:srgbClr val="C00000"/>
                </a:solidFill>
              </a:rPr>
              <a:t>General Conditions </a:t>
            </a:r>
            <a:r>
              <a:rPr lang="en-US" sz="2600" dirty="0"/>
              <a:t>and follow the relevant rules and regulations of the institution in question</a:t>
            </a:r>
          </a:p>
          <a:p>
            <a:pPr marL="0" indent="0">
              <a:buNone/>
            </a:pPr>
            <a:endParaRPr lang="da-DK" sz="2400" dirty="0"/>
          </a:p>
        </p:txBody>
      </p:sp>
    </p:spTree>
    <p:extLst>
      <p:ext uri="{BB962C8B-B14F-4D97-AF65-F5344CB8AC3E}">
        <p14:creationId xmlns:p14="http://schemas.microsoft.com/office/powerpoint/2010/main" val="3937859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en-GB" sz="2800" b="1" dirty="0"/>
              <a:t>Conditions available on the DFC Website</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79712" y="1113516"/>
            <a:ext cx="5256583" cy="557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952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da-DK" sz="2800" b="1" dirty="0"/>
              <a:t>Content of the General Conditions</a:t>
            </a:r>
          </a:p>
        </p:txBody>
      </p:sp>
      <p:sp>
        <p:nvSpPr>
          <p:cNvPr id="3" name="Content Placeholder 2"/>
          <p:cNvSpPr>
            <a:spLocks noGrp="1"/>
          </p:cNvSpPr>
          <p:nvPr>
            <p:ph idx="1"/>
          </p:nvPr>
        </p:nvSpPr>
        <p:spPr>
          <a:xfrm>
            <a:off x="467544" y="1268760"/>
            <a:ext cx="8229600" cy="4525963"/>
          </a:xfrm>
        </p:spPr>
        <p:txBody>
          <a:bodyPr>
            <a:normAutofit lnSpcReduction="10000"/>
          </a:bodyPr>
          <a:lstStyle/>
          <a:p>
            <a:pPr marL="0" indent="0">
              <a:buNone/>
              <a:defRPr/>
            </a:pPr>
            <a:endParaRPr lang="en-GB" sz="2600" dirty="0"/>
          </a:p>
          <a:p>
            <a:pPr>
              <a:defRPr/>
            </a:pPr>
            <a:r>
              <a:rPr lang="en-GB" sz="2600" dirty="0"/>
              <a:t>A set of </a:t>
            </a:r>
            <a:r>
              <a:rPr lang="en-GB" sz="2600" b="1" dirty="0">
                <a:solidFill>
                  <a:srgbClr val="C00000"/>
                </a:solidFill>
              </a:rPr>
              <a:t>requirements and procedures </a:t>
            </a:r>
            <a:r>
              <a:rPr lang="en-GB" sz="2600" dirty="0"/>
              <a:t>to be followed by </a:t>
            </a:r>
            <a:r>
              <a:rPr lang="en-US" sz="2600" dirty="0"/>
              <a:t>projects (budgeting, reporting, presentation of accounts, auditing, etc.)</a:t>
            </a:r>
          </a:p>
          <a:p>
            <a:pPr>
              <a:defRPr/>
            </a:pPr>
            <a:r>
              <a:rPr lang="en-GB" sz="2600" b="1" dirty="0">
                <a:solidFill>
                  <a:srgbClr val="C00000"/>
                </a:solidFill>
              </a:rPr>
              <a:t>Non-compliance can lead to close down </a:t>
            </a:r>
            <a:r>
              <a:rPr lang="en-GB" sz="2600" dirty="0"/>
              <a:t>of project and return of funds</a:t>
            </a:r>
          </a:p>
          <a:p>
            <a:pPr>
              <a:defRPr/>
            </a:pPr>
            <a:r>
              <a:rPr lang="en-GB" sz="2600" dirty="0"/>
              <a:t>The conditions are </a:t>
            </a:r>
            <a:r>
              <a:rPr lang="en-GB" sz="2600" b="1" dirty="0">
                <a:solidFill>
                  <a:srgbClr val="C00000"/>
                </a:solidFill>
              </a:rPr>
              <a:t>updated yearly </a:t>
            </a:r>
          </a:p>
          <a:p>
            <a:pPr marL="0" indent="0">
              <a:buFont typeface="45 Helvetica Light" pitchFamily="32" charset="0"/>
              <a:buNone/>
              <a:defRPr/>
            </a:pPr>
            <a:endParaRPr lang="en-GB" sz="2600" dirty="0"/>
          </a:p>
          <a:p>
            <a:pPr marL="0" indent="0">
              <a:buFont typeface="45 Helvetica Light" pitchFamily="32" charset="0"/>
              <a:buNone/>
              <a:defRPr/>
            </a:pPr>
            <a:r>
              <a:rPr lang="en-GB" sz="2600" b="1" dirty="0">
                <a:solidFill>
                  <a:srgbClr val="C00000"/>
                </a:solidFill>
              </a:rPr>
              <a:t>Appendices </a:t>
            </a:r>
            <a:r>
              <a:rPr lang="en-GB" sz="2600" dirty="0"/>
              <a:t>-</a:t>
            </a:r>
            <a:r>
              <a:rPr lang="en-GB" sz="2600" b="1" dirty="0">
                <a:solidFill>
                  <a:srgbClr val="C00000"/>
                </a:solidFill>
              </a:rPr>
              <a:t> </a:t>
            </a:r>
            <a:r>
              <a:rPr lang="en-GB" sz="2600" dirty="0"/>
              <a:t>format for disbursement request, link to reporting formats (e-fond), audit instructions, </a:t>
            </a:r>
            <a:r>
              <a:rPr lang="en-GB" sz="2600" dirty="0" smtClean="0"/>
              <a:t>template </a:t>
            </a:r>
            <a:r>
              <a:rPr lang="en-GB" sz="2600" dirty="0"/>
              <a:t>for partnership agreement, etc.</a:t>
            </a:r>
          </a:p>
          <a:p>
            <a:pPr marL="0" indent="0">
              <a:buNone/>
            </a:pPr>
            <a:endParaRPr lang="en-GB" b="1" dirty="0"/>
          </a:p>
          <a:p>
            <a:pPr marL="0" indent="0">
              <a:buNone/>
            </a:pPr>
            <a:endParaRPr lang="en-GB" b="1" dirty="0"/>
          </a:p>
          <a:p>
            <a:pPr marL="0" indent="0">
              <a:buNone/>
            </a:pPr>
            <a:endParaRPr lang="da-DK" dirty="0"/>
          </a:p>
        </p:txBody>
      </p:sp>
    </p:spTree>
    <p:extLst>
      <p:ext uri="{BB962C8B-B14F-4D97-AF65-F5344CB8AC3E}">
        <p14:creationId xmlns:p14="http://schemas.microsoft.com/office/powerpoint/2010/main" val="2591456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dirty="0"/>
              <a:t>Role</a:t>
            </a:r>
            <a:r>
              <a:rPr lang="da-DK" sz="2800" b="1" dirty="0"/>
              <a:t> of Project </a:t>
            </a:r>
            <a:r>
              <a:rPr lang="x-none" sz="2800" b="1" dirty="0"/>
              <a:t>Coordinator</a:t>
            </a:r>
          </a:p>
        </p:txBody>
      </p:sp>
      <p:sp>
        <p:nvSpPr>
          <p:cNvPr id="3" name="Content Placeholder 2"/>
          <p:cNvSpPr>
            <a:spLocks noGrp="1"/>
          </p:cNvSpPr>
          <p:nvPr>
            <p:ph idx="1"/>
          </p:nvPr>
        </p:nvSpPr>
        <p:spPr>
          <a:xfrm>
            <a:off x="457200" y="1124744"/>
            <a:ext cx="8229600" cy="5256584"/>
          </a:xfrm>
        </p:spPr>
        <p:txBody>
          <a:bodyPr>
            <a:normAutofit fontScale="92500" lnSpcReduction="10000"/>
          </a:bodyPr>
          <a:lstStyle/>
          <a:p>
            <a:pPr marL="0" indent="0">
              <a:buNone/>
            </a:pPr>
            <a:r>
              <a:rPr lang="en-US" sz="2600" dirty="0"/>
              <a:t>The grant is awarded to the Responsible Institution, </a:t>
            </a:r>
            <a:br>
              <a:rPr lang="en-US" sz="2600" dirty="0"/>
            </a:br>
            <a:r>
              <a:rPr lang="en-US" sz="2600" b="1" dirty="0"/>
              <a:t>not</a:t>
            </a:r>
            <a:r>
              <a:rPr lang="en-US" sz="2600" dirty="0"/>
              <a:t> to the Project Coordinator.</a:t>
            </a:r>
          </a:p>
          <a:p>
            <a:pPr marL="0" indent="0">
              <a:buNone/>
            </a:pPr>
            <a:endParaRPr lang="en-US" sz="2600" dirty="0"/>
          </a:p>
          <a:p>
            <a:pPr marL="0" indent="0">
              <a:buNone/>
            </a:pPr>
            <a:r>
              <a:rPr lang="en-US" sz="2600" dirty="0"/>
              <a:t>On behalf of the Responsible institution the </a:t>
            </a:r>
            <a:r>
              <a:rPr lang="en-US" sz="2600" b="1" dirty="0">
                <a:solidFill>
                  <a:srgbClr val="C00000"/>
                </a:solidFill>
              </a:rPr>
              <a:t>Project Coordinator </a:t>
            </a:r>
            <a:r>
              <a:rPr lang="en-US" sz="2600" b="1" dirty="0">
                <a:solidFill>
                  <a:schemeClr val="accent2"/>
                </a:solidFill>
              </a:rPr>
              <a:t>must ensure</a:t>
            </a:r>
            <a:r>
              <a:rPr lang="en-US" sz="2600" dirty="0"/>
              <a:t> that the project is implemented as approved </a:t>
            </a:r>
          </a:p>
          <a:p>
            <a:pPr marL="0" indent="0" algn="ctr">
              <a:buNone/>
            </a:pPr>
            <a:r>
              <a:rPr lang="en-US" sz="2600" dirty="0"/>
              <a:t>…and ensure</a:t>
            </a:r>
          </a:p>
          <a:p>
            <a:pPr marL="0" indent="0" algn="ctr">
              <a:buNone/>
            </a:pPr>
            <a:r>
              <a:rPr lang="en-US" sz="2600" b="1" i="1" dirty="0">
                <a:solidFill>
                  <a:schemeClr val="accent2"/>
                </a:solidFill>
              </a:rPr>
              <a:t>An equal partnership</a:t>
            </a:r>
          </a:p>
          <a:p>
            <a:pPr marL="0" indent="0" algn="ctr">
              <a:buNone/>
            </a:pPr>
            <a:r>
              <a:rPr lang="en-US" sz="2600" b="1" i="1" dirty="0">
                <a:solidFill>
                  <a:schemeClr val="accent2"/>
                </a:solidFill>
              </a:rPr>
              <a:t>Coordination among partners</a:t>
            </a:r>
          </a:p>
          <a:p>
            <a:pPr marL="0" indent="0" algn="ctr">
              <a:buNone/>
            </a:pPr>
            <a:r>
              <a:rPr lang="en-US" sz="2600" b="1" i="1" dirty="0">
                <a:solidFill>
                  <a:schemeClr val="accent2"/>
                </a:solidFill>
              </a:rPr>
              <a:t>Proper financial management by all</a:t>
            </a:r>
          </a:p>
          <a:p>
            <a:pPr marL="0" indent="0" algn="ctr">
              <a:buNone/>
            </a:pPr>
            <a:r>
              <a:rPr lang="en-US" sz="2600" b="1" i="1" dirty="0">
                <a:solidFill>
                  <a:schemeClr val="accent2"/>
                </a:solidFill>
              </a:rPr>
              <a:t>Rules and regulations are respected</a:t>
            </a:r>
          </a:p>
          <a:p>
            <a:pPr marL="0" indent="0" algn="ctr">
              <a:buNone/>
            </a:pPr>
            <a:r>
              <a:rPr lang="en-US" sz="2600" b="1" i="1" dirty="0">
                <a:solidFill>
                  <a:schemeClr val="accent2"/>
                </a:solidFill>
              </a:rPr>
              <a:t>Ethical approvals and permits in place</a:t>
            </a:r>
          </a:p>
          <a:p>
            <a:pPr marL="0" indent="0" algn="ctr">
              <a:buNone/>
            </a:pPr>
            <a:r>
              <a:rPr lang="en-US" sz="2600" b="1" i="1" dirty="0">
                <a:solidFill>
                  <a:schemeClr val="accent2"/>
                </a:solidFill>
              </a:rPr>
              <a:t>Compliance with MFA’s anti-corruption policy </a:t>
            </a:r>
          </a:p>
          <a:p>
            <a:pPr marL="0" indent="0" algn="ctr">
              <a:buNone/>
            </a:pPr>
            <a:r>
              <a:rPr lang="en-US" sz="2600" dirty="0"/>
              <a:t>Etc.</a:t>
            </a:r>
          </a:p>
          <a:p>
            <a:pPr marL="0" indent="0">
              <a:buNone/>
            </a:pPr>
            <a:endParaRPr lang="en-US" sz="2400" dirty="0"/>
          </a:p>
          <a:p>
            <a:pPr marL="0" indent="0">
              <a:buNone/>
            </a:pPr>
            <a:endParaRPr lang="en-US" sz="2400" dirty="0"/>
          </a:p>
          <a:p>
            <a:pPr marL="0" indent="0">
              <a:buNone/>
            </a:pPr>
            <a:endParaRPr lang="en-US" sz="2400" dirty="0"/>
          </a:p>
          <a:p>
            <a:pPr marL="0" indent="0">
              <a:buNone/>
            </a:pPr>
            <a:endParaRPr lang="da-DK" sz="2400" dirty="0"/>
          </a:p>
        </p:txBody>
      </p:sp>
    </p:spTree>
    <p:extLst>
      <p:ext uri="{BB962C8B-B14F-4D97-AF65-F5344CB8AC3E}">
        <p14:creationId xmlns:p14="http://schemas.microsoft.com/office/powerpoint/2010/main" val="1761280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x-none" sz="2800" b="1" dirty="0"/>
              <a:t>Partnership</a:t>
            </a:r>
            <a:r>
              <a:rPr lang="da-DK" sz="2800" b="1" dirty="0"/>
              <a:t> Agreement</a:t>
            </a:r>
          </a:p>
        </p:txBody>
      </p:sp>
      <p:sp>
        <p:nvSpPr>
          <p:cNvPr id="3" name="Content Placeholder 2"/>
          <p:cNvSpPr>
            <a:spLocks noGrp="1"/>
          </p:cNvSpPr>
          <p:nvPr>
            <p:ph idx="1"/>
          </p:nvPr>
        </p:nvSpPr>
        <p:spPr>
          <a:xfrm>
            <a:off x="457200" y="1196752"/>
            <a:ext cx="8229600" cy="4929411"/>
          </a:xfrm>
        </p:spPr>
        <p:txBody>
          <a:bodyPr>
            <a:noAutofit/>
          </a:bodyPr>
          <a:lstStyle/>
          <a:p>
            <a:pPr marL="0" indent="0">
              <a:buNone/>
            </a:pPr>
            <a:r>
              <a:rPr lang="en-US" sz="2400" dirty="0"/>
              <a:t>The Partnership Agreement must be entered within the </a:t>
            </a:r>
            <a:r>
              <a:rPr lang="en-US" sz="2400" b="1" dirty="0">
                <a:solidFill>
                  <a:srgbClr val="C00000"/>
                </a:solidFill>
              </a:rPr>
              <a:t>first half year </a:t>
            </a:r>
            <a:r>
              <a:rPr lang="en-US" sz="2400" dirty="0"/>
              <a:t>- the second disbursement to the project is conditional on submission to DFC</a:t>
            </a:r>
          </a:p>
          <a:p>
            <a:pPr marL="0" indent="0">
              <a:buNone/>
            </a:pPr>
            <a:endParaRPr lang="en-US" sz="2400" dirty="0"/>
          </a:p>
          <a:p>
            <a:pPr lvl="0">
              <a:defRPr/>
            </a:pPr>
            <a:r>
              <a:rPr lang="en-GB" sz="2400" dirty="0">
                <a:solidFill>
                  <a:prstClr val="black"/>
                </a:solidFill>
              </a:rPr>
              <a:t>How the project will be organised</a:t>
            </a:r>
          </a:p>
          <a:p>
            <a:pPr marL="357188" lvl="0" indent="-357188">
              <a:defRPr/>
            </a:pPr>
            <a:r>
              <a:rPr lang="en-GB" sz="2400" dirty="0">
                <a:solidFill>
                  <a:prstClr val="black"/>
                </a:solidFill>
              </a:rPr>
              <a:t>Distribution of responsibilities</a:t>
            </a:r>
          </a:p>
          <a:p>
            <a:pPr marL="357188" lvl="0" indent="-357188">
              <a:defRPr/>
            </a:pPr>
            <a:r>
              <a:rPr lang="en-GB" sz="2400" dirty="0">
                <a:solidFill>
                  <a:prstClr val="black"/>
                </a:solidFill>
              </a:rPr>
              <a:t>How to resolve disagreements </a:t>
            </a:r>
          </a:p>
          <a:p>
            <a:pPr marL="357188" lvl="0" indent="-357188">
              <a:defRPr/>
            </a:pPr>
            <a:r>
              <a:rPr lang="en-GB" sz="2400" dirty="0">
                <a:solidFill>
                  <a:prstClr val="black"/>
                </a:solidFill>
              </a:rPr>
              <a:t>How the project will be implemented and concluded</a:t>
            </a:r>
          </a:p>
          <a:p>
            <a:pPr marL="357188" lvl="0" indent="-357188">
              <a:defRPr/>
            </a:pPr>
            <a:r>
              <a:rPr lang="en-GB" sz="2400" dirty="0">
                <a:solidFill>
                  <a:prstClr val="black"/>
                </a:solidFill>
              </a:rPr>
              <a:t>Etc.</a:t>
            </a:r>
          </a:p>
          <a:p>
            <a:pPr marL="357188" lvl="0" indent="-357188">
              <a:defRPr/>
            </a:pPr>
            <a:endParaRPr lang="en-GB" sz="2400" dirty="0">
              <a:solidFill>
                <a:prstClr val="black"/>
              </a:solidFill>
            </a:endParaRPr>
          </a:p>
          <a:p>
            <a:pPr marL="0" lvl="0" indent="0">
              <a:buNone/>
              <a:defRPr/>
            </a:pPr>
            <a:r>
              <a:rPr lang="en-GB" sz="2400" b="1" dirty="0">
                <a:solidFill>
                  <a:srgbClr val="C00000"/>
                </a:solidFill>
              </a:rPr>
              <a:t>Appendix 9 </a:t>
            </a:r>
            <a:r>
              <a:rPr lang="en-GB" sz="2400" dirty="0">
                <a:solidFill>
                  <a:prstClr val="black"/>
                </a:solidFill>
              </a:rPr>
              <a:t>provides a template</a:t>
            </a:r>
          </a:p>
          <a:p>
            <a:pPr marL="0" indent="0">
              <a:buNone/>
            </a:pPr>
            <a:endParaRPr lang="en-US" sz="2400" dirty="0"/>
          </a:p>
        </p:txBody>
      </p:sp>
    </p:spTree>
    <p:extLst>
      <p:ext uri="{BB962C8B-B14F-4D97-AF65-F5344CB8AC3E}">
        <p14:creationId xmlns:p14="http://schemas.microsoft.com/office/powerpoint/2010/main" val="3559163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655D8-486B-4428-81CB-681045E1DB07}"/>
              </a:ext>
            </a:extLst>
          </p:cNvPr>
          <p:cNvSpPr>
            <a:spLocks noGrp="1"/>
          </p:cNvSpPr>
          <p:nvPr>
            <p:ph type="title"/>
          </p:nvPr>
        </p:nvSpPr>
        <p:spPr/>
        <p:txBody>
          <a:bodyPr>
            <a:normAutofit/>
          </a:bodyPr>
          <a:lstStyle/>
          <a:p>
            <a:pPr algn="l"/>
            <a:r>
              <a:rPr lang="da-DK" sz="2800" b="1" dirty="0" err="1"/>
              <a:t>Partnership</a:t>
            </a:r>
            <a:endParaRPr lang="x-none" sz="2800" b="1" dirty="0"/>
          </a:p>
        </p:txBody>
      </p:sp>
      <p:sp>
        <p:nvSpPr>
          <p:cNvPr id="3" name="Content Placeholder 2">
            <a:extLst>
              <a:ext uri="{FF2B5EF4-FFF2-40B4-BE49-F238E27FC236}">
                <a16:creationId xmlns:a16="http://schemas.microsoft.com/office/drawing/2014/main" xmlns="" id="{52C6B30F-D9E6-49F7-9140-68DB27C8C604}"/>
              </a:ext>
            </a:extLst>
          </p:cNvPr>
          <p:cNvSpPr>
            <a:spLocks noGrp="1"/>
          </p:cNvSpPr>
          <p:nvPr>
            <p:ph idx="1"/>
          </p:nvPr>
        </p:nvSpPr>
        <p:spPr/>
        <p:txBody>
          <a:bodyPr>
            <a:noAutofit/>
          </a:bodyPr>
          <a:lstStyle/>
          <a:p>
            <a:r>
              <a:rPr lang="en-GB" sz="2400" dirty="0"/>
              <a:t>Successful research partnerships are based on </a:t>
            </a:r>
            <a:br>
              <a:rPr lang="en-GB" sz="2400" dirty="0"/>
            </a:br>
            <a:r>
              <a:rPr lang="en-GB" sz="2400" b="1" dirty="0"/>
              <a:t>reciprocity, trust, and mutual respect</a:t>
            </a:r>
            <a:r>
              <a:rPr lang="en-GB" sz="2400" dirty="0"/>
              <a:t>.</a:t>
            </a:r>
            <a:endParaRPr lang="x-none" sz="2400" dirty="0"/>
          </a:p>
          <a:p>
            <a:pPr lvl="0"/>
            <a:r>
              <a:rPr lang="en-GB" sz="2400" dirty="0"/>
              <a:t>Set aside sufficient time and resources for project planning and management on both sides, as well as for building management capacities.</a:t>
            </a:r>
          </a:p>
          <a:p>
            <a:pPr lvl="0"/>
            <a:r>
              <a:rPr lang="en-GB" sz="2400" dirty="0"/>
              <a:t>Set aside sufficient time and resources for effective communication and sharing of information. </a:t>
            </a:r>
          </a:p>
          <a:p>
            <a:pPr lvl="0"/>
            <a:r>
              <a:rPr lang="en-GB" sz="2400" dirty="0"/>
              <a:t>Ensure an explicit decision-making process and transparency in all stages of project planning and management.</a:t>
            </a:r>
            <a:endParaRPr lang="da-DK" sz="2400" dirty="0"/>
          </a:p>
          <a:p>
            <a:pPr marL="0" indent="0">
              <a:buNone/>
            </a:pPr>
            <a:r>
              <a:rPr lang="en-US" sz="2400" dirty="0"/>
              <a:t> </a:t>
            </a:r>
            <a:endParaRPr lang="x-none" sz="2400" dirty="0"/>
          </a:p>
        </p:txBody>
      </p:sp>
    </p:spTree>
    <p:extLst>
      <p:ext uri="{BB962C8B-B14F-4D97-AF65-F5344CB8AC3E}">
        <p14:creationId xmlns:p14="http://schemas.microsoft.com/office/powerpoint/2010/main" val="4213222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Ny logo powerpoint skabelon">
  <a:themeElements>
    <a:clrScheme name="Brugerdefineret 1">
      <a:dk1>
        <a:sysClr val="windowText" lastClr="0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 logo powerpoint skabelon</Template>
  <TotalTime>1236</TotalTime>
  <Words>1989</Words>
  <Application>Microsoft Office PowerPoint</Application>
  <PresentationFormat>On-screen Show (4:3)</PresentationFormat>
  <Paragraphs>412</Paragraphs>
  <Slides>30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45 Helvetica Light</vt:lpstr>
      <vt:lpstr>Arial</vt:lpstr>
      <vt:lpstr>Calibri</vt:lpstr>
      <vt:lpstr>Times New Roman</vt:lpstr>
      <vt:lpstr>Ny logo powerpoint skabelon</vt:lpstr>
      <vt:lpstr> Window 1 research collaboration projects    General Conditions for grant management and project implementation  </vt:lpstr>
      <vt:lpstr>Agenda</vt:lpstr>
      <vt:lpstr>W1 projects granted in 2018</vt:lpstr>
      <vt:lpstr>Good practice</vt:lpstr>
      <vt:lpstr>Conditions available on the DFC Website</vt:lpstr>
      <vt:lpstr>Content of the General Conditions</vt:lpstr>
      <vt:lpstr>Role of Project Coordinator</vt:lpstr>
      <vt:lpstr>Partnership Agreement</vt:lpstr>
      <vt:lpstr>Partnership</vt:lpstr>
      <vt:lpstr>Terms and conditions for salary</vt:lpstr>
      <vt:lpstr>Reporting</vt:lpstr>
      <vt:lpstr>Project Management Cycle</vt:lpstr>
      <vt:lpstr>Quality assurance</vt:lpstr>
      <vt:lpstr>Administration of fellows in DK</vt:lpstr>
      <vt:lpstr> What do we need from you? </vt:lpstr>
      <vt:lpstr>What are the costs (in 2019)?</vt:lpstr>
      <vt:lpstr>Can we take care of senior researchers’ stay in Denmark (e.g. post docs)? </vt:lpstr>
      <vt:lpstr>Accounts and audit</vt:lpstr>
      <vt:lpstr> Annual accounts  </vt:lpstr>
      <vt:lpstr> Annual audit - https://dfcentre.com/research/general-conditions-and-forms-for-research-projects-2/  </vt:lpstr>
      <vt:lpstr>Final accounts </vt:lpstr>
      <vt:lpstr> Final audit </vt:lpstr>
      <vt:lpstr>Research communication and good stories </vt:lpstr>
      <vt:lpstr>PowerPoint Presentation</vt:lpstr>
      <vt:lpstr>PowerPoint Presentation</vt:lpstr>
      <vt:lpstr>Web based information &amp; Danida Research Portal </vt:lpstr>
      <vt:lpstr>Help to communicate research results and stories </vt:lpstr>
      <vt:lpstr>The good stories &amp; photos </vt:lpstr>
      <vt:lpstr>Co-organisation of workshops or conferences  </vt:lpstr>
      <vt:lpstr>Thank you!</vt:lpstr>
    </vt:vector>
  </TitlesOfParts>
  <Company>DFC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IT</dc:creator>
  <cp:lastModifiedBy>Mauricio Roa</cp:lastModifiedBy>
  <cp:revision>110</cp:revision>
  <cp:lastPrinted>2019-04-08T13:11:28Z</cp:lastPrinted>
  <dcterms:created xsi:type="dcterms:W3CDTF">2013-01-06T13:12:31Z</dcterms:created>
  <dcterms:modified xsi:type="dcterms:W3CDTF">2019-04-11T14:34:01Z</dcterms:modified>
</cp:coreProperties>
</file>