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0" r:id="rId1"/>
  </p:sldMasterIdLst>
  <p:notesMasterIdLst>
    <p:notesMasterId r:id="rId10"/>
  </p:notesMasterIdLst>
  <p:sldIdLst>
    <p:sldId id="270" r:id="rId2"/>
    <p:sldId id="281" r:id="rId3"/>
    <p:sldId id="282" r:id="rId4"/>
    <p:sldId id="284" r:id="rId5"/>
    <p:sldId id="286" r:id="rId6"/>
    <p:sldId id="293" r:id="rId7"/>
    <p:sldId id="294" r:id="rId8"/>
    <p:sldId id="295" r:id="rId9"/>
  </p:sldIdLst>
  <p:sldSz cx="9144000" cy="6858000" type="screen4x3"/>
  <p:notesSz cx="6858000" cy="9144000"/>
  <p:defaultTextStyle>
    <a:defPPr>
      <a:defRPr lang="da-DK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Verdana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974">
          <p15:clr>
            <a:srgbClr val="A4A3A4"/>
          </p15:clr>
        </p15:guide>
        <p15:guide id="2" orient="horz" pos="618">
          <p15:clr>
            <a:srgbClr val="A4A3A4"/>
          </p15:clr>
        </p15:guide>
        <p15:guide id="3" pos="657">
          <p15:clr>
            <a:srgbClr val="A4A3A4"/>
          </p15:clr>
        </p15:guide>
        <p15:guide id="4" pos="510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901A1E"/>
    <a:srgbClr val="2A216A"/>
    <a:srgbClr val="7C4218"/>
    <a:srgbClr val="DDDDDD"/>
    <a:srgbClr val="666666"/>
    <a:srgbClr val="F8F8F8"/>
    <a:srgbClr val="B2B2B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0215" autoAdjust="0"/>
    <p:restoredTop sz="94595" autoAdjust="0"/>
  </p:normalViewPr>
  <p:slideViewPr>
    <p:cSldViewPr>
      <p:cViewPr varScale="1">
        <p:scale>
          <a:sx n="109" d="100"/>
          <a:sy n="109" d="100"/>
        </p:scale>
        <p:origin x="1986" y="102"/>
      </p:cViewPr>
      <p:guideLst>
        <p:guide orient="horz" pos="3974"/>
        <p:guide orient="horz" pos="618"/>
        <p:guide pos="657"/>
        <p:guide pos="5103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da-DK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71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a-DK" smtClean="0"/>
              <a:t>Klik for at redigere teksttypografierne i masteren</a:t>
            </a:r>
          </a:p>
          <a:p>
            <a:pPr lvl="1"/>
            <a:r>
              <a:rPr lang="da-DK" smtClean="0"/>
              <a:t>Andet niveau</a:t>
            </a:r>
          </a:p>
          <a:p>
            <a:pPr lvl="2"/>
            <a:r>
              <a:rPr lang="da-DK" smtClean="0"/>
              <a:t>Tredje niveau</a:t>
            </a:r>
          </a:p>
          <a:p>
            <a:pPr lvl="3"/>
            <a:r>
              <a:rPr lang="da-DK" smtClean="0"/>
              <a:t>Fjerde niveau</a:t>
            </a:r>
          </a:p>
          <a:p>
            <a:pPr lvl="4"/>
            <a:r>
              <a:rPr lang="da-DK" smtClean="0"/>
              <a:t>Femte niveau</a:t>
            </a:r>
          </a:p>
        </p:txBody>
      </p:sp>
      <p:sp>
        <p:nvSpPr>
          <p:cNvPr id="71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da-DK"/>
          </a:p>
        </p:txBody>
      </p:sp>
      <p:sp>
        <p:nvSpPr>
          <p:cNvPr id="71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4FA0C2C-6CF7-4E25-8BDE-6F6EC57D21D3}" type="slidenum">
              <a:rPr lang="da-DK"/>
              <a:pPr/>
              <a:t>‹#›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0404817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Verdana" pitchFamily="34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A0C2C-6CF7-4E25-8BDE-6F6EC57D21D3}" type="slidenum">
              <a:rPr lang="da-DK" smtClean="0"/>
              <a:pPr/>
              <a:t>1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219937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C5BA4-74AE-4F71-9BC5-D1B8ADFDEF4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659690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C5BA4-74AE-4F71-9BC5-D1B8ADFDEF4D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108820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4FA0C2C-6CF7-4E25-8BDE-6F6EC57D21D3}" type="slidenum">
              <a:rPr lang="da-DK" smtClean="0"/>
              <a:pPr/>
              <a:t>4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39640610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C5BA4-74AE-4F71-9BC5-D1B8ADFDEF4D}" type="slidenum">
              <a:rPr lang="en-US" smtClean="0"/>
              <a:pPr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498685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C5BA4-74AE-4F71-9BC5-D1B8ADFDEF4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43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C5BA4-74AE-4F71-9BC5-D1B8ADFDEF4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364257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27C5BA4-74AE-4F71-9BC5-D1B8ADFDEF4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681070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7659" name="Picture 75" descr="KU_new_power_top4uk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12700"/>
            <a:ext cx="9144000" cy="1285875"/>
          </a:xfrm>
          <a:prstGeom prst="rect">
            <a:avLst/>
          </a:prstGeom>
          <a:noFill/>
        </p:spPr>
      </p:pic>
      <p:sp>
        <p:nvSpPr>
          <p:cNvPr id="67644" name="Rectangle 60"/>
          <p:cNvSpPr>
            <a:spLocks noGrp="1" noChangeArrowheads="1"/>
          </p:cNvSpPr>
          <p:nvPr>
            <p:ph type="ctrTitle"/>
          </p:nvPr>
        </p:nvSpPr>
        <p:spPr>
          <a:xfrm>
            <a:off x="1044000" y="2059200"/>
            <a:ext cx="6496050" cy="685800"/>
          </a:xfrm>
        </p:spPr>
        <p:txBody>
          <a:bodyPr anchor="t"/>
          <a:lstStyle>
            <a:lvl1pPr>
              <a:defRPr/>
            </a:lvl1pPr>
          </a:lstStyle>
          <a:p>
            <a:r>
              <a:rPr lang="en-GB"/>
              <a:t>Klik for at redigere titeltypografi i masteren</a:t>
            </a:r>
          </a:p>
        </p:txBody>
      </p:sp>
      <p:sp>
        <p:nvSpPr>
          <p:cNvPr id="67645" name="Rectangle 61"/>
          <p:cNvSpPr>
            <a:spLocks noGrp="1" noChangeArrowheads="1"/>
          </p:cNvSpPr>
          <p:nvPr>
            <p:ph type="subTitle" sz="quarter" idx="1" hasCustomPrompt="1"/>
          </p:nvPr>
        </p:nvSpPr>
        <p:spPr>
          <a:xfrm>
            <a:off x="1044000" y="2930525"/>
            <a:ext cx="6486525" cy="2803525"/>
          </a:xfrm>
        </p:spPr>
        <p:txBody>
          <a:bodyPr/>
          <a:lstStyle>
            <a:lvl1pPr>
              <a:defRPr sz="1400"/>
            </a:lvl1pPr>
          </a:lstStyle>
          <a:p>
            <a:r>
              <a:rPr lang="en-GB"/>
              <a:t>Klik for at redigere undertiteltypografien i </a:t>
            </a:r>
            <a:r>
              <a:rPr lang="en-GB" smtClean="0"/>
              <a:t>masteren</a:t>
            </a:r>
            <a:endParaRPr lang="en-GB"/>
          </a:p>
        </p:txBody>
      </p:sp>
      <p:sp>
        <p:nvSpPr>
          <p:cNvPr id="67647" name="Rectangle 63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Enhedens navn</a:t>
            </a:r>
            <a:endParaRPr lang="en-GB"/>
          </a:p>
        </p:txBody>
      </p:sp>
      <p:sp>
        <p:nvSpPr>
          <p:cNvPr id="67673" name="Line 89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Sted og dato</a:t>
            </a:r>
            <a:endParaRPr lang="en-GB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860683-ABD5-4FDA-9081-7028960C25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14" name="Text Box 48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endParaRPr lang="da-DK" sz="1100">
              <a:solidFill>
                <a:schemeClr val="bg1"/>
              </a:solidFill>
            </a:endParaRPr>
          </a:p>
          <a:p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r>
              <a:rPr lang="da-DK" sz="1100">
                <a:solidFill>
                  <a:schemeClr val="bg1"/>
                </a:solidFill>
              </a:rPr>
              <a:t>vælg </a:t>
            </a:r>
            <a:r>
              <a:rPr lang="da-DK" sz="1100" smtClean="0">
                <a:solidFill>
                  <a:schemeClr val="bg1"/>
                </a:solidFill>
              </a:rPr>
              <a:t>”Indsæt” </a:t>
            </a:r>
            <a:r>
              <a:rPr lang="da-DK" sz="1100">
                <a:solidFill>
                  <a:schemeClr val="bg1"/>
                </a:solidFill>
              </a:rPr>
              <a:t>&gt; ”Sidehoved / Sidefod”.</a:t>
            </a:r>
          </a:p>
          <a:p>
            <a:r>
              <a:rPr lang="da-DK" sz="1100">
                <a:solidFill>
                  <a:schemeClr val="bg1"/>
                </a:solidFill>
              </a:rPr>
              <a:t>Indføj ”Sted og dato” i feltet for </a:t>
            </a:r>
            <a:r>
              <a:rPr lang="da-DK" sz="1100" smtClean="0">
                <a:solidFill>
                  <a:schemeClr val="bg1"/>
                </a:solidFill>
              </a:rPr>
              <a:t>dato </a:t>
            </a:r>
            <a:r>
              <a:rPr lang="da-DK" sz="1100">
                <a:solidFill>
                  <a:schemeClr val="bg1"/>
                </a:solidFill>
              </a:rPr>
              <a:t>og ”Enhedens navn” i Sidefod</a:t>
            </a:r>
          </a:p>
        </p:txBody>
      </p:sp>
      <p:sp>
        <p:nvSpPr>
          <p:cNvPr id="12" name="Line 25"/>
          <p:cNvSpPr>
            <a:spLocks noChangeShapeType="1"/>
          </p:cNvSpPr>
          <p:nvPr userDrawn="1"/>
        </p:nvSpPr>
        <p:spPr bwMode="auto">
          <a:xfrm flipH="1">
            <a:off x="-1" y="1131888"/>
            <a:ext cx="8615562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  <p:sp>
        <p:nvSpPr>
          <p:cNvPr id="13" name="Line 25"/>
          <p:cNvSpPr>
            <a:spLocks noChangeShapeType="1"/>
          </p:cNvSpPr>
          <p:nvPr userDrawn="1"/>
        </p:nvSpPr>
        <p:spPr bwMode="auto">
          <a:xfrm flipH="1">
            <a:off x="8718872" y="1131888"/>
            <a:ext cx="425128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endParaRPr lang="da-DK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Enhedens navn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Sted og dato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860683-ABD5-4FDA-9081-7028960C251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4" descr="fke3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404938" y="2708275"/>
            <a:ext cx="46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7"/>
          <p:cNvSpPr txBox="1"/>
          <p:nvPr userDrawn="1"/>
        </p:nvSpPr>
        <p:spPr>
          <a:xfrm>
            <a:off x="-1404938" y="1474788"/>
            <a:ext cx="1296988" cy="2355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en-GB" sz="1100">
                <a:solidFill>
                  <a:schemeClr val="bg1"/>
                </a:solidFill>
                <a:cs typeface="Arial" charset="0"/>
              </a:rPr>
            </a:br>
            <a:endParaRPr lang="en-GB" sz="1100">
              <a:solidFill>
                <a:schemeClr val="bg1"/>
              </a:solidFill>
              <a:cs typeface="Arial" charset="0"/>
            </a:endParaRPr>
          </a:p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For at få punkt-opstilling på teksten, brug forøg indrykning</a:t>
            </a:r>
          </a:p>
          <a:p>
            <a:endParaRPr lang="en-GB" sz="1100">
              <a:solidFill>
                <a:schemeClr val="bg1"/>
              </a:solidFill>
              <a:cs typeface="Arial" charset="0"/>
            </a:endParaRPr>
          </a:p>
          <a:p>
            <a:endParaRPr lang="en-GB" sz="1100">
              <a:solidFill>
                <a:schemeClr val="bg1"/>
              </a:solidFill>
              <a:cs typeface="Arial" charset="0"/>
            </a:endParaRPr>
          </a:p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For at få venstre-stillet tekst uden punktopstilling, brug formindsk indrykning</a:t>
            </a:r>
          </a:p>
        </p:txBody>
      </p:sp>
      <p:sp>
        <p:nvSpPr>
          <p:cNvPr id="9" name="Line 44"/>
          <p:cNvSpPr>
            <a:spLocks noChangeShapeType="1"/>
          </p:cNvSpPr>
          <p:nvPr userDrawn="1"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Text Box 45"/>
          <p:cNvSpPr txBox="1">
            <a:spLocks noChangeArrowheads="1"/>
          </p:cNvSpPr>
          <p:nvPr userDrawn="1"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110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11" name="Line 46"/>
          <p:cNvSpPr>
            <a:spLocks noChangeShapeType="1"/>
          </p:cNvSpPr>
          <p:nvPr userDrawn="1"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12" name="Picture 47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404938" y="3875088"/>
            <a:ext cx="50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Line 48"/>
          <p:cNvSpPr>
            <a:spLocks noChangeShapeType="1"/>
          </p:cNvSpPr>
          <p:nvPr userDrawn="1"/>
        </p:nvSpPr>
        <p:spPr bwMode="auto">
          <a:xfrm flipV="1">
            <a:off x="-1270000" y="41640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" name="Line 49"/>
          <p:cNvSpPr>
            <a:spLocks noChangeShapeType="1"/>
          </p:cNvSpPr>
          <p:nvPr userDrawn="1"/>
        </p:nvSpPr>
        <p:spPr bwMode="auto">
          <a:xfrm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" name="Line 50"/>
          <p:cNvSpPr>
            <a:spLocks noChangeShapeType="1"/>
          </p:cNvSpPr>
          <p:nvPr userDrawn="1"/>
        </p:nvSpPr>
        <p:spPr bwMode="auto">
          <a:xfrm flipH="1"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" name="Line 51"/>
          <p:cNvSpPr>
            <a:spLocks noChangeShapeType="1"/>
          </p:cNvSpPr>
          <p:nvPr userDrawn="1"/>
        </p:nvSpPr>
        <p:spPr bwMode="auto">
          <a:xfrm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" name="Line 52"/>
          <p:cNvSpPr>
            <a:spLocks noChangeShapeType="1"/>
          </p:cNvSpPr>
          <p:nvPr userDrawn="1"/>
        </p:nvSpPr>
        <p:spPr bwMode="auto">
          <a:xfrm flipH="1"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" name="Line 53"/>
          <p:cNvSpPr>
            <a:spLocks noChangeShapeType="1"/>
          </p:cNvSpPr>
          <p:nvPr userDrawn="1"/>
        </p:nvSpPr>
        <p:spPr bwMode="auto">
          <a:xfrm flipH="1">
            <a:off x="-900113" y="2800350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" name="Line 55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" name="Text Box 48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endParaRPr lang="da-DK" sz="1100">
              <a:solidFill>
                <a:schemeClr val="bg1"/>
              </a:solidFill>
            </a:endParaRPr>
          </a:p>
          <a:p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r>
              <a:rPr lang="da-DK" sz="1100">
                <a:solidFill>
                  <a:schemeClr val="bg1"/>
                </a:solidFill>
              </a:rPr>
              <a:t>vælg </a:t>
            </a:r>
            <a:r>
              <a:rPr lang="da-DK" sz="1100" smtClean="0">
                <a:solidFill>
                  <a:schemeClr val="bg1"/>
                </a:solidFill>
              </a:rPr>
              <a:t>”Indsæt” </a:t>
            </a:r>
            <a:r>
              <a:rPr lang="da-DK" sz="1100">
                <a:solidFill>
                  <a:schemeClr val="bg1"/>
                </a:solidFill>
              </a:rPr>
              <a:t>&gt; ”Sidehoved / Sidefod”.</a:t>
            </a:r>
          </a:p>
          <a:p>
            <a:r>
              <a:rPr lang="da-DK" sz="1100">
                <a:solidFill>
                  <a:schemeClr val="bg1"/>
                </a:solidFill>
              </a:rPr>
              <a:t>Indføj ”Sted og dato” i feltet for </a:t>
            </a:r>
            <a:r>
              <a:rPr lang="da-DK" sz="1100" smtClean="0">
                <a:solidFill>
                  <a:schemeClr val="bg1"/>
                </a:solidFill>
              </a:rPr>
              <a:t>dato </a:t>
            </a:r>
            <a:r>
              <a:rPr lang="da-DK" sz="1100">
                <a:solidFill>
                  <a:schemeClr val="bg1"/>
                </a:solidFill>
              </a:rPr>
              <a:t>og ”Enhedens navn” i Sidefod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Content and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374775"/>
            <a:ext cx="6577012" cy="191134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Enhedens navn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Sted og dato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860683-ABD5-4FDA-9081-7028960C251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7" name="Picture 14" descr="fke3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404938" y="2708275"/>
            <a:ext cx="46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extBox 17"/>
          <p:cNvSpPr txBox="1"/>
          <p:nvPr userDrawn="1"/>
        </p:nvSpPr>
        <p:spPr>
          <a:xfrm>
            <a:off x="-1404938" y="1474788"/>
            <a:ext cx="1296988" cy="2355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en-GB" sz="1100">
                <a:solidFill>
                  <a:schemeClr val="bg1"/>
                </a:solidFill>
                <a:cs typeface="Arial" charset="0"/>
              </a:rPr>
            </a:br>
            <a:endParaRPr lang="en-GB" sz="1100">
              <a:solidFill>
                <a:schemeClr val="bg1"/>
              </a:solidFill>
              <a:cs typeface="Arial" charset="0"/>
            </a:endParaRPr>
          </a:p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For at få punkt-opstilling på teksten, brug forøg indrykning</a:t>
            </a:r>
          </a:p>
          <a:p>
            <a:endParaRPr lang="en-GB" sz="1100">
              <a:solidFill>
                <a:schemeClr val="bg1"/>
              </a:solidFill>
              <a:cs typeface="Arial" charset="0"/>
            </a:endParaRPr>
          </a:p>
          <a:p>
            <a:endParaRPr lang="en-GB" sz="1100">
              <a:solidFill>
                <a:schemeClr val="bg1"/>
              </a:solidFill>
              <a:cs typeface="Arial" charset="0"/>
            </a:endParaRPr>
          </a:p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For at få venstre-stillet tekst uden punktopstilling, brug formindsk indrykning</a:t>
            </a:r>
          </a:p>
        </p:txBody>
      </p:sp>
      <p:sp>
        <p:nvSpPr>
          <p:cNvPr id="9" name="Line 44"/>
          <p:cNvSpPr>
            <a:spLocks noChangeShapeType="1"/>
          </p:cNvSpPr>
          <p:nvPr userDrawn="1"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Text Box 45"/>
          <p:cNvSpPr txBox="1">
            <a:spLocks noChangeArrowheads="1"/>
          </p:cNvSpPr>
          <p:nvPr userDrawn="1"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110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11" name="Line 46"/>
          <p:cNvSpPr>
            <a:spLocks noChangeShapeType="1"/>
          </p:cNvSpPr>
          <p:nvPr userDrawn="1"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12" name="Picture 47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404938" y="3875088"/>
            <a:ext cx="50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3" name="Line 48"/>
          <p:cNvSpPr>
            <a:spLocks noChangeShapeType="1"/>
          </p:cNvSpPr>
          <p:nvPr userDrawn="1"/>
        </p:nvSpPr>
        <p:spPr bwMode="auto">
          <a:xfrm flipV="1">
            <a:off x="-1270000" y="41640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4" name="Line 49"/>
          <p:cNvSpPr>
            <a:spLocks noChangeShapeType="1"/>
          </p:cNvSpPr>
          <p:nvPr userDrawn="1"/>
        </p:nvSpPr>
        <p:spPr bwMode="auto">
          <a:xfrm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" name="Line 50"/>
          <p:cNvSpPr>
            <a:spLocks noChangeShapeType="1"/>
          </p:cNvSpPr>
          <p:nvPr userDrawn="1"/>
        </p:nvSpPr>
        <p:spPr bwMode="auto">
          <a:xfrm flipH="1"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" name="Line 51"/>
          <p:cNvSpPr>
            <a:spLocks noChangeShapeType="1"/>
          </p:cNvSpPr>
          <p:nvPr userDrawn="1"/>
        </p:nvSpPr>
        <p:spPr bwMode="auto">
          <a:xfrm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" name="Line 52"/>
          <p:cNvSpPr>
            <a:spLocks noChangeShapeType="1"/>
          </p:cNvSpPr>
          <p:nvPr userDrawn="1"/>
        </p:nvSpPr>
        <p:spPr bwMode="auto">
          <a:xfrm flipH="1"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" name="Line 53"/>
          <p:cNvSpPr>
            <a:spLocks noChangeShapeType="1"/>
          </p:cNvSpPr>
          <p:nvPr userDrawn="1"/>
        </p:nvSpPr>
        <p:spPr bwMode="auto">
          <a:xfrm flipH="1">
            <a:off x="-900113" y="2800350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" name="Line 55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" name="Picture Placeholder 21"/>
          <p:cNvSpPr>
            <a:spLocks noGrp="1"/>
          </p:cNvSpPr>
          <p:nvPr>
            <p:ph type="pic" sz="quarter" idx="13"/>
          </p:nvPr>
        </p:nvSpPr>
        <p:spPr>
          <a:xfrm>
            <a:off x="1044000" y="3358800"/>
            <a:ext cx="3744000" cy="2487600"/>
          </a:xfrm>
        </p:spPr>
        <p:txBody>
          <a:bodyPr/>
          <a:lstStyle/>
          <a:p>
            <a:endParaRPr lang="en-GB"/>
          </a:p>
        </p:txBody>
      </p:sp>
      <p:sp>
        <p:nvSpPr>
          <p:cNvPr id="23" name="Text Box 48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endParaRPr lang="da-DK" sz="1100">
              <a:solidFill>
                <a:schemeClr val="bg1"/>
              </a:solidFill>
            </a:endParaRPr>
          </a:p>
          <a:p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r>
              <a:rPr lang="da-DK" sz="1100">
                <a:solidFill>
                  <a:schemeClr val="bg1"/>
                </a:solidFill>
              </a:rPr>
              <a:t>vælg </a:t>
            </a:r>
            <a:r>
              <a:rPr lang="da-DK" sz="1100" smtClean="0">
                <a:solidFill>
                  <a:schemeClr val="bg1"/>
                </a:solidFill>
              </a:rPr>
              <a:t>”Indsæt” </a:t>
            </a:r>
            <a:r>
              <a:rPr lang="da-DK" sz="1100">
                <a:solidFill>
                  <a:schemeClr val="bg1"/>
                </a:solidFill>
              </a:rPr>
              <a:t>&gt; ”Sidehoved / Sidefod”.</a:t>
            </a:r>
          </a:p>
          <a:p>
            <a:r>
              <a:rPr lang="da-DK" sz="1100">
                <a:solidFill>
                  <a:schemeClr val="bg1"/>
                </a:solidFill>
              </a:rPr>
              <a:t>Indføj ”Sted og dato” i feltet for </a:t>
            </a:r>
            <a:r>
              <a:rPr lang="da-DK" sz="1100" smtClean="0">
                <a:solidFill>
                  <a:schemeClr val="bg1"/>
                </a:solidFill>
              </a:rPr>
              <a:t>dato </a:t>
            </a:r>
            <a:r>
              <a:rPr lang="da-DK" sz="1100">
                <a:solidFill>
                  <a:schemeClr val="bg1"/>
                </a:solidFill>
              </a:rPr>
              <a:t>og ”Enhedens navn” i Sidefod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42988" y="1374774"/>
            <a:ext cx="3211512" cy="4482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06900" y="1374774"/>
            <a:ext cx="3213100" cy="4482000"/>
          </a:xfrm>
        </p:spPr>
        <p:txBody>
          <a:bodyPr/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Enhedens navn</a:t>
            </a:r>
            <a:endParaRPr lang="en-GB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Sted og dato</a:t>
            </a:r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860683-ABD5-4FDA-9081-7028960C251B}" type="slidenum">
              <a:rPr lang="en-GB" smtClean="0"/>
              <a:pPr/>
              <a:t>‹#›</a:t>
            </a:fld>
            <a:endParaRPr lang="en-GB"/>
          </a:p>
        </p:txBody>
      </p:sp>
      <p:pic>
        <p:nvPicPr>
          <p:cNvPr id="8" name="Picture 14" descr="fke3b.jpg"/>
          <p:cNvPicPr>
            <a:picLocks noChangeAspect="1"/>
          </p:cNvPicPr>
          <p:nvPr userDrawn="1"/>
        </p:nvPicPr>
        <p:blipFill>
          <a:blip r:embed="rId2"/>
          <a:srcRect/>
          <a:stretch>
            <a:fillRect/>
          </a:stretch>
        </p:blipFill>
        <p:spPr bwMode="auto">
          <a:xfrm>
            <a:off x="-1404938" y="2708275"/>
            <a:ext cx="4667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TextBox 17"/>
          <p:cNvSpPr txBox="1"/>
          <p:nvPr userDrawn="1"/>
        </p:nvSpPr>
        <p:spPr>
          <a:xfrm>
            <a:off x="-1404938" y="1474788"/>
            <a:ext cx="1296988" cy="2355850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Tekst starter uden punktopstilling</a:t>
            </a:r>
            <a:br>
              <a:rPr lang="en-GB" sz="1100">
                <a:solidFill>
                  <a:schemeClr val="bg1"/>
                </a:solidFill>
                <a:cs typeface="Arial" charset="0"/>
              </a:rPr>
            </a:br>
            <a:endParaRPr lang="en-GB" sz="1100">
              <a:solidFill>
                <a:schemeClr val="bg1"/>
              </a:solidFill>
              <a:cs typeface="Arial" charset="0"/>
            </a:endParaRPr>
          </a:p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For at få punkt-opstilling på teksten, brug forøg indrykning</a:t>
            </a:r>
          </a:p>
          <a:p>
            <a:endParaRPr lang="en-GB" sz="1100">
              <a:solidFill>
                <a:schemeClr val="bg1"/>
              </a:solidFill>
              <a:cs typeface="Arial" charset="0"/>
            </a:endParaRPr>
          </a:p>
          <a:p>
            <a:endParaRPr lang="en-GB" sz="1100">
              <a:solidFill>
                <a:schemeClr val="bg1"/>
              </a:solidFill>
              <a:cs typeface="Arial" charset="0"/>
            </a:endParaRPr>
          </a:p>
          <a:p>
            <a:r>
              <a:rPr lang="en-GB" sz="1100">
                <a:solidFill>
                  <a:schemeClr val="bg1"/>
                </a:solidFill>
                <a:cs typeface="Arial" charset="0"/>
              </a:rPr>
              <a:t>For at få venstre-stillet tekst uden punktopstilling, brug formindsk indrykning</a:t>
            </a:r>
          </a:p>
        </p:txBody>
      </p:sp>
      <p:sp>
        <p:nvSpPr>
          <p:cNvPr id="10" name="Line 44"/>
          <p:cNvSpPr>
            <a:spLocks noChangeShapeType="1"/>
          </p:cNvSpPr>
          <p:nvPr userDrawn="1"/>
        </p:nvSpPr>
        <p:spPr bwMode="auto">
          <a:xfrm>
            <a:off x="-1404938" y="14128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1" name="Text Box 45"/>
          <p:cNvSpPr txBox="1">
            <a:spLocks noChangeArrowheads="1"/>
          </p:cNvSpPr>
          <p:nvPr userDrawn="1"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110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12" name="Line 46"/>
          <p:cNvSpPr>
            <a:spLocks noChangeShapeType="1"/>
          </p:cNvSpPr>
          <p:nvPr userDrawn="1"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13" name="Picture 47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-1404938" y="3875088"/>
            <a:ext cx="504825" cy="257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4" name="Line 48"/>
          <p:cNvSpPr>
            <a:spLocks noChangeShapeType="1"/>
          </p:cNvSpPr>
          <p:nvPr userDrawn="1"/>
        </p:nvSpPr>
        <p:spPr bwMode="auto">
          <a:xfrm flipV="1">
            <a:off x="-1270000" y="4164013"/>
            <a:ext cx="0" cy="21590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5" name="Line 49"/>
          <p:cNvSpPr>
            <a:spLocks noChangeShapeType="1"/>
          </p:cNvSpPr>
          <p:nvPr userDrawn="1"/>
        </p:nvSpPr>
        <p:spPr bwMode="auto">
          <a:xfrm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6" name="Line 50"/>
          <p:cNvSpPr>
            <a:spLocks noChangeShapeType="1"/>
          </p:cNvSpPr>
          <p:nvPr userDrawn="1"/>
        </p:nvSpPr>
        <p:spPr bwMode="auto">
          <a:xfrm flipH="1">
            <a:off x="-1116013" y="3875088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7" name="Line 51"/>
          <p:cNvSpPr>
            <a:spLocks noChangeShapeType="1"/>
          </p:cNvSpPr>
          <p:nvPr userDrawn="1"/>
        </p:nvSpPr>
        <p:spPr bwMode="auto">
          <a:xfrm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8" name="Line 52"/>
          <p:cNvSpPr>
            <a:spLocks noChangeShapeType="1"/>
          </p:cNvSpPr>
          <p:nvPr userDrawn="1"/>
        </p:nvSpPr>
        <p:spPr bwMode="auto">
          <a:xfrm flipH="1">
            <a:off x="-1404938" y="2679700"/>
            <a:ext cx="215900" cy="288925"/>
          </a:xfrm>
          <a:prstGeom prst="line">
            <a:avLst/>
          </a:prstGeom>
          <a:noFill/>
          <a:ln w="2857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9" name="Line 53"/>
          <p:cNvSpPr>
            <a:spLocks noChangeShapeType="1"/>
          </p:cNvSpPr>
          <p:nvPr userDrawn="1"/>
        </p:nvSpPr>
        <p:spPr bwMode="auto">
          <a:xfrm flipH="1">
            <a:off x="-900113" y="2800350"/>
            <a:ext cx="2159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  <a:headEnd/>
            <a:tailEnd type="triangle" w="med" len="med"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1" name="Line 55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2" name="Text Box 48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da-DK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endParaRPr lang="da-DK" sz="1100">
              <a:solidFill>
                <a:schemeClr val="bg1"/>
              </a:solidFill>
            </a:endParaRPr>
          </a:p>
          <a:p>
            <a:r>
              <a:rPr lang="da-DK" sz="1100">
                <a:solidFill>
                  <a:schemeClr val="bg1"/>
                </a:solidFill>
              </a:rPr>
              <a:t>Klik i menulinjen, </a:t>
            </a:r>
          </a:p>
          <a:p>
            <a:r>
              <a:rPr lang="da-DK" sz="1100">
                <a:solidFill>
                  <a:schemeClr val="bg1"/>
                </a:solidFill>
              </a:rPr>
              <a:t>vælg </a:t>
            </a:r>
            <a:r>
              <a:rPr lang="da-DK" sz="1100" smtClean="0">
                <a:solidFill>
                  <a:schemeClr val="bg1"/>
                </a:solidFill>
              </a:rPr>
              <a:t>”Indsæt” </a:t>
            </a:r>
            <a:r>
              <a:rPr lang="da-DK" sz="1100">
                <a:solidFill>
                  <a:schemeClr val="bg1"/>
                </a:solidFill>
              </a:rPr>
              <a:t>&gt; ”Sidehoved / Sidefod”.</a:t>
            </a:r>
          </a:p>
          <a:p>
            <a:r>
              <a:rPr lang="da-DK" sz="1100">
                <a:solidFill>
                  <a:schemeClr val="bg1"/>
                </a:solidFill>
              </a:rPr>
              <a:t>Indføj ”Sted og dato” i feltet for </a:t>
            </a:r>
            <a:r>
              <a:rPr lang="da-DK" sz="1100" smtClean="0">
                <a:solidFill>
                  <a:schemeClr val="bg1"/>
                </a:solidFill>
              </a:rPr>
              <a:t>dato </a:t>
            </a:r>
            <a:r>
              <a:rPr lang="da-DK" sz="1100">
                <a:solidFill>
                  <a:schemeClr val="bg1"/>
                </a:solidFill>
              </a:rPr>
              <a:t>og ”Enhedens navn” i Sidefod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Line 20"/>
          <p:cNvSpPr>
            <a:spLocks noChangeShapeType="1"/>
          </p:cNvSpPr>
          <p:nvPr userDrawn="1"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7" name="Picture 40" descr="top_uk_58_02"/>
          <p:cNvPicPr>
            <a:picLocks noChangeAspect="1" noChangeArrowheads="1"/>
          </p:cNvPicPr>
          <p:nvPr userDrawn="1"/>
        </p:nvPicPr>
        <p:blipFill>
          <a:blip r:embed="rId2"/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Picture Placeholder 4"/>
          <p:cNvSpPr>
            <a:spLocks noGrp="1"/>
          </p:cNvSpPr>
          <p:nvPr>
            <p:ph type="pic" sz="quarter" idx="11"/>
          </p:nvPr>
        </p:nvSpPr>
        <p:spPr>
          <a:xfrm>
            <a:off x="1044000" y="1051200"/>
            <a:ext cx="7059600" cy="4698000"/>
          </a:xfrm>
        </p:spPr>
        <p:txBody>
          <a:bodyPr/>
          <a:lstStyle/>
          <a:p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>
          <a:xfrm>
            <a:off x="2858400" y="-3175"/>
            <a:ext cx="6253200" cy="263525"/>
          </a:xfrm>
        </p:spPr>
        <p:txBody>
          <a:bodyPr/>
          <a:lstStyle>
            <a:lvl1pPr>
              <a:defRPr/>
            </a:lvl1pPr>
          </a:lstStyle>
          <a:p>
            <a:r>
              <a:rPr lang="en-GB" smtClean="0"/>
              <a:t>Enhedens navn</a:t>
            </a:r>
            <a:endParaRPr lang="en-GB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US" smtClean="0"/>
              <a:t>Sted og dato</a:t>
            </a:r>
            <a:endParaRPr lang="en-GB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3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r>
              <a:rPr lang="en-GB" smtClean="0"/>
              <a:t>Slide </a:t>
            </a:r>
            <a:fld id="{DE860683-ABD5-4FDA-9081-7028960C25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8" name="Text Box 88"/>
          <p:cNvSpPr txBox="1">
            <a:spLocks noChangeArrowheads="1"/>
          </p:cNvSpPr>
          <p:nvPr userDrawn="1"/>
        </p:nvSpPr>
        <p:spPr bwMode="auto">
          <a:xfrm>
            <a:off x="-1404938" y="4722813"/>
            <a:ext cx="1404938" cy="2019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1100">
                <a:solidFill>
                  <a:schemeClr val="bg1"/>
                </a:solidFill>
              </a:rPr>
              <a:t>For at ændre ”Enhedens navn” og ”Sted og dato”:</a:t>
            </a:r>
          </a:p>
          <a:p>
            <a:endParaRPr lang="en-GB" sz="1100">
              <a:solidFill>
                <a:schemeClr val="bg1"/>
              </a:solidFill>
            </a:endParaRPr>
          </a:p>
          <a:p>
            <a:r>
              <a:rPr lang="en-GB" sz="1100">
                <a:solidFill>
                  <a:schemeClr val="bg1"/>
                </a:solidFill>
              </a:rPr>
              <a:t>Klik i menulinjen, </a:t>
            </a:r>
          </a:p>
          <a:p>
            <a:r>
              <a:rPr lang="en-GB" sz="1100">
                <a:solidFill>
                  <a:schemeClr val="bg1"/>
                </a:solidFill>
              </a:rPr>
              <a:t>vælg </a:t>
            </a:r>
            <a:r>
              <a:rPr lang="en-GB" sz="1100" smtClean="0">
                <a:solidFill>
                  <a:schemeClr val="bg1"/>
                </a:solidFill>
              </a:rPr>
              <a:t>”Indsæt” </a:t>
            </a:r>
            <a:r>
              <a:rPr lang="en-GB" sz="1100">
                <a:solidFill>
                  <a:schemeClr val="bg1"/>
                </a:solidFill>
              </a:rPr>
              <a:t>&gt; ”Sidehoved / Sidefod”.</a:t>
            </a:r>
          </a:p>
          <a:p>
            <a:r>
              <a:rPr lang="en-GB" sz="1100">
                <a:solidFill>
                  <a:schemeClr val="bg1"/>
                </a:solidFill>
              </a:rPr>
              <a:t>Indføj ”Sted og dato” i feltet for </a:t>
            </a:r>
            <a:r>
              <a:rPr lang="en-GB" sz="1100" smtClean="0">
                <a:solidFill>
                  <a:schemeClr val="bg1"/>
                </a:solidFill>
              </a:rPr>
              <a:t>dato</a:t>
            </a:r>
            <a:r>
              <a:rPr lang="en-GB" sz="1100" baseline="0" smtClean="0">
                <a:solidFill>
                  <a:schemeClr val="bg1"/>
                </a:solidFill>
              </a:rPr>
              <a:t> </a:t>
            </a:r>
            <a:r>
              <a:rPr lang="en-GB" sz="1100" smtClean="0">
                <a:solidFill>
                  <a:schemeClr val="bg1"/>
                </a:solidFill>
              </a:rPr>
              <a:t>og </a:t>
            </a:r>
            <a:r>
              <a:rPr lang="en-GB" sz="1100">
                <a:solidFill>
                  <a:schemeClr val="bg1"/>
                </a:solidFill>
              </a:rPr>
              <a:t>”Enhedens navn” i Sidefod</a:t>
            </a:r>
          </a:p>
        </p:txBody>
      </p:sp>
      <p:sp>
        <p:nvSpPr>
          <p:cNvPr id="11" name="Line 89"/>
          <p:cNvSpPr>
            <a:spLocks noChangeShapeType="1"/>
          </p:cNvSpPr>
          <p:nvPr userDrawn="1"/>
        </p:nvSpPr>
        <p:spPr bwMode="auto">
          <a:xfrm>
            <a:off x="-1404938" y="46767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2" name="TextBox 17"/>
          <p:cNvSpPr txBox="1"/>
          <p:nvPr userDrawn="1"/>
        </p:nvSpPr>
        <p:spPr>
          <a:xfrm>
            <a:off x="-1357354" y="1133459"/>
            <a:ext cx="1296988" cy="677108"/>
          </a:xfrm>
          <a:prstGeom prst="rect">
            <a:avLst/>
          </a:prstGeom>
          <a:noFill/>
        </p:spPr>
        <p:txBody>
          <a:bodyPr lIns="0" tIns="0" rIns="0" bIns="0">
            <a:spAutoFit/>
          </a:bodyPr>
          <a:lstStyle/>
          <a:p>
            <a:r>
              <a:rPr lang="en-GB" sz="1100" smtClean="0">
                <a:solidFill>
                  <a:schemeClr val="bg1"/>
                </a:solidFill>
                <a:cs typeface="Arial" charset="0"/>
              </a:rPr>
              <a:t>Byt billede:</a:t>
            </a:r>
          </a:p>
          <a:p>
            <a:r>
              <a:rPr lang="en-GB" sz="1100" smtClean="0">
                <a:solidFill>
                  <a:schemeClr val="bg1"/>
                </a:solidFill>
                <a:cs typeface="Arial" charset="0"/>
              </a:rPr>
              <a:t>Ny</a:t>
            </a:r>
            <a:r>
              <a:rPr lang="en-GB" sz="1100" baseline="0" smtClean="0">
                <a:solidFill>
                  <a:schemeClr val="bg1"/>
                </a:solidFill>
                <a:cs typeface="Arial" charset="0"/>
              </a:rPr>
              <a:t> slide og k</a:t>
            </a:r>
            <a:r>
              <a:rPr lang="en-GB" sz="1100" smtClean="0">
                <a:solidFill>
                  <a:schemeClr val="bg1"/>
                </a:solidFill>
                <a:cs typeface="Arial" charset="0"/>
              </a:rPr>
              <a:t>lik på</a:t>
            </a:r>
            <a:r>
              <a:rPr lang="en-GB" sz="1100" baseline="0" smtClean="0">
                <a:solidFill>
                  <a:schemeClr val="bg1"/>
                </a:solidFill>
                <a:cs typeface="Arial" charset="0"/>
              </a:rPr>
              <a:t> ikon, indsæt billede</a:t>
            </a:r>
            <a:endParaRPr lang="en-GB" sz="1100">
              <a:solidFill>
                <a:schemeClr val="bg1"/>
              </a:solidFill>
              <a:cs typeface="Arial" charset="0"/>
            </a:endParaRPr>
          </a:p>
        </p:txBody>
      </p:sp>
      <p:sp>
        <p:nvSpPr>
          <p:cNvPr id="13" name="Line 36"/>
          <p:cNvSpPr>
            <a:spLocks noChangeShapeType="1"/>
          </p:cNvSpPr>
          <p:nvPr userDrawn="1"/>
        </p:nvSpPr>
        <p:spPr bwMode="auto">
          <a:xfrm>
            <a:off x="-1357354" y="1071546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pic>
        <p:nvPicPr>
          <p:cNvPr id="14" name="Picture 41" descr="KU_new_bot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0" y="5551488"/>
            <a:ext cx="9144000" cy="1285875"/>
          </a:xfrm>
          <a:prstGeom prst="rect">
            <a:avLst/>
          </a:prstGeom>
          <a:noFill/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Enhedens navn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Sted og dato</a:t>
            </a:r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860683-ABD5-4FDA-9081-7028960C251B}" type="slidenum">
              <a:rPr lang="en-GB" smtClean="0"/>
              <a:pPr/>
              <a:t>‹#›</a:t>
            </a:fld>
            <a:endParaRPr lang="en-GB"/>
          </a:p>
        </p:txBody>
      </p:sp>
      <p:sp>
        <p:nvSpPr>
          <p:cNvPr id="9" name="Text Box 45"/>
          <p:cNvSpPr txBox="1">
            <a:spLocks noChangeArrowheads="1"/>
          </p:cNvSpPr>
          <p:nvPr userDrawn="1"/>
        </p:nvSpPr>
        <p:spPr bwMode="auto">
          <a:xfrm>
            <a:off x="-1404938" y="827088"/>
            <a:ext cx="1296988" cy="168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r>
              <a:rPr lang="en-GB" sz="1100">
                <a:solidFill>
                  <a:schemeClr val="bg1"/>
                </a:solidFill>
              </a:rPr>
              <a:t>Overskrift her</a:t>
            </a:r>
          </a:p>
        </p:txBody>
      </p:sp>
      <p:sp>
        <p:nvSpPr>
          <p:cNvPr id="10" name="Line 46"/>
          <p:cNvSpPr>
            <a:spLocks noChangeShapeType="1"/>
          </p:cNvSpPr>
          <p:nvPr userDrawn="1"/>
        </p:nvSpPr>
        <p:spPr bwMode="auto">
          <a:xfrm>
            <a:off x="-1404938" y="765175"/>
            <a:ext cx="1296988" cy="0"/>
          </a:xfrm>
          <a:prstGeom prst="line">
            <a:avLst/>
          </a:prstGeom>
          <a:noFill/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oter Placeholder 1"/>
          <p:cNvSpPr>
            <a:spLocks noGrp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Enhedens navn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r>
              <a:rPr lang="en-US" smtClean="0"/>
              <a:t>Sted og dato</a:t>
            </a:r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E860683-ABD5-4FDA-9081-7028960C251B}" type="slidenum">
              <a:rPr lang="en-GB" smtClean="0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80" name="Line 20"/>
          <p:cNvSpPr>
            <a:spLocks noChangeShapeType="1"/>
          </p:cNvSpPr>
          <p:nvPr userDrawn="1"/>
        </p:nvSpPr>
        <p:spPr bwMode="auto">
          <a:xfrm flipH="1">
            <a:off x="4763" y="6694488"/>
            <a:ext cx="9148762" cy="0"/>
          </a:xfrm>
          <a:prstGeom prst="line">
            <a:avLst/>
          </a:prstGeom>
          <a:noFill/>
          <a:ln w="9525">
            <a:solidFill>
              <a:srgbClr val="901A1E"/>
            </a:solidFill>
            <a:round/>
            <a:headEnd/>
            <a:tailEnd/>
          </a:ln>
        </p:spPr>
        <p:txBody>
          <a:bodyPr/>
          <a:lstStyle/>
          <a:p>
            <a:endParaRPr lang="en-GB"/>
          </a:p>
        </p:txBody>
      </p:sp>
      <p:pic>
        <p:nvPicPr>
          <p:cNvPr id="66601" name="Picture 41" descr="KU_new_bot4"/>
          <p:cNvPicPr>
            <a:picLocks noChangeAspect="1" noChangeArrowheads="1"/>
          </p:cNvPicPr>
          <p:nvPr userDrawn="1"/>
        </p:nvPicPr>
        <p:blipFill>
          <a:blip r:embed="rId9"/>
          <a:srcRect/>
          <a:stretch>
            <a:fillRect/>
          </a:stretch>
        </p:blipFill>
        <p:spPr bwMode="auto">
          <a:xfrm>
            <a:off x="0" y="5551488"/>
            <a:ext cx="9144000" cy="1285875"/>
          </a:xfrm>
          <a:prstGeom prst="rect">
            <a:avLst/>
          </a:prstGeom>
          <a:noFill/>
        </p:spPr>
      </p:pic>
      <p:pic>
        <p:nvPicPr>
          <p:cNvPr id="66600" name="Picture 40" descr="top_uk_58_02"/>
          <p:cNvPicPr>
            <a:picLocks noChangeAspect="1" noChangeArrowheads="1"/>
          </p:cNvPicPr>
          <p:nvPr userDrawn="1"/>
        </p:nvPicPr>
        <p:blipFill>
          <a:blip r:embed="rId10"/>
          <a:srcRect r="20320"/>
          <a:stretch>
            <a:fillRect/>
          </a:stretch>
        </p:blipFill>
        <p:spPr bwMode="auto">
          <a:xfrm>
            <a:off x="0" y="0"/>
            <a:ext cx="9144000" cy="26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91" name="Rectangle 31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57487" y="-3175"/>
            <a:ext cx="6251587" cy="263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F8F8F8"/>
                </a:solidFill>
              </a:defRPr>
            </a:lvl1pPr>
          </a:lstStyle>
          <a:p>
            <a:r>
              <a:rPr lang="en-GB" smtClean="0"/>
              <a:t>Enhedens navn</a:t>
            </a:r>
            <a:endParaRPr lang="en-GB"/>
          </a:p>
        </p:txBody>
      </p:sp>
      <p:sp>
        <p:nvSpPr>
          <p:cNvPr id="66596" name="Rectangle 36"/>
          <p:cNvSpPr>
            <a:spLocks noGrp="1" noChangeArrowheads="1"/>
          </p:cNvSpPr>
          <p:nvPr>
            <p:ph type="title"/>
          </p:nvPr>
        </p:nvSpPr>
        <p:spPr bwMode="auto">
          <a:xfrm>
            <a:off x="1042988" y="460375"/>
            <a:ext cx="6577200" cy="5762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for at redigere titeltypografi i masteren</a:t>
            </a:r>
          </a:p>
        </p:txBody>
      </p:sp>
      <p:sp>
        <p:nvSpPr>
          <p:cNvPr id="66597" name="Rectangle 3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42988" y="1374774"/>
            <a:ext cx="6577012" cy="448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Klik for at redigere teksttypografierne i masteren</a:t>
            </a:r>
          </a:p>
          <a:p>
            <a:pPr lvl="1"/>
            <a:r>
              <a:rPr lang="en-GB" smtClean="0"/>
              <a:t>Andet niveau</a:t>
            </a:r>
          </a:p>
          <a:p>
            <a:pPr lvl="2"/>
            <a:r>
              <a:rPr lang="en-GB" smtClean="0"/>
              <a:t>Tredje niveau</a:t>
            </a:r>
          </a:p>
          <a:p>
            <a:pPr lvl="3"/>
            <a:r>
              <a:rPr lang="en-GB" smtClean="0"/>
              <a:t>Fjerde niveau</a:t>
            </a:r>
          </a:p>
          <a:p>
            <a:pPr lvl="4"/>
            <a:r>
              <a:rPr lang="en-GB" smtClean="0"/>
              <a:t>Femte niveau</a:t>
            </a:r>
          </a:p>
        </p:txBody>
      </p:sp>
      <p:sp>
        <p:nvSpPr>
          <p:cNvPr id="23" name="Date Placeholder 22"/>
          <p:cNvSpPr>
            <a:spLocks noGrp="1"/>
          </p:cNvSpPr>
          <p:nvPr>
            <p:ph type="dt" sz="half" idx="2"/>
          </p:nvPr>
        </p:nvSpPr>
        <p:spPr>
          <a:xfrm>
            <a:off x="1044000" y="6350110"/>
            <a:ext cx="65772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US" smtClean="0"/>
              <a:t>Sted og dato</a:t>
            </a:r>
            <a:endParaRPr lang="en-GB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4"/>
          </p:nvPr>
        </p:nvSpPr>
        <p:spPr>
          <a:xfrm>
            <a:off x="1044000" y="6507558"/>
            <a:ext cx="2133600" cy="144000"/>
          </a:xfrm>
          <a:prstGeom prst="rect">
            <a:avLst/>
          </a:prstGeom>
        </p:spPr>
        <p:txBody>
          <a:bodyPr vert="horz" lIns="0" tIns="0" rIns="0" bIns="0" rtlCol="0" anchor="t" anchorCtr="0"/>
          <a:lstStyle>
            <a:lvl1pPr algn="l">
              <a:lnSpc>
                <a:spcPts val="900"/>
              </a:lnSpc>
              <a:defRPr sz="900">
                <a:solidFill>
                  <a:srgbClr val="000000"/>
                </a:solidFill>
              </a:defRPr>
            </a:lvl1pPr>
          </a:lstStyle>
          <a:p>
            <a:r>
              <a:rPr lang="en-GB" smtClean="0"/>
              <a:t>Slide </a:t>
            </a:r>
            <a:fld id="{DE860683-ABD5-4FDA-9081-7028960C251B}" type="slidenum">
              <a:rPr lang="en-GB" smtClean="0"/>
              <a:pPr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2" r:id="rId2"/>
    <p:sldLayoutId id="2147483663" r:id="rId3"/>
    <p:sldLayoutId id="2147483654" r:id="rId4"/>
    <p:sldLayoutId id="2147483662" r:id="rId5"/>
    <p:sldLayoutId id="2147483656" r:id="rId6"/>
    <p:sldLayoutId id="2147483657" r:id="rId7"/>
  </p:sldLayoutIdLst>
  <p:timing>
    <p:tnLst>
      <p:par>
        <p:cTn id="1" dur="indefinite" restart="never" nodeType="tmRoot"/>
      </p:par>
    </p:tnLst>
  </p:timing>
  <p:hf sldNum="0" hdr="0"/>
  <p:txStyles>
    <p:titleStyle>
      <a:lvl1pPr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000">
          <a:solidFill>
            <a:schemeClr val="tx2"/>
          </a:solidFill>
          <a:latin typeface="Verdana" pitchFamily="34" charset="0"/>
        </a:defRPr>
      </a:lvl9pPr>
    </p:titleStyle>
    <p:bodyStyle>
      <a:lvl1pPr algn="l" rtl="0" fontAlgn="base">
        <a:spcBef>
          <a:spcPct val="20000"/>
        </a:spcBef>
        <a:spcAft>
          <a:spcPct val="0"/>
        </a:spcAft>
        <a:defRPr sz="16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2pPr>
      <a:lvl3pPr marL="1146175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•"/>
        <a:defRPr sz="1600">
          <a:solidFill>
            <a:srgbClr val="000000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7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atlas.media.mit.edu/en/" TargetMode="Externa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7" Type="http://schemas.openxmlformats.org/officeDocument/2006/relationships/image" Target="../media/image1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a-DK" dirty="0" smtClean="0"/>
              <a:t>Strukturel transformation 2.0 (eller 3.0 eller 4.0)</a:t>
            </a:r>
            <a:endParaRPr lang="da-DK" sz="1600" dirty="0"/>
          </a:p>
        </p:txBody>
      </p:sp>
      <p:sp>
        <p:nvSpPr>
          <p:cNvPr id="7" name="Subtitle 6"/>
          <p:cNvSpPr>
            <a:spLocks noGrp="1"/>
          </p:cNvSpPr>
          <p:nvPr>
            <p:ph type="subTitle" sz="quarter" idx="1"/>
          </p:nvPr>
        </p:nvSpPr>
        <p:spPr/>
        <p:txBody>
          <a:bodyPr/>
          <a:lstStyle/>
          <a:p>
            <a:r>
              <a:rPr lang="da-DK" dirty="0" smtClean="0"/>
              <a:t>John Rand</a:t>
            </a:r>
          </a:p>
          <a:p>
            <a:r>
              <a:rPr lang="da-DK" dirty="0" smtClean="0"/>
              <a:t>Økonomisk </a:t>
            </a:r>
            <a:r>
              <a:rPr lang="da-DK" dirty="0" err="1" smtClean="0"/>
              <a:t>Eksploratorium</a:t>
            </a:r>
            <a:r>
              <a:rPr lang="da-DK" dirty="0" smtClean="0"/>
              <a:t> #5 om udviklingsøkonomi </a:t>
            </a:r>
          </a:p>
          <a:p>
            <a:r>
              <a:rPr lang="da-DK" dirty="0" smtClean="0"/>
              <a:t>København 24. oktober 2019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en-GB" dirty="0" smtClean="0"/>
              <a:t>John Rand</a:t>
            </a:r>
            <a:endParaRPr lang="en-GB" dirty="0"/>
          </a:p>
        </p:txBody>
      </p:sp>
      <p:pic>
        <p:nvPicPr>
          <p:cNvPr id="9" name="Picture 52" descr="1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50100" y="4508500"/>
            <a:ext cx="1993900" cy="2349500"/>
          </a:xfrm>
          <a:prstGeom prst="rect">
            <a:avLst/>
          </a:prstGeom>
          <a:noFill/>
        </p:spPr>
      </p:pic>
      <p:pic>
        <p:nvPicPr>
          <p:cNvPr id="10" name="Picture 40" descr="skabelon_new_2007_big"/>
          <p:cNvPicPr>
            <a:picLocks noChangeAspect="1" noChangeArrowheads="1"/>
          </p:cNvPicPr>
          <p:nvPr/>
        </p:nvPicPr>
        <p:blipFill>
          <a:blip r:embed="rId4"/>
          <a:srcRect t="21700"/>
          <a:stretch>
            <a:fillRect/>
          </a:stretch>
        </p:blipFill>
        <p:spPr bwMode="auto">
          <a:xfrm>
            <a:off x="5957189" y="3357563"/>
            <a:ext cx="3217862" cy="350043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da-DK" dirty="0" smtClean="0"/>
              <a:t>Hvorfor er det interessant?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42988" y="1374774"/>
            <a:ext cx="6769372" cy="4482000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da-DK" altLang="da-DK" sz="1400" b="1" dirty="0" smtClean="0"/>
              <a:t>Beliggenheden</a:t>
            </a:r>
            <a:r>
              <a:rPr lang="da-DK" altLang="da-DK" sz="1400" dirty="0" smtClean="0"/>
              <a:t> og </a:t>
            </a:r>
            <a:r>
              <a:rPr lang="da-DK" altLang="da-DK" sz="1400" b="1" dirty="0" smtClean="0"/>
              <a:t>strukturen</a:t>
            </a:r>
            <a:r>
              <a:rPr lang="da-DK" altLang="da-DK" sz="1400" dirty="0" smtClean="0"/>
              <a:t> på den globale industriproduktion har ændret sig markant i det nye årtusinde.</a:t>
            </a:r>
          </a:p>
          <a:p>
            <a:pPr marL="285750" indent="-285750">
              <a:buFontTx/>
              <a:buChar char="-"/>
            </a:pPr>
            <a:r>
              <a:rPr lang="da-DK" altLang="da-DK" sz="1400" dirty="0" smtClean="0"/>
              <a:t>Forarbejdede produkter produceres nu i højere grad i </a:t>
            </a:r>
            <a:r>
              <a:rPr lang="da-DK" altLang="da-DK" sz="1400" b="1" dirty="0" smtClean="0"/>
              <a:t>udviklingslande</a:t>
            </a:r>
            <a:r>
              <a:rPr lang="da-DK" altLang="da-DK" sz="1400" dirty="0" smtClean="0"/>
              <a:t>, og har afstedkommet et meget mere komplekst globalt værdikæde system (</a:t>
            </a:r>
            <a:r>
              <a:rPr lang="da-DK" altLang="da-DK" sz="1400" b="1" dirty="0" smtClean="0"/>
              <a:t>Global Value Chains</a:t>
            </a:r>
            <a:r>
              <a:rPr lang="da-DK" altLang="da-DK" sz="1400" dirty="0" smtClean="0"/>
              <a:t>)</a:t>
            </a:r>
          </a:p>
          <a:p>
            <a:pPr marL="285750" indent="-285750">
              <a:buFontTx/>
              <a:buChar char="-"/>
            </a:pPr>
            <a:r>
              <a:rPr lang="da-DK" altLang="da-DK" sz="1400" dirty="0" smtClean="0"/>
              <a:t>Tre ting har muliggjort denne strukturelle omlægning:</a:t>
            </a:r>
          </a:p>
          <a:p>
            <a:pPr lvl="1"/>
            <a:r>
              <a:rPr lang="da-DK" altLang="da-DK" sz="1200" dirty="0" smtClean="0"/>
              <a:t>Faldende transport and kommunikations omkostninger</a:t>
            </a:r>
          </a:p>
          <a:p>
            <a:pPr lvl="1"/>
            <a:r>
              <a:rPr lang="da-DK" altLang="da-DK" sz="1200" dirty="0" smtClean="0"/>
              <a:t>Afhængighed af </a:t>
            </a:r>
            <a:r>
              <a:rPr lang="da-DK" altLang="da-DK" sz="1200" b="1" dirty="0" smtClean="0"/>
              <a:t>mindre sofistikerede</a:t>
            </a:r>
            <a:r>
              <a:rPr lang="da-DK" altLang="da-DK" sz="1200" dirty="0" smtClean="0"/>
              <a:t> og dermed lettere adgang til inputs</a:t>
            </a:r>
          </a:p>
          <a:p>
            <a:pPr lvl="1"/>
            <a:r>
              <a:rPr lang="da-DK" altLang="da-DK" sz="1200" dirty="0"/>
              <a:t>Afhængighed </a:t>
            </a:r>
            <a:r>
              <a:rPr lang="da-DK" altLang="da-DK" sz="1200" dirty="0" smtClean="0"/>
              <a:t>af produktionsprocesser som i højere grad end tidligere kan udnytte ”</a:t>
            </a:r>
            <a:r>
              <a:rPr lang="da-DK" altLang="da-DK" sz="1200" b="1" dirty="0" err="1" smtClean="0"/>
              <a:t>economies</a:t>
            </a:r>
            <a:r>
              <a:rPr lang="da-DK" altLang="da-DK" sz="1200" b="1" dirty="0" smtClean="0"/>
              <a:t> of </a:t>
            </a:r>
            <a:r>
              <a:rPr lang="da-DK" altLang="da-DK" sz="1200" b="1" dirty="0" err="1" smtClean="0"/>
              <a:t>scale</a:t>
            </a:r>
            <a:r>
              <a:rPr lang="da-DK" altLang="da-DK" sz="1200" dirty="0" smtClean="0"/>
              <a:t>” og som </a:t>
            </a:r>
            <a:r>
              <a:rPr lang="da-DK" altLang="da-DK" sz="1200" dirty="0" smtClean="0"/>
              <a:t>har </a:t>
            </a:r>
            <a:r>
              <a:rPr lang="da-DK" altLang="da-DK" sz="1200" b="1" dirty="0" smtClean="0"/>
              <a:t>agglomerationsfordele</a:t>
            </a:r>
            <a:r>
              <a:rPr lang="da-DK" altLang="da-DK" sz="1200" dirty="0" smtClean="0"/>
              <a:t>.</a:t>
            </a:r>
          </a:p>
          <a:p>
            <a:pPr marL="285750" indent="-285750">
              <a:buFontTx/>
              <a:buChar char="-"/>
            </a:pPr>
            <a:r>
              <a:rPr lang="da-DK" altLang="da-DK" sz="1400" dirty="0" smtClean="0"/>
              <a:t>Men skiftet har ikke været ligeligt fordelt</a:t>
            </a:r>
            <a:endParaRPr lang="da-DK" altLang="da-DK" dirty="0" smtClean="0"/>
          </a:p>
          <a:p>
            <a:pPr lvl="1"/>
            <a:r>
              <a:rPr lang="da-DK" altLang="da-DK" sz="1200" dirty="0" smtClean="0"/>
              <a:t>Østasien står i dag for mere 60% af værditilvæksten genereret af udviklingslande.</a:t>
            </a:r>
          </a:p>
          <a:p>
            <a:pPr marL="285750" indent="-285750">
              <a:buFontTx/>
              <a:buChar char="-"/>
            </a:pPr>
            <a:r>
              <a:rPr lang="da-DK" altLang="da-DK" sz="1400" dirty="0" smtClean="0"/>
              <a:t>Den ”afrikanske” industriproduktion og deres andel af den totale eksport er faldet både i volumen og i diversitet and kompleksitet.</a:t>
            </a:r>
          </a:p>
          <a:p>
            <a:pPr lvl="1"/>
            <a:r>
              <a:rPr lang="da-DK" altLang="da-DK" sz="1200" dirty="0" smtClean="0"/>
              <a:t>Netværks </a:t>
            </a:r>
            <a:r>
              <a:rPr lang="da-DK" altLang="da-DK" sz="1200" dirty="0" smtClean="0"/>
              <a:t>teorier (Hausmann and Hidalgo, Science 2007) forudsiger at dette </a:t>
            </a:r>
            <a:r>
              <a:rPr lang="da-DK" altLang="da-DK" sz="1200" dirty="0" smtClean="0"/>
              <a:t>har, </a:t>
            </a:r>
            <a:r>
              <a:rPr lang="da-DK" altLang="da-DK" sz="1200" dirty="0" smtClean="0"/>
              <a:t>og vil </a:t>
            </a:r>
            <a:r>
              <a:rPr lang="da-DK" altLang="da-DK" sz="1200" dirty="0" smtClean="0"/>
              <a:t>få, </a:t>
            </a:r>
            <a:r>
              <a:rPr lang="da-DK" altLang="da-DK" sz="1200" dirty="0" smtClean="0"/>
              <a:t>meget store udviklingsmæssige konsekvenser for Afrika på længere sigt, da der ligger meget læring i denne form for omlægning – det jeg kalder ”</a:t>
            </a:r>
            <a:r>
              <a:rPr lang="da-DK" altLang="da-DK" sz="1200" b="1" dirty="0" smtClean="0"/>
              <a:t>strukturel transformation </a:t>
            </a:r>
            <a:r>
              <a:rPr lang="da-DK" altLang="da-DK" sz="1200" b="1" dirty="0" smtClean="0"/>
              <a:t>2.0 (eller 3.0 eller 4.0)</a:t>
            </a:r>
            <a:r>
              <a:rPr lang="da-DK" altLang="da-DK" sz="1200" dirty="0" smtClean="0"/>
              <a:t>”.</a:t>
            </a:r>
            <a:endParaRPr lang="da-DK" altLang="da-DK" sz="1200" dirty="0" smtClean="0"/>
          </a:p>
          <a:p>
            <a:pPr lvl="1"/>
            <a:endParaRPr lang="da-DK" altLang="da-DK" sz="1200" dirty="0" smtClean="0"/>
          </a:p>
        </p:txBody>
      </p:sp>
    </p:spTree>
    <p:extLst>
      <p:ext uri="{BB962C8B-B14F-4D97-AF65-F5344CB8AC3E}">
        <p14:creationId xmlns:p14="http://schemas.microsoft.com/office/powerpoint/2010/main" val="7167876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da-DK" altLang="da-DK" dirty="0" smtClean="0"/>
              <a:t>Hvad er det der sker i Afrika?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285750" indent="-285750" eaLnBrk="1" hangingPunct="1">
              <a:buFontTx/>
              <a:buChar char="-"/>
              <a:defRPr/>
            </a:pPr>
            <a:r>
              <a:rPr lang="da-DK" dirty="0" smtClean="0"/>
              <a:t>Afrika har generelt haft svært ved at industrialisere og der har været meget lidt jobskabelse i forarbejdningssektoren.</a:t>
            </a:r>
          </a:p>
          <a:p>
            <a:pPr lvl="1" eaLnBrk="1" hangingPunct="1">
              <a:defRPr/>
            </a:pPr>
            <a:r>
              <a:rPr lang="da-DK" sz="1200" dirty="0" smtClean="0"/>
              <a:t>Arbejdskraft er endda flyttet </a:t>
            </a:r>
            <a:r>
              <a:rPr lang="da-DK" sz="1200" b="1" dirty="0" smtClean="0"/>
              <a:t>fra højere til lavere </a:t>
            </a:r>
            <a:r>
              <a:rPr lang="da-DK" sz="1200" b="1" dirty="0" err="1" smtClean="0"/>
              <a:t>value</a:t>
            </a:r>
            <a:r>
              <a:rPr lang="da-DK" sz="1200" b="1" dirty="0" smtClean="0"/>
              <a:t> </a:t>
            </a:r>
            <a:r>
              <a:rPr lang="da-DK" sz="1200" b="1" dirty="0" err="1" smtClean="0"/>
              <a:t>added</a:t>
            </a:r>
            <a:r>
              <a:rPr lang="da-DK" sz="1200" dirty="0" smtClean="0"/>
              <a:t> produktion (</a:t>
            </a:r>
            <a:r>
              <a:rPr lang="da-DK" sz="1200" dirty="0" err="1" smtClean="0"/>
              <a:t>McMillan</a:t>
            </a:r>
            <a:r>
              <a:rPr lang="da-DK" sz="1200" dirty="0" smtClean="0"/>
              <a:t> and </a:t>
            </a:r>
            <a:r>
              <a:rPr lang="da-DK" sz="1200" dirty="0" err="1" smtClean="0"/>
              <a:t>Rodrik</a:t>
            </a:r>
            <a:r>
              <a:rPr lang="da-DK" sz="1200" dirty="0" smtClean="0"/>
              <a:t>, 2011).</a:t>
            </a:r>
          </a:p>
          <a:p>
            <a:pPr lvl="1" eaLnBrk="1" hangingPunct="1">
              <a:defRPr/>
            </a:pPr>
            <a:r>
              <a:rPr lang="da-DK" sz="1200" dirty="0" smtClean="0"/>
              <a:t>Den gennemsnitlige industriproduktion i </a:t>
            </a:r>
            <a:r>
              <a:rPr lang="da-DK" sz="1200" dirty="0" err="1" smtClean="0"/>
              <a:t>Afrika’s</a:t>
            </a:r>
            <a:r>
              <a:rPr lang="da-DK" sz="1200" dirty="0" smtClean="0"/>
              <a:t> fattigste lande er lavere </a:t>
            </a:r>
            <a:r>
              <a:rPr lang="da-DK" sz="1200" dirty="0" smtClean="0"/>
              <a:t>i </a:t>
            </a:r>
            <a:r>
              <a:rPr lang="da-DK" sz="1200" dirty="0" smtClean="0"/>
              <a:t>dag (som andel af BNP) end det var i 1985 (Page, 2012).</a:t>
            </a:r>
          </a:p>
          <a:p>
            <a:pPr marL="285750" lvl="1" eaLnBrk="1" hangingPunct="1">
              <a:buFontTx/>
              <a:buChar char="-"/>
              <a:defRPr/>
            </a:pPr>
            <a:endParaRPr lang="da-DK" dirty="0" smtClean="0"/>
          </a:p>
          <a:p>
            <a:pPr marL="285750" lvl="1" eaLnBrk="1" hangingPunct="1">
              <a:buFontTx/>
              <a:buChar char="-"/>
              <a:defRPr/>
            </a:pPr>
            <a:r>
              <a:rPr lang="da-DK" dirty="0" smtClean="0"/>
              <a:t>En form for strukturel ændring som skifter knappe ressourcer fra lav til høj produktive formal er presserende i Afrika (Newman mfl., 2018)</a:t>
            </a:r>
          </a:p>
          <a:p>
            <a:pPr lvl="1" eaLnBrk="1" hangingPunct="1">
              <a:defRPr/>
            </a:pPr>
            <a:r>
              <a:rPr lang="da-DK" sz="1200" dirty="0" smtClean="0"/>
              <a:t>Spørgsmålet er om vækst kan skabes uden en strukturel omlægning? </a:t>
            </a:r>
          </a:p>
          <a:p>
            <a:pPr marL="285750" indent="-285750" eaLnBrk="1" hangingPunct="1">
              <a:buFontTx/>
              <a:buChar char="-"/>
              <a:defRPr/>
            </a:pPr>
            <a:endParaRPr lang="da-DK" dirty="0" smtClean="0"/>
          </a:p>
          <a:p>
            <a:pPr marL="285750" indent="-285750" eaLnBrk="1" hangingPunct="1">
              <a:buFontTx/>
              <a:buChar char="-"/>
              <a:defRPr/>
            </a:pPr>
            <a:r>
              <a:rPr lang="da-DK" dirty="0" smtClean="0"/>
              <a:t>Kan (og skal) Afrika industrialisere?</a:t>
            </a:r>
          </a:p>
          <a:p>
            <a:pPr lvl="1" eaLnBrk="1" hangingPunct="1">
              <a:defRPr/>
            </a:pPr>
            <a:r>
              <a:rPr lang="da-DK" sz="1200" dirty="0" smtClean="0"/>
              <a:t>Hvad kan accelerere skiftet af arbejdskraft fra lav produktive jobs I landbrug og den uformelle sektor, til mere produktive jobs in agro-business, forarbejdning og handlede services?</a:t>
            </a:r>
          </a:p>
          <a:p>
            <a:pPr marL="0" indent="0" eaLnBrk="1" hangingPunct="1">
              <a:defRPr/>
            </a:pPr>
            <a:endParaRPr lang="da-DK" sz="1400" dirty="0" smtClean="0"/>
          </a:p>
          <a:p>
            <a:pPr marL="0" indent="0" eaLnBrk="1" hangingPunct="1">
              <a:defRPr/>
            </a:pPr>
            <a:endParaRPr lang="da-DK" sz="1400" dirty="0" smtClean="0"/>
          </a:p>
          <a:p>
            <a:pPr marL="0" indent="0" eaLnBrk="1" hangingPunct="1">
              <a:defRPr/>
            </a:pPr>
            <a:endParaRPr lang="da-DK" sz="1400" dirty="0" smtClean="0"/>
          </a:p>
          <a:p>
            <a:pPr marL="0" indent="0" eaLnBrk="1" hangingPunct="1">
              <a:defRPr/>
            </a:pPr>
            <a:endParaRPr lang="da-DK" sz="1400" dirty="0" smtClean="0"/>
          </a:p>
          <a:p>
            <a:pPr marL="0" indent="0" eaLnBrk="1" hangingPunct="1">
              <a:defRPr/>
            </a:pPr>
            <a:endParaRPr lang="da-DK" sz="1400" dirty="0" smtClean="0"/>
          </a:p>
        </p:txBody>
      </p:sp>
    </p:spTree>
    <p:extLst>
      <p:ext uri="{BB962C8B-B14F-4D97-AF65-F5344CB8AC3E}">
        <p14:creationId xmlns:p14="http://schemas.microsoft.com/office/powerpoint/2010/main" val="2248204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Meget har ændret sig – SMIL 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  <a:endParaRPr lang="en-US" dirty="0"/>
          </a:p>
        </p:txBody>
      </p:sp>
      <p:pic>
        <p:nvPicPr>
          <p:cNvPr id="6" name="Content Placeholder 5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2780" y="1268760"/>
            <a:ext cx="8341668" cy="3600399"/>
          </a:xfrm>
        </p:spPr>
      </p:pic>
      <p:sp>
        <p:nvSpPr>
          <p:cNvPr id="3" name="TextBox 2"/>
          <p:cNvSpPr txBox="1"/>
          <p:nvPr/>
        </p:nvSpPr>
        <p:spPr>
          <a:xfrm>
            <a:off x="1078776" y="4869160"/>
            <a:ext cx="7504619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sz="2000" dirty="0" smtClean="0"/>
              <a:t>Men der er meget læring i forarbejdning (produktion).</a:t>
            </a:r>
          </a:p>
          <a:p>
            <a:r>
              <a:rPr lang="da-DK" sz="2000" dirty="0" smtClean="0"/>
              <a:t>Men hvilken type produktion er bedst i hvilken kontekst?</a:t>
            </a:r>
          </a:p>
          <a:p>
            <a:r>
              <a:rPr lang="da-DK" sz="2000" dirty="0" smtClean="0"/>
              <a:t>Kan vi identificere det?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837133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 smtClean="0"/>
              <a:t>Økonomisk Kompleksitet </a:t>
            </a:r>
            <a:r>
              <a:rPr lang="da-DK" dirty="0"/>
              <a:t/>
            </a:r>
            <a:br>
              <a:rPr lang="da-DK" dirty="0"/>
            </a:br>
            <a:r>
              <a:rPr lang="da-DK" dirty="0" smtClean="0"/>
              <a:t>”Du er hvad du eksporterer” </a:t>
            </a:r>
            <a:r>
              <a:rPr lang="da-DK" dirty="0" smtClean="0">
                <a:sym typeface="Wingdings" panose="05000000000000000000" pitchFamily="2" charset="2"/>
              </a:rPr>
              <a:t></a:t>
            </a:r>
            <a:endParaRPr lang="da-DK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374775"/>
            <a:ext cx="6769372" cy="4106863"/>
          </a:xfrm>
        </p:spPr>
        <p:txBody>
          <a:bodyPr/>
          <a:lstStyle/>
          <a:p>
            <a:pPr marL="285750" indent="-285750">
              <a:buFontTx/>
              <a:buChar char="-"/>
            </a:pPr>
            <a:r>
              <a:rPr lang="da-DK" dirty="0" smtClean="0"/>
              <a:t>Bygger på ideen om at det betyder noget hvad du eksporterer.</a:t>
            </a:r>
          </a:p>
          <a:p>
            <a:pPr marL="1028700" lvl="1">
              <a:buFontTx/>
              <a:buChar char="-"/>
            </a:pPr>
            <a:r>
              <a:rPr lang="da-DK" sz="1400" dirty="0" smtClean="0"/>
              <a:t>Positiv sammenhæng mellem hvor sofistikeret din eksport er og økonomisk vækst.</a:t>
            </a:r>
          </a:p>
          <a:p>
            <a:pPr marL="285750" indent="-285750">
              <a:buFontTx/>
              <a:buChar char="-"/>
            </a:pPr>
            <a:r>
              <a:rPr lang="da-DK" dirty="0" smtClean="0"/>
              <a:t>Der er </a:t>
            </a:r>
            <a:r>
              <a:rPr lang="da-DK" b="1" dirty="0" smtClean="0"/>
              <a:t>positive </a:t>
            </a:r>
            <a:r>
              <a:rPr lang="da-DK" b="1" dirty="0" smtClean="0"/>
              <a:t>”kontekst </a:t>
            </a:r>
            <a:r>
              <a:rPr lang="da-DK" b="1" dirty="0" smtClean="0"/>
              <a:t>specifikke </a:t>
            </a:r>
            <a:r>
              <a:rPr lang="da-DK" b="1" dirty="0" err="1" smtClean="0"/>
              <a:t>eksternaliteter</a:t>
            </a:r>
            <a:r>
              <a:rPr lang="da-DK" b="1" dirty="0" smtClean="0"/>
              <a:t>” </a:t>
            </a:r>
            <a:r>
              <a:rPr lang="da-DK" b="1" dirty="0" smtClean="0"/>
              <a:t>i hvert produceret produkt</a:t>
            </a:r>
            <a:r>
              <a:rPr lang="da-DK" dirty="0" smtClean="0"/>
              <a:t>, som giver mulighed for forskellige lærings ”</a:t>
            </a:r>
            <a:r>
              <a:rPr lang="da-DK" dirty="0" err="1" smtClean="0"/>
              <a:t>spillovers</a:t>
            </a:r>
            <a:r>
              <a:rPr lang="da-DK" dirty="0" smtClean="0"/>
              <a:t>”.</a:t>
            </a:r>
            <a:endParaRPr lang="da-DK" sz="1400" dirty="0" smtClean="0"/>
          </a:p>
          <a:p>
            <a:pPr marL="285750" indent="-285750">
              <a:buFontTx/>
              <a:buChar char="-"/>
            </a:pPr>
            <a:r>
              <a:rPr lang="da-DK" altLang="en-US" dirty="0" smtClean="0"/>
              <a:t>Lande kan derfor strategisk </a:t>
            </a:r>
            <a:r>
              <a:rPr lang="da-DK" altLang="en-US" dirty="0" err="1" smtClean="0"/>
              <a:t>leapfroge</a:t>
            </a:r>
            <a:r>
              <a:rPr lang="da-DK" altLang="en-US" dirty="0" smtClean="0"/>
              <a:t> og opnå vækst hurtigere ved at </a:t>
            </a:r>
            <a:r>
              <a:rPr lang="da-DK" altLang="en-US" b="1" dirty="0" smtClean="0"/>
              <a:t>diversificere</a:t>
            </a:r>
            <a:r>
              <a:rPr lang="da-DK" altLang="en-US" dirty="0" smtClean="0"/>
              <a:t> og </a:t>
            </a:r>
            <a:r>
              <a:rPr lang="da-DK" altLang="en-US" b="1" dirty="0" smtClean="0"/>
              <a:t>opgradere</a:t>
            </a:r>
            <a:r>
              <a:rPr lang="da-DK" altLang="en-US" dirty="0" smtClean="0"/>
              <a:t> til mere sofistikerede produkter (selvom man ikke umiddelbart har en komparativ fordel heri). </a:t>
            </a:r>
            <a:endParaRPr lang="da-DK" altLang="en-US" dirty="0" smtClean="0"/>
          </a:p>
          <a:p>
            <a:pPr marL="285750" indent="-285750">
              <a:buFontTx/>
              <a:buChar char="-"/>
            </a:pPr>
            <a:r>
              <a:rPr lang="da-DK" altLang="en-US" b="1" u="sng" dirty="0" smtClean="0"/>
              <a:t>K</a:t>
            </a:r>
            <a:r>
              <a:rPr lang="da-DK" altLang="en-US" b="1" u="sng" dirty="0" smtClean="0">
                <a:solidFill>
                  <a:srgbClr val="000000"/>
                </a:solidFill>
              </a:rPr>
              <a:t>omparative </a:t>
            </a:r>
            <a:r>
              <a:rPr lang="da-DK" altLang="en-US" b="1" u="sng" dirty="0" smtClean="0">
                <a:solidFill>
                  <a:srgbClr val="000000"/>
                </a:solidFill>
              </a:rPr>
              <a:t>fordele kan skabes/udvikles</a:t>
            </a:r>
            <a:r>
              <a:rPr lang="da-DK" altLang="en-US" b="1" dirty="0" smtClean="0">
                <a:solidFill>
                  <a:srgbClr val="000000"/>
                </a:solidFill>
              </a:rPr>
              <a:t>. </a:t>
            </a:r>
            <a:r>
              <a:rPr lang="da-DK" altLang="en-US" sz="1400" b="1" dirty="0" smtClean="0"/>
              <a:t>”</a:t>
            </a:r>
            <a:r>
              <a:rPr lang="da-DK" altLang="en-US" sz="1400" i="1" dirty="0" err="1" smtClean="0"/>
              <a:t>Technological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capabilities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can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be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acquired</a:t>
            </a:r>
            <a:r>
              <a:rPr lang="da-DK" altLang="en-US" sz="1400" i="1" dirty="0" smtClean="0"/>
              <a:t> and </a:t>
            </a:r>
            <a:r>
              <a:rPr lang="da-DK" altLang="en-US" sz="1400" i="1" dirty="0" err="1" smtClean="0"/>
              <a:t>can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change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what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you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export</a:t>
            </a:r>
            <a:r>
              <a:rPr lang="da-DK" altLang="en-US" sz="1400" i="1" dirty="0" smtClean="0"/>
              <a:t>. </a:t>
            </a:r>
            <a:r>
              <a:rPr lang="da-DK" altLang="en-US" sz="1400" i="1" dirty="0" err="1" smtClean="0"/>
              <a:t>There</a:t>
            </a:r>
            <a:r>
              <a:rPr lang="da-DK" altLang="en-US" sz="1400" i="1" dirty="0" smtClean="0"/>
              <a:t> is </a:t>
            </a:r>
            <a:r>
              <a:rPr lang="da-DK" altLang="en-US" sz="1400" i="1" dirty="0" err="1" smtClean="0"/>
              <a:t>no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need</a:t>
            </a:r>
            <a:r>
              <a:rPr lang="da-DK" altLang="en-US" sz="1400" i="1" dirty="0" smtClean="0"/>
              <a:t> to </a:t>
            </a:r>
            <a:r>
              <a:rPr lang="da-DK" altLang="en-US" sz="1400" i="1" dirty="0" err="1" smtClean="0"/>
              <a:t>rely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only</a:t>
            </a:r>
            <a:r>
              <a:rPr lang="da-DK" altLang="en-US" sz="1400" i="1" dirty="0" smtClean="0"/>
              <a:t> on </a:t>
            </a:r>
            <a:r>
              <a:rPr lang="da-DK" altLang="en-US" sz="1400" i="1" dirty="0" err="1" smtClean="0"/>
              <a:t>your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natural</a:t>
            </a:r>
            <a:r>
              <a:rPr lang="da-DK" altLang="en-US" sz="1400" i="1" dirty="0" smtClean="0"/>
              <a:t> </a:t>
            </a:r>
            <a:r>
              <a:rPr lang="da-DK" altLang="en-US" sz="1400" i="1" dirty="0" err="1" smtClean="0"/>
              <a:t>endowments</a:t>
            </a:r>
            <a:r>
              <a:rPr lang="da-DK" altLang="en-US" sz="1400" i="1" dirty="0" smtClean="0"/>
              <a:t> to guide </a:t>
            </a:r>
            <a:r>
              <a:rPr lang="da-DK" altLang="en-US" sz="1400" i="1" dirty="0" err="1" smtClean="0"/>
              <a:t>export</a:t>
            </a:r>
            <a:r>
              <a:rPr lang="da-DK" altLang="en-US" sz="1400" i="1" dirty="0" smtClean="0"/>
              <a:t> patterns</a:t>
            </a:r>
            <a:r>
              <a:rPr lang="da-DK" altLang="en-US" sz="1400" dirty="0" smtClean="0"/>
              <a:t>” Hausmann and Hidalgo (2007</a:t>
            </a:r>
            <a:r>
              <a:rPr lang="da-DK" altLang="en-US" sz="1400" dirty="0" smtClean="0"/>
              <a:t>).</a:t>
            </a:r>
          </a:p>
          <a:p>
            <a:pPr marL="285750" indent="-285750">
              <a:buFontTx/>
              <a:buChar char="-"/>
            </a:pPr>
            <a:endParaRPr lang="da-DK" altLang="en-US" sz="1400" dirty="0"/>
          </a:p>
          <a:p>
            <a:pPr marL="285750" indent="-285750">
              <a:buFontTx/>
              <a:buChar char="-"/>
            </a:pPr>
            <a:r>
              <a:rPr lang="da-DK" altLang="en-US" dirty="0" smtClean="0"/>
              <a:t>POLITIK </a:t>
            </a:r>
            <a:r>
              <a:rPr lang="da-DK" altLang="en-US" dirty="0" smtClean="0"/>
              <a:t>ANBEFALING: </a:t>
            </a:r>
            <a:r>
              <a:rPr lang="da-DK" altLang="en-US" dirty="0" smtClean="0"/>
              <a:t>Fokuser også </a:t>
            </a:r>
            <a:r>
              <a:rPr lang="da-DK" altLang="en-US" dirty="0" smtClean="0"/>
              <a:t>i højere kvalitets/produktivitetsprodukter - og ikke kun i produkter hvor du har komparative fordele. </a:t>
            </a:r>
            <a:endParaRPr lang="da-DK" altLang="en-US" dirty="0" smtClean="0"/>
          </a:p>
          <a:p>
            <a:pPr marL="285750" indent="-285750">
              <a:buFontTx/>
              <a:buChar char="-"/>
            </a:pPr>
            <a:r>
              <a:rPr lang="da-DK" dirty="0" smtClean="0">
                <a:hlinkClick r:id="rId3"/>
              </a:rPr>
              <a:t>http</a:t>
            </a:r>
            <a:r>
              <a:rPr lang="da-DK" dirty="0" smtClean="0">
                <a:hlinkClick r:id="rId3"/>
              </a:rPr>
              <a:t>://atlas.media.mit.edu/en/</a:t>
            </a: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28167457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dirty="0" smtClean="0">
                <a:ea typeface="ＭＳ Ｐゴシック" pitchFamily="34" charset="-128"/>
              </a:rPr>
              <a:t>Hvordan er et land komplekst?</a:t>
            </a:r>
          </a:p>
        </p:txBody>
      </p:sp>
      <p:sp>
        <p:nvSpPr>
          <p:cNvPr id="28677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fld id="{25F7550A-B9AB-461A-AB83-59824D7B3563}" type="slidenum">
              <a:rPr lang="da-DK" altLang="en-US" sz="900" smtClean="0">
                <a:solidFill>
                  <a:srgbClr val="000000"/>
                </a:solidFill>
              </a:rPr>
              <a:pPr eaLnBrk="1" hangingPunct="1">
                <a:spcBef>
                  <a:spcPct val="0"/>
                </a:spcBef>
              </a:pPr>
              <a:t>6</a:t>
            </a:fld>
            <a:endParaRPr lang="da-DK" altLang="en-US" sz="900" dirty="0" smtClean="0">
              <a:solidFill>
                <a:srgbClr val="000000"/>
              </a:solidFill>
            </a:endParaRPr>
          </a:p>
        </p:txBody>
      </p:sp>
      <p:pic>
        <p:nvPicPr>
          <p:cNvPr id="28678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913" y="1135063"/>
            <a:ext cx="6480175" cy="51736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8679" name="TextBox 9"/>
          <p:cNvSpPr txBox="1">
            <a:spLocks noChangeArrowheads="1"/>
          </p:cNvSpPr>
          <p:nvPr/>
        </p:nvSpPr>
        <p:spPr bwMode="auto">
          <a:xfrm>
            <a:off x="2195513" y="6289675"/>
            <a:ext cx="4176712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spcBef>
                <a:spcPct val="20000"/>
              </a:spcBef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spcBef>
                <a:spcPct val="20000"/>
              </a:spcBef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spcBef>
                <a:spcPct val="20000"/>
              </a:spcBef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rgbClr val="21212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da-DK" altLang="en-US" sz="1400" dirty="0" smtClean="0">
                <a:solidFill>
                  <a:schemeClr val="tx1"/>
                </a:solidFill>
              </a:rPr>
              <a:t>Kilde: </a:t>
            </a:r>
            <a:r>
              <a:rPr lang="da-DK" altLang="en-US" sz="1400" dirty="0">
                <a:solidFill>
                  <a:schemeClr val="tx1"/>
                </a:solidFill>
              </a:rPr>
              <a:t>Atlas of </a:t>
            </a:r>
            <a:r>
              <a:rPr lang="da-DK" altLang="en-US" sz="1400" dirty="0" err="1">
                <a:solidFill>
                  <a:schemeClr val="tx1"/>
                </a:solidFill>
              </a:rPr>
              <a:t>Economic</a:t>
            </a:r>
            <a:r>
              <a:rPr lang="da-DK" altLang="en-US" sz="1400" dirty="0">
                <a:solidFill>
                  <a:schemeClr val="tx1"/>
                </a:solidFill>
              </a:rPr>
              <a:t> </a:t>
            </a:r>
            <a:r>
              <a:rPr lang="da-DK" altLang="en-US" sz="1400" dirty="0" err="1" smtClean="0">
                <a:solidFill>
                  <a:schemeClr val="tx1"/>
                </a:solidFill>
              </a:rPr>
              <a:t>Complexity</a:t>
            </a:r>
            <a:endParaRPr lang="da-DK" alt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7599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700" name="Slide Number Placeholder 5"/>
          <p:cNvSpPr>
            <a:spLocks noGrp="1"/>
          </p:cNvSpPr>
          <p:nvPr>
            <p:ph type="sldNum" sz="quarter" idx="12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fld id="{5E3960F3-5E20-4C43-9498-3A0AB3B5DBBD}" type="slidenum">
              <a:rPr lang="da-DK" altLang="en-US" sz="900" smtClean="0">
                <a:solidFill>
                  <a:srgbClr val="000000"/>
                </a:solidFill>
              </a:rPr>
              <a:pPr eaLnBrk="1" hangingPunct="1"/>
              <a:t>7</a:t>
            </a:fld>
            <a:endParaRPr lang="da-DK" altLang="en-US" sz="900" dirty="0" smtClean="0">
              <a:solidFill>
                <a:srgbClr val="000000"/>
              </a:solidFill>
            </a:endParaRPr>
          </a:p>
        </p:txBody>
      </p:sp>
      <p:pic>
        <p:nvPicPr>
          <p:cNvPr id="2970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6371" y="862285"/>
            <a:ext cx="3000375" cy="2047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9703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08" y="2806973"/>
            <a:ext cx="3390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4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308" y="4678635"/>
            <a:ext cx="3390900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5" name="Picture 6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1933" y="1006748"/>
            <a:ext cx="3152775" cy="2028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6" name="Picture 7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4808" y="2884760"/>
            <a:ext cx="3105150" cy="200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9707" name="Picture 8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6274" b="7004"/>
          <a:stretch>
            <a:fillRect/>
          </a:stretch>
        </p:blipFill>
        <p:spPr bwMode="auto">
          <a:xfrm>
            <a:off x="5167833" y="4678635"/>
            <a:ext cx="3076575" cy="1990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9708" name="TextBox 7"/>
          <p:cNvSpPr txBox="1">
            <a:spLocks noChangeArrowheads="1"/>
          </p:cNvSpPr>
          <p:nvPr/>
        </p:nvSpPr>
        <p:spPr bwMode="auto">
          <a:xfrm>
            <a:off x="-16942" y="1583010"/>
            <a:ext cx="1268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a-DK" altLang="en-US" dirty="0" smtClean="0"/>
              <a:t>70erne</a:t>
            </a:r>
            <a:endParaRPr lang="en-US" altLang="en-US" dirty="0"/>
          </a:p>
        </p:txBody>
      </p:sp>
      <p:sp>
        <p:nvSpPr>
          <p:cNvPr id="29709" name="TextBox 17"/>
          <p:cNvSpPr txBox="1">
            <a:spLocks noChangeArrowheads="1"/>
          </p:cNvSpPr>
          <p:nvPr/>
        </p:nvSpPr>
        <p:spPr bwMode="auto">
          <a:xfrm>
            <a:off x="-16942" y="3497535"/>
            <a:ext cx="1268296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a-DK" altLang="en-US" dirty="0" smtClean="0"/>
              <a:t>90erne</a:t>
            </a:r>
            <a:endParaRPr lang="en-US" altLang="en-US" dirty="0"/>
          </a:p>
        </p:txBody>
      </p:sp>
      <p:sp>
        <p:nvSpPr>
          <p:cNvPr id="29710" name="TextBox 18"/>
          <p:cNvSpPr txBox="1">
            <a:spLocks noChangeArrowheads="1"/>
          </p:cNvSpPr>
          <p:nvPr/>
        </p:nvSpPr>
        <p:spPr bwMode="auto">
          <a:xfrm>
            <a:off x="24333" y="5399360"/>
            <a:ext cx="641522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a-DK" altLang="en-US" dirty="0" smtClean="0"/>
              <a:t>NU</a:t>
            </a:r>
            <a:endParaRPr lang="en-US" altLang="en-US" dirty="0"/>
          </a:p>
        </p:txBody>
      </p:sp>
      <p:sp>
        <p:nvSpPr>
          <p:cNvPr id="29711" name="TextBox 19"/>
          <p:cNvSpPr txBox="1">
            <a:spLocks noChangeArrowheads="1"/>
          </p:cNvSpPr>
          <p:nvPr/>
        </p:nvSpPr>
        <p:spPr bwMode="auto">
          <a:xfrm>
            <a:off x="1926158" y="473348"/>
            <a:ext cx="1184275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a-DK" altLang="en-US"/>
              <a:t>Ghana</a:t>
            </a:r>
            <a:endParaRPr lang="en-US" altLang="en-US"/>
          </a:p>
        </p:txBody>
      </p:sp>
      <p:sp>
        <p:nvSpPr>
          <p:cNvPr id="29712" name="TextBox 20"/>
          <p:cNvSpPr txBox="1">
            <a:spLocks noChangeArrowheads="1"/>
          </p:cNvSpPr>
          <p:nvPr/>
        </p:nvSpPr>
        <p:spPr bwMode="auto">
          <a:xfrm>
            <a:off x="5742508" y="473348"/>
            <a:ext cx="1497013" cy="461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Verdana" pitchFamily="34" charset="0"/>
                <a:ea typeface="ＭＳ Ｐゴシック" pitchFamily="34" charset="-128"/>
              </a:defRPr>
            </a:lvl9pPr>
          </a:lstStyle>
          <a:p>
            <a:pPr eaLnBrk="1" hangingPunct="1"/>
            <a:r>
              <a:rPr lang="da-DK" altLang="en-US"/>
              <a:t>Thailand</a:t>
            </a:r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303495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altLang="en-US" dirty="0" smtClean="0">
                <a:ea typeface="ＭＳ Ｐゴシック" pitchFamily="34" charset="-128"/>
              </a:rPr>
              <a:t>Hvad kan man tage med fra teorien om Økonomisk Kompleksitet?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2988" y="1374775"/>
            <a:ext cx="6408737" cy="4106863"/>
          </a:xfrm>
        </p:spPr>
        <p:txBody>
          <a:bodyPr/>
          <a:lstStyle/>
          <a:p>
            <a:pPr marL="0" indent="0" algn="ctr">
              <a:defRPr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b="1" dirty="0" smtClean="0"/>
              <a:t>Specialisering </a:t>
            </a:r>
            <a:r>
              <a:rPr lang="da-DK" dirty="0" smtClean="0"/>
              <a:t>i få produkter er nok en dårlig ide.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b="1" dirty="0" smtClean="0"/>
              <a:t>Industripolitik </a:t>
            </a:r>
            <a:r>
              <a:rPr lang="da-DK" dirty="0" smtClean="0"/>
              <a:t>bliver lige pludselig et meget vigtigt værktøj indenfor udviklingsøkonomi.</a:t>
            </a:r>
          </a:p>
          <a:p>
            <a:pPr>
              <a:buFont typeface="Arial" panose="020B0604020202020204" pitchFamily="34" charset="0"/>
              <a:buChar char="•"/>
              <a:defRPr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b="1" dirty="0" smtClean="0"/>
              <a:t>At udpege vindere “</a:t>
            </a:r>
            <a:r>
              <a:rPr lang="da-DK" b="1" dirty="0" err="1" smtClean="0"/>
              <a:t>picking</a:t>
            </a:r>
            <a:r>
              <a:rPr lang="da-DK" b="1" dirty="0" smtClean="0"/>
              <a:t> </a:t>
            </a:r>
            <a:r>
              <a:rPr lang="da-DK" b="1" dirty="0" err="1" smtClean="0"/>
              <a:t>winners</a:t>
            </a:r>
            <a:r>
              <a:rPr lang="da-DK" b="1" dirty="0" smtClean="0"/>
              <a:t>”</a:t>
            </a:r>
            <a:r>
              <a:rPr lang="da-DK" dirty="0" smtClean="0"/>
              <a:t> er måske mindre vanskeligt end først antaget.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da-DK" dirty="0" smtClean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b="1" dirty="0" smtClean="0"/>
              <a:t>Handelspolitik</a:t>
            </a:r>
            <a:r>
              <a:rPr lang="da-DK" dirty="0" smtClean="0"/>
              <a:t> i rige (mere sofistikerede) lande bliver fundamental for spørgsmål relateret til global ulighed.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da-DK" dirty="0"/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dirty="0" smtClean="0"/>
              <a:t>Og det hele starter med ideen omkring </a:t>
            </a:r>
            <a:r>
              <a:rPr lang="da-DK" b="1" dirty="0" smtClean="0"/>
              <a:t>vigtigheden af </a:t>
            </a:r>
            <a:r>
              <a:rPr lang="da-DK" b="1" dirty="0" err="1" smtClean="0"/>
              <a:t>eksternaliteter</a:t>
            </a:r>
            <a:r>
              <a:rPr lang="da-DK" b="1" dirty="0" smtClean="0"/>
              <a:t>/spillover effekter i læring</a:t>
            </a:r>
            <a:r>
              <a:rPr lang="da-DK" dirty="0" smtClean="0"/>
              <a:t> (mellem produkter, mellem mennesker etc.) 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r>
              <a:rPr lang="da-DK" dirty="0" smtClean="0"/>
              <a:t>…og dette arbejder jeg på at forstå bedre i en udviklingskontekst </a:t>
            </a:r>
            <a:r>
              <a:rPr lang="da-DK" dirty="0" smtClean="0">
                <a:sym typeface="Wingdings" panose="05000000000000000000" pitchFamily="2" charset="2"/>
              </a:rPr>
              <a:t>med brug af </a:t>
            </a:r>
            <a:r>
              <a:rPr lang="da-DK" dirty="0" err="1">
                <a:sym typeface="Wingdings" panose="05000000000000000000" pitchFamily="2" charset="2"/>
              </a:rPr>
              <a:t>m</a:t>
            </a:r>
            <a:r>
              <a:rPr lang="da-DK" dirty="0" err="1" smtClean="0"/>
              <a:t>ikro</a:t>
            </a:r>
            <a:r>
              <a:rPr lang="da-DK" dirty="0" smtClean="0"/>
              <a:t> </a:t>
            </a:r>
            <a:r>
              <a:rPr lang="da-DK" dirty="0"/>
              <a:t>data </a:t>
            </a:r>
            <a:r>
              <a:rPr lang="da-DK" dirty="0" smtClean="0"/>
              <a:t>(census </a:t>
            </a:r>
            <a:r>
              <a:rPr lang="da-DK" dirty="0" err="1" smtClean="0"/>
              <a:t>matched</a:t>
            </a:r>
            <a:r>
              <a:rPr lang="da-DK" dirty="0" smtClean="0"/>
              <a:t> </a:t>
            </a:r>
            <a:r>
              <a:rPr lang="da-DK" dirty="0" err="1"/>
              <a:t>employer-employee</a:t>
            </a:r>
            <a:r>
              <a:rPr lang="da-DK" dirty="0"/>
              <a:t> data </a:t>
            </a:r>
            <a:r>
              <a:rPr lang="da-DK" dirty="0" smtClean="0"/>
              <a:t>– svarende </a:t>
            </a:r>
            <a:r>
              <a:rPr lang="da-DK" dirty="0"/>
              <a:t>til at matche alle data fra det danske CVR and CPR register).</a:t>
            </a:r>
          </a:p>
          <a:p>
            <a:pPr marL="285750" indent="-285750">
              <a:buFont typeface="Arial" panose="020B0604020202020204" pitchFamily="34" charset="0"/>
              <a:buChar char="•"/>
              <a:defRPr/>
            </a:pPr>
            <a:endParaRPr lang="da-DK" dirty="0" smtClean="0"/>
          </a:p>
        </p:txBody>
      </p:sp>
    </p:spTree>
    <p:extLst>
      <p:ext uri="{BB962C8B-B14F-4D97-AF65-F5344CB8AC3E}">
        <p14:creationId xmlns:p14="http://schemas.microsoft.com/office/powerpoint/2010/main" val="41157652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ku_uk">
  <a:themeElements>
    <a:clrScheme name="ku_uk 1">
      <a:dk1>
        <a:srgbClr val="6E6E6E"/>
      </a:dk1>
      <a:lt1>
        <a:srgbClr val="FFFFFF"/>
      </a:lt1>
      <a:dk2>
        <a:srgbClr val="933027"/>
      </a:dk2>
      <a:lt2>
        <a:srgbClr val="6E6E6E"/>
      </a:lt2>
      <a:accent1>
        <a:srgbClr val="933027"/>
      </a:accent1>
      <a:accent2>
        <a:srgbClr val="B2523C"/>
      </a:accent2>
      <a:accent3>
        <a:srgbClr val="FFFFFF"/>
      </a:accent3>
      <a:accent4>
        <a:srgbClr val="5D5D5D"/>
      </a:accent4>
      <a:accent5>
        <a:srgbClr val="C8ADAC"/>
      </a:accent5>
      <a:accent6>
        <a:srgbClr val="A14935"/>
      </a:accent6>
      <a:hlink>
        <a:srgbClr val="C98872"/>
      </a:hlink>
      <a:folHlink>
        <a:srgbClr val="E3C3B6"/>
      </a:folHlink>
    </a:clrScheme>
    <a:fontScheme name="ku_uk">
      <a:majorFont>
        <a:latin typeface="Verdan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ku_uk 1">
        <a:dk1>
          <a:srgbClr val="6E6E6E"/>
        </a:dk1>
        <a:lt1>
          <a:srgbClr val="FFFFFF"/>
        </a:lt1>
        <a:dk2>
          <a:srgbClr val="933027"/>
        </a:dk2>
        <a:lt2>
          <a:srgbClr val="6E6E6E"/>
        </a:lt2>
        <a:accent1>
          <a:srgbClr val="933027"/>
        </a:accent1>
        <a:accent2>
          <a:srgbClr val="B2523C"/>
        </a:accent2>
        <a:accent3>
          <a:srgbClr val="FFFFFF"/>
        </a:accent3>
        <a:accent4>
          <a:srgbClr val="5D5D5D"/>
        </a:accent4>
        <a:accent5>
          <a:srgbClr val="C8ADAC"/>
        </a:accent5>
        <a:accent6>
          <a:srgbClr val="A14935"/>
        </a:accent6>
        <a:hlink>
          <a:srgbClr val="C98872"/>
        </a:hlink>
        <a:folHlink>
          <a:srgbClr val="E3C3B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3684</TotalTime>
  <Words>677</Words>
  <Application>Microsoft Office PowerPoint</Application>
  <PresentationFormat>On-screen Show (4:3)</PresentationFormat>
  <Paragraphs>71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ＭＳ Ｐゴシック</vt:lpstr>
      <vt:lpstr>Arial</vt:lpstr>
      <vt:lpstr>Verdana</vt:lpstr>
      <vt:lpstr>Wingdings</vt:lpstr>
      <vt:lpstr>ku_uk</vt:lpstr>
      <vt:lpstr>Strukturel transformation 2.0 (eller 3.0 eller 4.0)</vt:lpstr>
      <vt:lpstr>Hvorfor er det interessant?</vt:lpstr>
      <vt:lpstr>Hvad er det der sker i Afrika?</vt:lpstr>
      <vt:lpstr>Meget har ændret sig – SMIL </vt:lpstr>
      <vt:lpstr>Økonomisk Kompleksitet  ”Du er hvad du eksporterer” </vt:lpstr>
      <vt:lpstr>Hvordan er et land komplekst?</vt:lpstr>
      <vt:lpstr>PowerPoint Presentation</vt:lpstr>
      <vt:lpstr>Hvad kan man tage med fra teorien om Økonomisk Kompleksitet?</vt:lpstr>
    </vt:vector>
  </TitlesOfParts>
  <Company>Københavns Universitet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Dias nummer 1</dc:title>
  <dc:creator>install</dc:creator>
  <cp:lastModifiedBy>John Rand</cp:lastModifiedBy>
  <cp:revision>189</cp:revision>
  <dcterms:created xsi:type="dcterms:W3CDTF">2005-11-10T15:02:29Z</dcterms:created>
  <dcterms:modified xsi:type="dcterms:W3CDTF">2019-10-24T13:31:42Z</dcterms:modified>
</cp:coreProperties>
</file>