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0"/>
  </p:notesMasterIdLst>
  <p:sldIdLst>
    <p:sldId id="270" r:id="rId2"/>
    <p:sldId id="281" r:id="rId3"/>
    <p:sldId id="282" r:id="rId4"/>
    <p:sldId id="284" r:id="rId5"/>
    <p:sldId id="286" r:id="rId6"/>
    <p:sldId id="293" r:id="rId7"/>
    <p:sldId id="294" r:id="rId8"/>
    <p:sldId id="295" r:id="rId9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>
          <p15:clr>
            <a:srgbClr val="A4A3A4"/>
          </p15:clr>
        </p15:guide>
        <p15:guide id="2" orient="horz" pos="618">
          <p15:clr>
            <a:srgbClr val="A4A3A4"/>
          </p15:clr>
        </p15:guide>
        <p15:guide id="3" pos="657">
          <p15:clr>
            <a:srgbClr val="A4A3A4"/>
          </p15:clr>
        </p15:guide>
        <p15:guide id="4" pos="51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01A1E"/>
    <a:srgbClr val="2A216A"/>
    <a:srgbClr val="7C4218"/>
    <a:srgbClr val="DDDDDD"/>
    <a:srgbClr val="666666"/>
    <a:srgbClr val="F8F8F8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15" autoAdjust="0"/>
    <p:restoredTop sz="94595" autoAdjust="0"/>
  </p:normalViewPr>
  <p:slideViewPr>
    <p:cSldViewPr>
      <p:cViewPr varScale="1">
        <p:scale>
          <a:sx n="109" d="100"/>
          <a:sy n="109" d="100"/>
        </p:scale>
        <p:origin x="1986" y="102"/>
      </p:cViewPr>
      <p:guideLst>
        <p:guide orient="horz" pos="3974"/>
        <p:guide orient="horz" pos="618"/>
        <p:guide pos="657"/>
        <p:guide pos="51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FA0C2C-6CF7-4E25-8BDE-6F6EC57D21D3}" type="slidenum">
              <a:rPr lang="da-DK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048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A0C2C-6CF7-4E25-8BDE-6F6EC57D21D3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2199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C5BA4-74AE-4F71-9BC5-D1B8ADFDEF4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596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C5BA4-74AE-4F71-9BC5-D1B8ADFDEF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88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A0C2C-6CF7-4E25-8BDE-6F6EC57D21D3}" type="slidenum">
              <a:rPr lang="da-DK" smtClean="0"/>
              <a:pPr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6406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C5BA4-74AE-4F71-9BC5-D1B8ADFDEF4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68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C5BA4-74AE-4F71-9BC5-D1B8ADFDEF4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3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C5BA4-74AE-4F71-9BC5-D1B8ADFDEF4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42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C5BA4-74AE-4F71-9BC5-D1B8ADFDEF4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1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659" name="Picture 75" descr="KU_new_power_top4u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2700"/>
            <a:ext cx="9144000" cy="1285875"/>
          </a:xfrm>
          <a:prstGeom prst="rect">
            <a:avLst/>
          </a:prstGeom>
          <a:noFill/>
        </p:spPr>
      </p:pic>
      <p:sp>
        <p:nvSpPr>
          <p:cNvPr id="67644" name="Rectangle 60"/>
          <p:cNvSpPr>
            <a:spLocks noGrp="1" noChangeArrowheads="1"/>
          </p:cNvSpPr>
          <p:nvPr>
            <p:ph type="ctrTitle"/>
          </p:nvPr>
        </p:nvSpPr>
        <p:spPr>
          <a:xfrm>
            <a:off x="1044000" y="2059200"/>
            <a:ext cx="6496050" cy="6858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/>
              <a:t>Klik for at redigere titeltypografi i masteren</a:t>
            </a:r>
          </a:p>
        </p:txBody>
      </p:sp>
      <p:sp>
        <p:nvSpPr>
          <p:cNvPr id="67645" name="Rectangle 61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44000" y="2930525"/>
            <a:ext cx="6486525" cy="2803525"/>
          </a:xfrm>
        </p:spPr>
        <p:txBody>
          <a:bodyPr/>
          <a:lstStyle>
            <a:lvl1pPr>
              <a:defRPr sz="1400"/>
            </a:lvl1pPr>
          </a:lstStyle>
          <a:p>
            <a:r>
              <a:rPr lang="en-GB"/>
              <a:t>Klik for at redigere undertiteltypografien i </a:t>
            </a:r>
            <a:r>
              <a:rPr lang="en-GB" smtClean="0"/>
              <a:t>masteren</a:t>
            </a:r>
            <a:endParaRPr lang="en-GB"/>
          </a:p>
        </p:txBody>
      </p:sp>
      <p:sp>
        <p:nvSpPr>
          <p:cNvPr id="67647" name="Rectangle 6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67673" name="Line 89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Sted og dato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Box 4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da-DK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da-DK" sz="1100">
              <a:solidFill>
                <a:schemeClr val="bg1"/>
              </a:solidFill>
            </a:endParaRPr>
          </a:p>
          <a:p>
            <a:r>
              <a:rPr lang="da-DK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da-DK" sz="1100">
                <a:solidFill>
                  <a:schemeClr val="bg1"/>
                </a:solidFill>
              </a:rPr>
              <a:t>vælg </a:t>
            </a:r>
            <a:r>
              <a:rPr lang="da-DK" sz="1100" smtClean="0">
                <a:solidFill>
                  <a:schemeClr val="bg1"/>
                </a:solidFill>
              </a:rPr>
              <a:t>”Indsæt” </a:t>
            </a:r>
            <a:r>
              <a:rPr lang="da-DK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da-DK" sz="1100">
                <a:solidFill>
                  <a:schemeClr val="bg1"/>
                </a:solidFill>
              </a:rPr>
              <a:t>Indføj ”Sted og dato” i feltet for </a:t>
            </a:r>
            <a:r>
              <a:rPr lang="da-DK" sz="1100" smtClean="0">
                <a:solidFill>
                  <a:schemeClr val="bg1"/>
                </a:solidFill>
              </a:rPr>
              <a:t>dato </a:t>
            </a:r>
            <a:r>
              <a:rPr lang="da-DK" sz="1100">
                <a:solidFill>
                  <a:schemeClr val="bg1"/>
                </a:solidFill>
              </a:rPr>
              <a:t>og ”Enhedens navn” i Sidefod</a:t>
            </a:r>
          </a:p>
        </p:txBody>
      </p:sp>
      <p:sp>
        <p:nvSpPr>
          <p:cNvPr id="12" name="Line 25"/>
          <p:cNvSpPr>
            <a:spLocks noChangeShapeType="1"/>
          </p:cNvSpPr>
          <p:nvPr userDrawn="1"/>
        </p:nvSpPr>
        <p:spPr bwMode="auto">
          <a:xfrm flipH="1">
            <a:off x="-1" y="1131888"/>
            <a:ext cx="8615562" cy="0"/>
          </a:xfrm>
          <a:prstGeom prst="line">
            <a:avLst/>
          </a:prstGeom>
          <a:noFill/>
          <a:ln w="9525">
            <a:solidFill>
              <a:srgbClr val="901A1E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3" name="Line 25"/>
          <p:cNvSpPr>
            <a:spLocks noChangeShapeType="1"/>
          </p:cNvSpPr>
          <p:nvPr userDrawn="1"/>
        </p:nvSpPr>
        <p:spPr bwMode="auto">
          <a:xfrm flipH="1">
            <a:off x="8718872" y="1131888"/>
            <a:ext cx="425128" cy="0"/>
          </a:xfrm>
          <a:prstGeom prst="line">
            <a:avLst/>
          </a:prstGeom>
          <a:noFill/>
          <a:ln w="9525">
            <a:solidFill>
              <a:srgbClr val="901A1E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Sted og dato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4" descr="fke3b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404938" y="2708275"/>
            <a:ext cx="466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7"/>
          <p:cNvSpPr txBox="1"/>
          <p:nvPr userDrawn="1"/>
        </p:nvSpPr>
        <p:spPr>
          <a:xfrm>
            <a:off x="-1404938" y="1474788"/>
            <a:ext cx="1296988" cy="2355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Tekst starter uden punktopstilling</a:t>
            </a:r>
            <a:br>
              <a:rPr lang="en-GB" sz="1100">
                <a:solidFill>
                  <a:schemeClr val="bg1"/>
                </a:solidFill>
                <a:cs typeface="Arial" charset="0"/>
              </a:rPr>
            </a:br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punkt-opstilling på teksten, brug forøg indrykning</a:t>
            </a: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venstre-stillet tekst uden punktopstilling, brug formindsk indrykning</a:t>
            </a:r>
          </a:p>
        </p:txBody>
      </p:sp>
      <p:sp>
        <p:nvSpPr>
          <p:cNvPr id="9" name="Line 44"/>
          <p:cNvSpPr>
            <a:spLocks noChangeShapeType="1"/>
          </p:cNvSpPr>
          <p:nvPr userDrawn="1"/>
        </p:nvSpPr>
        <p:spPr bwMode="auto">
          <a:xfrm>
            <a:off x="-1404938" y="14128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Text Box 45"/>
          <p:cNvSpPr txBox="1">
            <a:spLocks noChangeArrowheads="1"/>
          </p:cNvSpPr>
          <p:nvPr userDrawn="1"/>
        </p:nvSpPr>
        <p:spPr bwMode="auto">
          <a:xfrm>
            <a:off x="-1404938" y="827088"/>
            <a:ext cx="12969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Overskrift her</a:t>
            </a:r>
          </a:p>
        </p:txBody>
      </p:sp>
      <p:sp>
        <p:nvSpPr>
          <p:cNvPr id="11" name="Line 46"/>
          <p:cNvSpPr>
            <a:spLocks noChangeShapeType="1"/>
          </p:cNvSpPr>
          <p:nvPr userDrawn="1"/>
        </p:nvSpPr>
        <p:spPr bwMode="auto">
          <a:xfrm>
            <a:off x="-1404938" y="7651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2" name="Picture 4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-1404938" y="3875088"/>
            <a:ext cx="5048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Line 48"/>
          <p:cNvSpPr>
            <a:spLocks noChangeShapeType="1"/>
          </p:cNvSpPr>
          <p:nvPr userDrawn="1"/>
        </p:nvSpPr>
        <p:spPr bwMode="auto">
          <a:xfrm flipV="1">
            <a:off x="-1270000" y="4164013"/>
            <a:ext cx="0" cy="2159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4" name="Line 49"/>
          <p:cNvSpPr>
            <a:spLocks noChangeShapeType="1"/>
          </p:cNvSpPr>
          <p:nvPr userDrawn="1"/>
        </p:nvSpPr>
        <p:spPr bwMode="auto">
          <a:xfrm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" name="Line 50"/>
          <p:cNvSpPr>
            <a:spLocks noChangeShapeType="1"/>
          </p:cNvSpPr>
          <p:nvPr userDrawn="1"/>
        </p:nvSpPr>
        <p:spPr bwMode="auto">
          <a:xfrm flipH="1"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" name="Line 51"/>
          <p:cNvSpPr>
            <a:spLocks noChangeShapeType="1"/>
          </p:cNvSpPr>
          <p:nvPr userDrawn="1"/>
        </p:nvSpPr>
        <p:spPr bwMode="auto">
          <a:xfrm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7" name="Line 52"/>
          <p:cNvSpPr>
            <a:spLocks noChangeShapeType="1"/>
          </p:cNvSpPr>
          <p:nvPr userDrawn="1"/>
        </p:nvSpPr>
        <p:spPr bwMode="auto">
          <a:xfrm flipH="1"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8" name="Line 53"/>
          <p:cNvSpPr>
            <a:spLocks noChangeShapeType="1"/>
          </p:cNvSpPr>
          <p:nvPr userDrawn="1"/>
        </p:nvSpPr>
        <p:spPr bwMode="auto">
          <a:xfrm flipH="1">
            <a:off x="-900113" y="2800350"/>
            <a:ext cx="215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" name="Line 55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1" name="Text Box 4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da-DK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da-DK" sz="1100">
              <a:solidFill>
                <a:schemeClr val="bg1"/>
              </a:solidFill>
            </a:endParaRPr>
          </a:p>
          <a:p>
            <a:r>
              <a:rPr lang="da-DK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da-DK" sz="1100">
                <a:solidFill>
                  <a:schemeClr val="bg1"/>
                </a:solidFill>
              </a:rPr>
              <a:t>vælg </a:t>
            </a:r>
            <a:r>
              <a:rPr lang="da-DK" sz="1100" smtClean="0">
                <a:solidFill>
                  <a:schemeClr val="bg1"/>
                </a:solidFill>
              </a:rPr>
              <a:t>”Indsæt” </a:t>
            </a:r>
            <a:r>
              <a:rPr lang="da-DK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da-DK" sz="1100">
                <a:solidFill>
                  <a:schemeClr val="bg1"/>
                </a:solidFill>
              </a:rPr>
              <a:t>Indføj ”Sted og dato” i feltet for </a:t>
            </a:r>
            <a:r>
              <a:rPr lang="da-DK" sz="1100" smtClean="0">
                <a:solidFill>
                  <a:schemeClr val="bg1"/>
                </a:solidFill>
              </a:rPr>
              <a:t>dato </a:t>
            </a:r>
            <a:r>
              <a:rPr lang="da-DK" sz="1100">
                <a:solidFill>
                  <a:schemeClr val="bg1"/>
                </a:solidFill>
              </a:rPr>
              <a:t>og ”Enhedens navn” i Sidefod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374775"/>
            <a:ext cx="6577012" cy="191134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Sted og dato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4" descr="fke3b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404938" y="2708275"/>
            <a:ext cx="466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7"/>
          <p:cNvSpPr txBox="1"/>
          <p:nvPr userDrawn="1"/>
        </p:nvSpPr>
        <p:spPr>
          <a:xfrm>
            <a:off x="-1404938" y="1474788"/>
            <a:ext cx="1296988" cy="2355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Tekst starter uden punktopstilling</a:t>
            </a:r>
            <a:br>
              <a:rPr lang="en-GB" sz="1100">
                <a:solidFill>
                  <a:schemeClr val="bg1"/>
                </a:solidFill>
                <a:cs typeface="Arial" charset="0"/>
              </a:rPr>
            </a:br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punkt-opstilling på teksten, brug forøg indrykning</a:t>
            </a: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venstre-stillet tekst uden punktopstilling, brug formindsk indrykning</a:t>
            </a:r>
          </a:p>
        </p:txBody>
      </p:sp>
      <p:sp>
        <p:nvSpPr>
          <p:cNvPr id="9" name="Line 44"/>
          <p:cNvSpPr>
            <a:spLocks noChangeShapeType="1"/>
          </p:cNvSpPr>
          <p:nvPr userDrawn="1"/>
        </p:nvSpPr>
        <p:spPr bwMode="auto">
          <a:xfrm>
            <a:off x="-1404938" y="14128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Text Box 45"/>
          <p:cNvSpPr txBox="1">
            <a:spLocks noChangeArrowheads="1"/>
          </p:cNvSpPr>
          <p:nvPr userDrawn="1"/>
        </p:nvSpPr>
        <p:spPr bwMode="auto">
          <a:xfrm>
            <a:off x="-1404938" y="827088"/>
            <a:ext cx="12969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Overskrift her</a:t>
            </a:r>
          </a:p>
        </p:txBody>
      </p:sp>
      <p:sp>
        <p:nvSpPr>
          <p:cNvPr id="11" name="Line 46"/>
          <p:cNvSpPr>
            <a:spLocks noChangeShapeType="1"/>
          </p:cNvSpPr>
          <p:nvPr userDrawn="1"/>
        </p:nvSpPr>
        <p:spPr bwMode="auto">
          <a:xfrm>
            <a:off x="-1404938" y="7651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2" name="Picture 4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-1404938" y="3875088"/>
            <a:ext cx="5048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Line 48"/>
          <p:cNvSpPr>
            <a:spLocks noChangeShapeType="1"/>
          </p:cNvSpPr>
          <p:nvPr userDrawn="1"/>
        </p:nvSpPr>
        <p:spPr bwMode="auto">
          <a:xfrm flipV="1">
            <a:off x="-1270000" y="4164013"/>
            <a:ext cx="0" cy="2159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4" name="Line 49"/>
          <p:cNvSpPr>
            <a:spLocks noChangeShapeType="1"/>
          </p:cNvSpPr>
          <p:nvPr userDrawn="1"/>
        </p:nvSpPr>
        <p:spPr bwMode="auto">
          <a:xfrm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" name="Line 50"/>
          <p:cNvSpPr>
            <a:spLocks noChangeShapeType="1"/>
          </p:cNvSpPr>
          <p:nvPr userDrawn="1"/>
        </p:nvSpPr>
        <p:spPr bwMode="auto">
          <a:xfrm flipH="1"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" name="Line 51"/>
          <p:cNvSpPr>
            <a:spLocks noChangeShapeType="1"/>
          </p:cNvSpPr>
          <p:nvPr userDrawn="1"/>
        </p:nvSpPr>
        <p:spPr bwMode="auto">
          <a:xfrm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7" name="Line 52"/>
          <p:cNvSpPr>
            <a:spLocks noChangeShapeType="1"/>
          </p:cNvSpPr>
          <p:nvPr userDrawn="1"/>
        </p:nvSpPr>
        <p:spPr bwMode="auto">
          <a:xfrm flipH="1"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8" name="Line 53"/>
          <p:cNvSpPr>
            <a:spLocks noChangeShapeType="1"/>
          </p:cNvSpPr>
          <p:nvPr userDrawn="1"/>
        </p:nvSpPr>
        <p:spPr bwMode="auto">
          <a:xfrm flipH="1">
            <a:off x="-900113" y="2800350"/>
            <a:ext cx="215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" name="Line 55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3"/>
          </p:nvPr>
        </p:nvSpPr>
        <p:spPr>
          <a:xfrm>
            <a:off x="1044000" y="3358800"/>
            <a:ext cx="3744000" cy="2487600"/>
          </a:xfrm>
        </p:spPr>
        <p:txBody>
          <a:bodyPr/>
          <a:lstStyle/>
          <a:p>
            <a:endParaRPr lang="en-GB"/>
          </a:p>
        </p:txBody>
      </p:sp>
      <p:sp>
        <p:nvSpPr>
          <p:cNvPr id="23" name="Text Box 4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da-DK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da-DK" sz="1100">
              <a:solidFill>
                <a:schemeClr val="bg1"/>
              </a:solidFill>
            </a:endParaRPr>
          </a:p>
          <a:p>
            <a:r>
              <a:rPr lang="da-DK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da-DK" sz="1100">
                <a:solidFill>
                  <a:schemeClr val="bg1"/>
                </a:solidFill>
              </a:rPr>
              <a:t>vælg </a:t>
            </a:r>
            <a:r>
              <a:rPr lang="da-DK" sz="1100" smtClean="0">
                <a:solidFill>
                  <a:schemeClr val="bg1"/>
                </a:solidFill>
              </a:rPr>
              <a:t>”Indsæt” </a:t>
            </a:r>
            <a:r>
              <a:rPr lang="da-DK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da-DK" sz="1100">
                <a:solidFill>
                  <a:schemeClr val="bg1"/>
                </a:solidFill>
              </a:rPr>
              <a:t>Indføj ”Sted og dato” i feltet for </a:t>
            </a:r>
            <a:r>
              <a:rPr lang="da-DK" sz="1100" smtClean="0">
                <a:solidFill>
                  <a:schemeClr val="bg1"/>
                </a:solidFill>
              </a:rPr>
              <a:t>dato </a:t>
            </a:r>
            <a:r>
              <a:rPr lang="da-DK" sz="1100">
                <a:solidFill>
                  <a:schemeClr val="bg1"/>
                </a:solidFill>
              </a:rPr>
              <a:t>og ”Enhedens navn” i Sidefod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2988" y="1374774"/>
            <a:ext cx="3211512" cy="4482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6900" y="1374774"/>
            <a:ext cx="3213100" cy="4482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Sted og dato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14" descr="fke3b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404938" y="2708275"/>
            <a:ext cx="466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7"/>
          <p:cNvSpPr txBox="1"/>
          <p:nvPr userDrawn="1"/>
        </p:nvSpPr>
        <p:spPr>
          <a:xfrm>
            <a:off x="-1404938" y="1474788"/>
            <a:ext cx="1296988" cy="2355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Tekst starter uden punktopstilling</a:t>
            </a:r>
            <a:br>
              <a:rPr lang="en-GB" sz="1100">
                <a:solidFill>
                  <a:schemeClr val="bg1"/>
                </a:solidFill>
                <a:cs typeface="Arial" charset="0"/>
              </a:rPr>
            </a:br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punkt-opstilling på teksten, brug forøg indrykning</a:t>
            </a: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venstre-stillet tekst uden punktopstilling, brug formindsk indrykning</a:t>
            </a:r>
          </a:p>
        </p:txBody>
      </p:sp>
      <p:sp>
        <p:nvSpPr>
          <p:cNvPr id="10" name="Line 44"/>
          <p:cNvSpPr>
            <a:spLocks noChangeShapeType="1"/>
          </p:cNvSpPr>
          <p:nvPr userDrawn="1"/>
        </p:nvSpPr>
        <p:spPr bwMode="auto">
          <a:xfrm>
            <a:off x="-1404938" y="14128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1" name="Text Box 45"/>
          <p:cNvSpPr txBox="1">
            <a:spLocks noChangeArrowheads="1"/>
          </p:cNvSpPr>
          <p:nvPr userDrawn="1"/>
        </p:nvSpPr>
        <p:spPr bwMode="auto">
          <a:xfrm>
            <a:off x="-1404938" y="827088"/>
            <a:ext cx="12969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Overskrift her</a:t>
            </a:r>
          </a:p>
        </p:txBody>
      </p:sp>
      <p:sp>
        <p:nvSpPr>
          <p:cNvPr id="12" name="Line 46"/>
          <p:cNvSpPr>
            <a:spLocks noChangeShapeType="1"/>
          </p:cNvSpPr>
          <p:nvPr userDrawn="1"/>
        </p:nvSpPr>
        <p:spPr bwMode="auto">
          <a:xfrm>
            <a:off x="-1404938" y="7651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3" name="Picture 4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-1404938" y="3875088"/>
            <a:ext cx="5048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Line 48"/>
          <p:cNvSpPr>
            <a:spLocks noChangeShapeType="1"/>
          </p:cNvSpPr>
          <p:nvPr userDrawn="1"/>
        </p:nvSpPr>
        <p:spPr bwMode="auto">
          <a:xfrm flipV="1">
            <a:off x="-1270000" y="4164013"/>
            <a:ext cx="0" cy="2159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" name="Line 49"/>
          <p:cNvSpPr>
            <a:spLocks noChangeShapeType="1"/>
          </p:cNvSpPr>
          <p:nvPr userDrawn="1"/>
        </p:nvSpPr>
        <p:spPr bwMode="auto">
          <a:xfrm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" name="Line 50"/>
          <p:cNvSpPr>
            <a:spLocks noChangeShapeType="1"/>
          </p:cNvSpPr>
          <p:nvPr userDrawn="1"/>
        </p:nvSpPr>
        <p:spPr bwMode="auto">
          <a:xfrm flipH="1"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7" name="Line 51"/>
          <p:cNvSpPr>
            <a:spLocks noChangeShapeType="1"/>
          </p:cNvSpPr>
          <p:nvPr userDrawn="1"/>
        </p:nvSpPr>
        <p:spPr bwMode="auto">
          <a:xfrm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8" name="Line 52"/>
          <p:cNvSpPr>
            <a:spLocks noChangeShapeType="1"/>
          </p:cNvSpPr>
          <p:nvPr userDrawn="1"/>
        </p:nvSpPr>
        <p:spPr bwMode="auto">
          <a:xfrm flipH="1"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9" name="Line 53"/>
          <p:cNvSpPr>
            <a:spLocks noChangeShapeType="1"/>
          </p:cNvSpPr>
          <p:nvPr userDrawn="1"/>
        </p:nvSpPr>
        <p:spPr bwMode="auto">
          <a:xfrm flipH="1">
            <a:off x="-900113" y="2800350"/>
            <a:ext cx="215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1" name="Line 55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2" name="Text Box 4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da-DK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da-DK" sz="1100">
              <a:solidFill>
                <a:schemeClr val="bg1"/>
              </a:solidFill>
            </a:endParaRPr>
          </a:p>
          <a:p>
            <a:r>
              <a:rPr lang="da-DK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da-DK" sz="1100">
                <a:solidFill>
                  <a:schemeClr val="bg1"/>
                </a:solidFill>
              </a:rPr>
              <a:t>vælg </a:t>
            </a:r>
            <a:r>
              <a:rPr lang="da-DK" sz="1100" smtClean="0">
                <a:solidFill>
                  <a:schemeClr val="bg1"/>
                </a:solidFill>
              </a:rPr>
              <a:t>”Indsæt” </a:t>
            </a:r>
            <a:r>
              <a:rPr lang="da-DK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da-DK" sz="1100">
                <a:solidFill>
                  <a:schemeClr val="bg1"/>
                </a:solidFill>
              </a:rPr>
              <a:t>Indføj ”Sted og dato” i feltet for </a:t>
            </a:r>
            <a:r>
              <a:rPr lang="da-DK" sz="1100" smtClean="0">
                <a:solidFill>
                  <a:schemeClr val="bg1"/>
                </a:solidFill>
              </a:rPr>
              <a:t>dato </a:t>
            </a:r>
            <a:r>
              <a:rPr lang="da-DK" sz="1100">
                <a:solidFill>
                  <a:schemeClr val="bg1"/>
                </a:solidFill>
              </a:rPr>
              <a:t>og ”Enhedens navn” i Sidefod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ine 20"/>
          <p:cNvSpPr>
            <a:spLocks noChangeShapeType="1"/>
          </p:cNvSpPr>
          <p:nvPr userDrawn="1"/>
        </p:nvSpPr>
        <p:spPr bwMode="auto">
          <a:xfrm flipH="1">
            <a:off x="4763" y="6694488"/>
            <a:ext cx="9148762" cy="0"/>
          </a:xfrm>
          <a:prstGeom prst="line">
            <a:avLst/>
          </a:prstGeom>
          <a:noFill/>
          <a:ln w="9525">
            <a:solidFill>
              <a:srgbClr val="901A1E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7" name="Picture 40" descr="top_uk_58_02"/>
          <p:cNvPicPr>
            <a:picLocks noChangeAspect="1" noChangeArrowheads="1"/>
          </p:cNvPicPr>
          <p:nvPr userDrawn="1"/>
        </p:nvPicPr>
        <p:blipFill>
          <a:blip r:embed="rId2"/>
          <a:srcRect r="20320"/>
          <a:stretch>
            <a:fillRect/>
          </a:stretch>
        </p:blipFill>
        <p:spPr bwMode="auto">
          <a:xfrm>
            <a:off x="0" y="0"/>
            <a:ext cx="9144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1044000" y="1051200"/>
            <a:ext cx="7059600" cy="4698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858400" y="-3175"/>
            <a:ext cx="6253200" cy="26352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Sted og dato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Box 8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en-GB" sz="1100">
              <a:solidFill>
                <a:schemeClr val="bg1"/>
              </a:solidFill>
            </a:endParaRPr>
          </a:p>
          <a:p>
            <a:r>
              <a:rPr lang="en-GB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en-GB" sz="1100">
                <a:solidFill>
                  <a:schemeClr val="bg1"/>
                </a:solidFill>
              </a:rPr>
              <a:t>vælg </a:t>
            </a:r>
            <a:r>
              <a:rPr lang="en-GB" sz="1100" smtClean="0">
                <a:solidFill>
                  <a:schemeClr val="bg1"/>
                </a:solidFill>
              </a:rPr>
              <a:t>”Indsæt” </a:t>
            </a:r>
            <a:r>
              <a:rPr lang="en-GB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en-GB" sz="1100">
                <a:solidFill>
                  <a:schemeClr val="bg1"/>
                </a:solidFill>
              </a:rPr>
              <a:t>Indføj ”Sted og dato” i feltet for </a:t>
            </a:r>
            <a:r>
              <a:rPr lang="en-GB" sz="1100" smtClean="0">
                <a:solidFill>
                  <a:schemeClr val="bg1"/>
                </a:solidFill>
              </a:rPr>
              <a:t>dato</a:t>
            </a:r>
            <a:r>
              <a:rPr lang="en-GB" sz="1100" baseline="0" smtClean="0">
                <a:solidFill>
                  <a:schemeClr val="bg1"/>
                </a:solidFill>
              </a:rPr>
              <a:t> </a:t>
            </a:r>
            <a:r>
              <a:rPr lang="en-GB" sz="1100" smtClean="0">
                <a:solidFill>
                  <a:schemeClr val="bg1"/>
                </a:solidFill>
              </a:rPr>
              <a:t>og </a:t>
            </a:r>
            <a:r>
              <a:rPr lang="en-GB" sz="1100">
                <a:solidFill>
                  <a:schemeClr val="bg1"/>
                </a:solidFill>
              </a:rPr>
              <a:t>”Enhedens navn” i Sidefod</a:t>
            </a:r>
          </a:p>
        </p:txBody>
      </p:sp>
      <p:sp>
        <p:nvSpPr>
          <p:cNvPr id="11" name="Line 89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2" name="TextBox 17"/>
          <p:cNvSpPr txBox="1"/>
          <p:nvPr userDrawn="1"/>
        </p:nvSpPr>
        <p:spPr>
          <a:xfrm>
            <a:off x="-1357354" y="1133459"/>
            <a:ext cx="1296988" cy="67710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GB" sz="1100" smtClean="0">
                <a:solidFill>
                  <a:schemeClr val="bg1"/>
                </a:solidFill>
                <a:cs typeface="Arial" charset="0"/>
              </a:rPr>
              <a:t>Byt billede:</a:t>
            </a:r>
          </a:p>
          <a:p>
            <a:r>
              <a:rPr lang="en-GB" sz="1100" smtClean="0">
                <a:solidFill>
                  <a:schemeClr val="bg1"/>
                </a:solidFill>
                <a:cs typeface="Arial" charset="0"/>
              </a:rPr>
              <a:t>Ny</a:t>
            </a:r>
            <a:r>
              <a:rPr lang="en-GB" sz="1100" baseline="0" smtClean="0">
                <a:solidFill>
                  <a:schemeClr val="bg1"/>
                </a:solidFill>
                <a:cs typeface="Arial" charset="0"/>
              </a:rPr>
              <a:t> slide og k</a:t>
            </a:r>
            <a:r>
              <a:rPr lang="en-GB" sz="1100" smtClean="0">
                <a:solidFill>
                  <a:schemeClr val="bg1"/>
                </a:solidFill>
                <a:cs typeface="Arial" charset="0"/>
              </a:rPr>
              <a:t>lik på</a:t>
            </a:r>
            <a:r>
              <a:rPr lang="en-GB" sz="1100" baseline="0" smtClean="0">
                <a:solidFill>
                  <a:schemeClr val="bg1"/>
                </a:solidFill>
                <a:cs typeface="Arial" charset="0"/>
              </a:rPr>
              <a:t> ikon, indsæt billede</a:t>
            </a:r>
            <a:endParaRPr lang="en-GB" sz="11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3" name="Line 36"/>
          <p:cNvSpPr>
            <a:spLocks noChangeShapeType="1"/>
          </p:cNvSpPr>
          <p:nvPr userDrawn="1"/>
        </p:nvSpPr>
        <p:spPr bwMode="auto">
          <a:xfrm>
            <a:off x="-1357354" y="1071546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4" name="Picture 41" descr="KU_new_bot4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5551488"/>
            <a:ext cx="9144000" cy="12858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Sted og dato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Box 45"/>
          <p:cNvSpPr txBox="1">
            <a:spLocks noChangeArrowheads="1"/>
          </p:cNvSpPr>
          <p:nvPr userDrawn="1"/>
        </p:nvSpPr>
        <p:spPr bwMode="auto">
          <a:xfrm>
            <a:off x="-1404938" y="827088"/>
            <a:ext cx="12969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Overskrift her</a:t>
            </a:r>
          </a:p>
        </p:txBody>
      </p:sp>
      <p:sp>
        <p:nvSpPr>
          <p:cNvPr id="10" name="Line 46"/>
          <p:cNvSpPr>
            <a:spLocks noChangeShapeType="1"/>
          </p:cNvSpPr>
          <p:nvPr userDrawn="1"/>
        </p:nvSpPr>
        <p:spPr bwMode="auto">
          <a:xfrm>
            <a:off x="-1404938" y="7651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Sted og dato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80" name="Line 20"/>
          <p:cNvSpPr>
            <a:spLocks noChangeShapeType="1"/>
          </p:cNvSpPr>
          <p:nvPr userDrawn="1"/>
        </p:nvSpPr>
        <p:spPr bwMode="auto">
          <a:xfrm flipH="1">
            <a:off x="4763" y="6694488"/>
            <a:ext cx="9148762" cy="0"/>
          </a:xfrm>
          <a:prstGeom prst="line">
            <a:avLst/>
          </a:prstGeom>
          <a:noFill/>
          <a:ln w="9525">
            <a:solidFill>
              <a:srgbClr val="901A1E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66601" name="Picture 41" descr="KU_new_bot4"/>
          <p:cNvPicPr>
            <a:picLocks noChangeAspect="1" noChangeArrowheads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0" y="5551488"/>
            <a:ext cx="9144000" cy="1285875"/>
          </a:xfrm>
          <a:prstGeom prst="rect">
            <a:avLst/>
          </a:prstGeom>
          <a:noFill/>
        </p:spPr>
      </p:pic>
      <p:pic>
        <p:nvPicPr>
          <p:cNvPr id="66600" name="Picture 40" descr="top_uk_58_02"/>
          <p:cNvPicPr>
            <a:picLocks noChangeAspect="1" noChangeArrowheads="1"/>
          </p:cNvPicPr>
          <p:nvPr userDrawn="1"/>
        </p:nvPicPr>
        <p:blipFill>
          <a:blip r:embed="rId10"/>
          <a:srcRect r="20320"/>
          <a:stretch>
            <a:fillRect/>
          </a:stretch>
        </p:blipFill>
        <p:spPr bwMode="auto">
          <a:xfrm>
            <a:off x="0" y="0"/>
            <a:ext cx="9144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91" name="Rectangle 3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57487" y="-3175"/>
            <a:ext cx="625158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8F8F8"/>
                </a:solidFill>
              </a:defRPr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66596" name="Rectangle 36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460375"/>
            <a:ext cx="65772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 for at redigere titeltypografi i masteren</a:t>
            </a:r>
          </a:p>
        </p:txBody>
      </p:sp>
      <p:sp>
        <p:nvSpPr>
          <p:cNvPr id="66597" name="Rectangle 3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1374774"/>
            <a:ext cx="6577012" cy="44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 for at redigere teksttypografierne i masteren</a:t>
            </a:r>
          </a:p>
          <a:p>
            <a:pPr lvl="1"/>
            <a:r>
              <a:rPr lang="en-GB" smtClean="0"/>
              <a:t>Andet niveau</a:t>
            </a:r>
          </a:p>
          <a:p>
            <a:pPr lvl="2"/>
            <a:r>
              <a:rPr lang="en-GB" smtClean="0"/>
              <a:t>Tredje niveau</a:t>
            </a:r>
          </a:p>
          <a:p>
            <a:pPr lvl="3"/>
            <a:r>
              <a:rPr lang="en-GB" smtClean="0"/>
              <a:t>Fjerde niveau</a:t>
            </a:r>
          </a:p>
          <a:p>
            <a:pPr lvl="4"/>
            <a:r>
              <a:rPr lang="en-GB" smtClean="0"/>
              <a:t>Femte niveau</a:t>
            </a:r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2"/>
          </p:nvPr>
        </p:nvSpPr>
        <p:spPr>
          <a:xfrm>
            <a:off x="1044000" y="6350110"/>
            <a:ext cx="65772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Sted og dato</a:t>
            </a:r>
            <a:endParaRPr lang="en-GB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4"/>
          </p:nvPr>
        </p:nvSpPr>
        <p:spPr>
          <a:xfrm>
            <a:off x="1044000" y="6507558"/>
            <a:ext cx="21336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ts val="900"/>
              </a:lnSpc>
              <a:defRPr sz="900">
                <a:solidFill>
                  <a:srgbClr val="000000"/>
                </a:solidFill>
              </a:defRPr>
            </a:lvl1pPr>
          </a:lstStyle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63" r:id="rId3"/>
    <p:sldLayoutId id="2147483654" r:id="rId4"/>
    <p:sldLayoutId id="2147483662" r:id="rId5"/>
    <p:sldLayoutId id="2147483656" r:id="rId6"/>
    <p:sldLayoutId id="2147483657" r:id="rId7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2pPr>
      <a:lvl3pPr marL="1146175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tlas.media.mit.edu/en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Strukturel transformation 2.0 (eller 3.0 eller 4.0)</a:t>
            </a:r>
            <a:endParaRPr lang="da-DK" sz="1600" dirty="0"/>
          </a:p>
        </p:txBody>
      </p:sp>
      <p:sp>
        <p:nvSpPr>
          <p:cNvPr id="7" name="Subtitle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a-DK" dirty="0" smtClean="0"/>
              <a:t>John Rand</a:t>
            </a:r>
          </a:p>
          <a:p>
            <a:r>
              <a:rPr lang="da-DK" dirty="0" smtClean="0"/>
              <a:t>Økonomisk </a:t>
            </a:r>
            <a:r>
              <a:rPr lang="da-DK" dirty="0" err="1" smtClean="0"/>
              <a:t>Eksploratorium</a:t>
            </a:r>
            <a:r>
              <a:rPr lang="da-DK" dirty="0" smtClean="0"/>
              <a:t> #5 om udviklingsøkonomi </a:t>
            </a:r>
          </a:p>
          <a:p>
            <a:r>
              <a:rPr lang="da-DK" dirty="0" smtClean="0"/>
              <a:t>København 24. oktober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John Rand</a:t>
            </a:r>
            <a:endParaRPr lang="en-GB" dirty="0"/>
          </a:p>
        </p:txBody>
      </p:sp>
      <p:pic>
        <p:nvPicPr>
          <p:cNvPr id="9" name="Picture 52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50100" y="4508500"/>
            <a:ext cx="1993900" cy="2349500"/>
          </a:xfrm>
          <a:prstGeom prst="rect">
            <a:avLst/>
          </a:prstGeom>
          <a:noFill/>
        </p:spPr>
      </p:pic>
      <p:pic>
        <p:nvPicPr>
          <p:cNvPr id="10" name="Picture 40" descr="skabelon_new_2007_big"/>
          <p:cNvPicPr>
            <a:picLocks noChangeAspect="1" noChangeArrowheads="1"/>
          </p:cNvPicPr>
          <p:nvPr/>
        </p:nvPicPr>
        <p:blipFill>
          <a:blip r:embed="rId4"/>
          <a:srcRect t="21700"/>
          <a:stretch>
            <a:fillRect/>
          </a:stretch>
        </p:blipFill>
        <p:spPr bwMode="auto">
          <a:xfrm>
            <a:off x="5957189" y="3357563"/>
            <a:ext cx="3217862" cy="3500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 smtClean="0"/>
              <a:t>Hvorfor er det interessant?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374774"/>
            <a:ext cx="6769372" cy="4482000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da-DK" altLang="da-DK" sz="1400" b="1" dirty="0" smtClean="0"/>
              <a:t>Beliggenheden</a:t>
            </a:r>
            <a:r>
              <a:rPr lang="da-DK" altLang="da-DK" sz="1400" dirty="0" smtClean="0"/>
              <a:t> og </a:t>
            </a:r>
            <a:r>
              <a:rPr lang="da-DK" altLang="da-DK" sz="1400" b="1" dirty="0" smtClean="0"/>
              <a:t>strukturen</a:t>
            </a:r>
            <a:r>
              <a:rPr lang="da-DK" altLang="da-DK" sz="1400" dirty="0" smtClean="0"/>
              <a:t> på den globale industriproduktion har ændret sig markant i det nye årtusinde.</a:t>
            </a:r>
          </a:p>
          <a:p>
            <a:pPr marL="285750" indent="-285750">
              <a:buFontTx/>
              <a:buChar char="-"/>
            </a:pPr>
            <a:r>
              <a:rPr lang="da-DK" altLang="da-DK" sz="1400" dirty="0" smtClean="0"/>
              <a:t>Forarbejdede produkter produceres nu i højere grad i </a:t>
            </a:r>
            <a:r>
              <a:rPr lang="da-DK" altLang="da-DK" sz="1400" b="1" dirty="0" smtClean="0"/>
              <a:t>udviklingslande</a:t>
            </a:r>
            <a:r>
              <a:rPr lang="da-DK" altLang="da-DK" sz="1400" dirty="0" smtClean="0"/>
              <a:t>, og har afstedkommet et meget mere komplekst globalt værdikæde system (</a:t>
            </a:r>
            <a:r>
              <a:rPr lang="da-DK" altLang="da-DK" sz="1400" b="1" dirty="0" smtClean="0"/>
              <a:t>Global Value Chains</a:t>
            </a:r>
            <a:r>
              <a:rPr lang="da-DK" altLang="da-DK" sz="1400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da-DK" altLang="da-DK" sz="1400" dirty="0" smtClean="0"/>
              <a:t>Tre ting har muliggjort denne strukturelle omlægning:</a:t>
            </a:r>
          </a:p>
          <a:p>
            <a:pPr lvl="1"/>
            <a:r>
              <a:rPr lang="da-DK" altLang="da-DK" sz="1200" dirty="0" smtClean="0"/>
              <a:t>Faldende transport and kommunikations omkostninger</a:t>
            </a:r>
          </a:p>
          <a:p>
            <a:pPr lvl="1"/>
            <a:r>
              <a:rPr lang="da-DK" altLang="da-DK" sz="1200" dirty="0" smtClean="0"/>
              <a:t>Afhængighed af </a:t>
            </a:r>
            <a:r>
              <a:rPr lang="da-DK" altLang="da-DK" sz="1200" b="1" dirty="0" smtClean="0"/>
              <a:t>mindre sofistikerede</a:t>
            </a:r>
            <a:r>
              <a:rPr lang="da-DK" altLang="da-DK" sz="1200" dirty="0" smtClean="0"/>
              <a:t> og dermed lettere adgang til inputs</a:t>
            </a:r>
          </a:p>
          <a:p>
            <a:pPr lvl="1"/>
            <a:r>
              <a:rPr lang="da-DK" altLang="da-DK" sz="1200" dirty="0"/>
              <a:t>Afhængighed </a:t>
            </a:r>
            <a:r>
              <a:rPr lang="da-DK" altLang="da-DK" sz="1200" dirty="0" smtClean="0"/>
              <a:t>af produktionsprocesser som i højere grad end tidligere kan udnytte ”</a:t>
            </a:r>
            <a:r>
              <a:rPr lang="da-DK" altLang="da-DK" sz="1200" b="1" dirty="0" err="1" smtClean="0"/>
              <a:t>economies</a:t>
            </a:r>
            <a:r>
              <a:rPr lang="da-DK" altLang="da-DK" sz="1200" b="1" dirty="0" smtClean="0"/>
              <a:t> of </a:t>
            </a:r>
            <a:r>
              <a:rPr lang="da-DK" altLang="da-DK" sz="1200" b="1" dirty="0" err="1" smtClean="0"/>
              <a:t>scale</a:t>
            </a:r>
            <a:r>
              <a:rPr lang="da-DK" altLang="da-DK" sz="1200" dirty="0" smtClean="0"/>
              <a:t>” og som </a:t>
            </a:r>
            <a:r>
              <a:rPr lang="da-DK" altLang="da-DK" sz="1200" dirty="0" smtClean="0"/>
              <a:t>har </a:t>
            </a:r>
            <a:r>
              <a:rPr lang="da-DK" altLang="da-DK" sz="1200" b="1" dirty="0" smtClean="0"/>
              <a:t>agglomerationsfordele</a:t>
            </a:r>
            <a:r>
              <a:rPr lang="da-DK" altLang="da-DK" sz="1200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da-DK" altLang="da-DK" sz="1400" dirty="0" smtClean="0"/>
              <a:t>Men skiftet har ikke været ligeligt fordelt</a:t>
            </a:r>
            <a:endParaRPr lang="da-DK" altLang="da-DK" dirty="0" smtClean="0"/>
          </a:p>
          <a:p>
            <a:pPr lvl="1"/>
            <a:r>
              <a:rPr lang="da-DK" altLang="da-DK" sz="1200" dirty="0" smtClean="0"/>
              <a:t>Østasien står i dag for mere 60% af værditilvæksten genereret af udviklingslande.</a:t>
            </a:r>
          </a:p>
          <a:p>
            <a:pPr marL="285750" indent="-285750">
              <a:buFontTx/>
              <a:buChar char="-"/>
            </a:pPr>
            <a:r>
              <a:rPr lang="da-DK" altLang="da-DK" sz="1400" dirty="0" smtClean="0"/>
              <a:t>Den ”afrikanske” industriproduktion og deres andel af den totale eksport er faldet både i volumen og i diversitet and kompleksitet.</a:t>
            </a:r>
          </a:p>
          <a:p>
            <a:pPr lvl="1"/>
            <a:r>
              <a:rPr lang="da-DK" altLang="da-DK" sz="1200" dirty="0" smtClean="0"/>
              <a:t>Netværks </a:t>
            </a:r>
            <a:r>
              <a:rPr lang="da-DK" altLang="da-DK" sz="1200" dirty="0" smtClean="0"/>
              <a:t>teorier (Hausmann and Hidalgo, Science 2007) forudsiger at dette </a:t>
            </a:r>
            <a:r>
              <a:rPr lang="da-DK" altLang="da-DK" sz="1200" dirty="0" smtClean="0"/>
              <a:t>har, </a:t>
            </a:r>
            <a:r>
              <a:rPr lang="da-DK" altLang="da-DK" sz="1200" dirty="0" smtClean="0"/>
              <a:t>og vil </a:t>
            </a:r>
            <a:r>
              <a:rPr lang="da-DK" altLang="da-DK" sz="1200" dirty="0" smtClean="0"/>
              <a:t>få, </a:t>
            </a:r>
            <a:r>
              <a:rPr lang="da-DK" altLang="da-DK" sz="1200" dirty="0" smtClean="0"/>
              <a:t>meget store udviklingsmæssige konsekvenser for Afrika på længere sigt, da der ligger meget læring i denne form for omlægning – det jeg kalder ”</a:t>
            </a:r>
            <a:r>
              <a:rPr lang="da-DK" altLang="da-DK" sz="1200" b="1" dirty="0" smtClean="0"/>
              <a:t>strukturel transformation </a:t>
            </a:r>
            <a:r>
              <a:rPr lang="da-DK" altLang="da-DK" sz="1200" b="1" dirty="0" smtClean="0"/>
              <a:t>2.0 (eller 3.0 eller 4.0)</a:t>
            </a:r>
            <a:r>
              <a:rPr lang="da-DK" altLang="da-DK" sz="1200" dirty="0" smtClean="0"/>
              <a:t>”.</a:t>
            </a:r>
            <a:endParaRPr lang="da-DK" altLang="da-DK" sz="1200" dirty="0" smtClean="0"/>
          </a:p>
          <a:p>
            <a:pPr lvl="1"/>
            <a:endParaRPr lang="da-DK" altLang="da-DK" sz="1200" dirty="0" smtClean="0"/>
          </a:p>
        </p:txBody>
      </p:sp>
    </p:spTree>
    <p:extLst>
      <p:ext uri="{BB962C8B-B14F-4D97-AF65-F5344CB8AC3E}">
        <p14:creationId xmlns:p14="http://schemas.microsoft.com/office/powerpoint/2010/main" val="71678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altLang="da-DK" dirty="0" smtClean="0"/>
              <a:t>Hvad er det der sker i Afrika?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85750" indent="-285750" eaLnBrk="1" hangingPunct="1">
              <a:buFontTx/>
              <a:buChar char="-"/>
              <a:defRPr/>
            </a:pPr>
            <a:r>
              <a:rPr lang="da-DK" dirty="0" smtClean="0"/>
              <a:t>Afrika har generelt haft svært ved at industrialisere og der har været meget lidt jobskabelse i forarbejdningssektoren.</a:t>
            </a:r>
          </a:p>
          <a:p>
            <a:pPr lvl="1" eaLnBrk="1" hangingPunct="1">
              <a:defRPr/>
            </a:pPr>
            <a:r>
              <a:rPr lang="da-DK" sz="1200" dirty="0" smtClean="0"/>
              <a:t>Arbejdskraft er endda flyttet </a:t>
            </a:r>
            <a:r>
              <a:rPr lang="da-DK" sz="1200" b="1" dirty="0" smtClean="0"/>
              <a:t>fra højere til lavere </a:t>
            </a:r>
            <a:r>
              <a:rPr lang="da-DK" sz="1200" b="1" dirty="0" err="1" smtClean="0"/>
              <a:t>value</a:t>
            </a:r>
            <a:r>
              <a:rPr lang="da-DK" sz="1200" b="1" dirty="0" smtClean="0"/>
              <a:t> </a:t>
            </a:r>
            <a:r>
              <a:rPr lang="da-DK" sz="1200" b="1" dirty="0" err="1" smtClean="0"/>
              <a:t>added</a:t>
            </a:r>
            <a:r>
              <a:rPr lang="da-DK" sz="1200" dirty="0" smtClean="0"/>
              <a:t> produktion (</a:t>
            </a:r>
            <a:r>
              <a:rPr lang="da-DK" sz="1200" dirty="0" err="1" smtClean="0"/>
              <a:t>McMillan</a:t>
            </a:r>
            <a:r>
              <a:rPr lang="da-DK" sz="1200" dirty="0" smtClean="0"/>
              <a:t> and </a:t>
            </a:r>
            <a:r>
              <a:rPr lang="da-DK" sz="1200" dirty="0" err="1" smtClean="0"/>
              <a:t>Rodrik</a:t>
            </a:r>
            <a:r>
              <a:rPr lang="da-DK" sz="1200" dirty="0" smtClean="0"/>
              <a:t>, 2011).</a:t>
            </a:r>
          </a:p>
          <a:p>
            <a:pPr lvl="1" eaLnBrk="1" hangingPunct="1">
              <a:defRPr/>
            </a:pPr>
            <a:r>
              <a:rPr lang="da-DK" sz="1200" dirty="0" smtClean="0"/>
              <a:t>Den gennemsnitlige industriproduktion i </a:t>
            </a:r>
            <a:r>
              <a:rPr lang="da-DK" sz="1200" dirty="0" err="1" smtClean="0"/>
              <a:t>Afrika’s</a:t>
            </a:r>
            <a:r>
              <a:rPr lang="da-DK" sz="1200" dirty="0" smtClean="0"/>
              <a:t> fattigste lande er lavere </a:t>
            </a:r>
            <a:r>
              <a:rPr lang="da-DK" sz="1200" dirty="0" smtClean="0"/>
              <a:t>i </a:t>
            </a:r>
            <a:r>
              <a:rPr lang="da-DK" sz="1200" dirty="0" smtClean="0"/>
              <a:t>dag (som andel af BNP) end det var i 1985 (Page, 2012).</a:t>
            </a:r>
          </a:p>
          <a:p>
            <a:pPr marL="285750" lvl="1" eaLnBrk="1" hangingPunct="1">
              <a:buFontTx/>
              <a:buChar char="-"/>
              <a:defRPr/>
            </a:pPr>
            <a:endParaRPr lang="da-DK" dirty="0" smtClean="0"/>
          </a:p>
          <a:p>
            <a:pPr marL="285750" lvl="1" eaLnBrk="1" hangingPunct="1">
              <a:buFontTx/>
              <a:buChar char="-"/>
              <a:defRPr/>
            </a:pPr>
            <a:r>
              <a:rPr lang="da-DK" dirty="0" smtClean="0"/>
              <a:t>En form for strukturel ændring som skifter knappe ressourcer fra lav til høj produktive formal er presserende i Afrika (Newman mfl., 2018)</a:t>
            </a:r>
          </a:p>
          <a:p>
            <a:pPr lvl="1" eaLnBrk="1" hangingPunct="1">
              <a:defRPr/>
            </a:pPr>
            <a:r>
              <a:rPr lang="da-DK" sz="1200" dirty="0" smtClean="0"/>
              <a:t>Spørgsmålet er om vækst kan skabes uden en strukturel omlægning? </a:t>
            </a:r>
          </a:p>
          <a:p>
            <a:pPr marL="285750" indent="-285750" eaLnBrk="1" hangingPunct="1">
              <a:buFontTx/>
              <a:buChar char="-"/>
              <a:defRPr/>
            </a:pPr>
            <a:endParaRPr lang="da-DK" dirty="0" smtClean="0"/>
          </a:p>
          <a:p>
            <a:pPr marL="285750" indent="-285750" eaLnBrk="1" hangingPunct="1">
              <a:buFontTx/>
              <a:buChar char="-"/>
              <a:defRPr/>
            </a:pPr>
            <a:r>
              <a:rPr lang="da-DK" dirty="0" smtClean="0"/>
              <a:t>Kan (og skal) Afrika industrialisere?</a:t>
            </a:r>
          </a:p>
          <a:p>
            <a:pPr lvl="1" eaLnBrk="1" hangingPunct="1">
              <a:defRPr/>
            </a:pPr>
            <a:r>
              <a:rPr lang="da-DK" sz="1200" dirty="0" smtClean="0"/>
              <a:t>Hvad kan accelerere skiftet af arbejdskraft fra lav produktive jobs I landbrug og den uformelle sektor, til mere produktive jobs in agro-business, forarbejdning og handlede services?</a:t>
            </a:r>
          </a:p>
          <a:p>
            <a:pPr marL="0" indent="0" eaLnBrk="1" hangingPunct="1">
              <a:defRPr/>
            </a:pPr>
            <a:endParaRPr lang="da-DK" sz="1400" dirty="0" smtClean="0"/>
          </a:p>
          <a:p>
            <a:pPr marL="0" indent="0" eaLnBrk="1" hangingPunct="1">
              <a:defRPr/>
            </a:pPr>
            <a:endParaRPr lang="da-DK" sz="1400" dirty="0" smtClean="0"/>
          </a:p>
          <a:p>
            <a:pPr marL="0" indent="0" eaLnBrk="1" hangingPunct="1">
              <a:defRPr/>
            </a:pPr>
            <a:endParaRPr lang="da-DK" sz="1400" dirty="0" smtClean="0"/>
          </a:p>
          <a:p>
            <a:pPr marL="0" indent="0" eaLnBrk="1" hangingPunct="1">
              <a:defRPr/>
            </a:pPr>
            <a:endParaRPr lang="da-DK" sz="1400" dirty="0" smtClean="0"/>
          </a:p>
          <a:p>
            <a:pPr marL="0" indent="0" eaLnBrk="1" hangingPunct="1">
              <a:defRPr/>
            </a:pPr>
            <a:endParaRPr lang="da-DK" sz="1400" dirty="0" smtClean="0"/>
          </a:p>
        </p:txBody>
      </p:sp>
    </p:spTree>
    <p:extLst>
      <p:ext uri="{BB962C8B-B14F-4D97-AF65-F5344CB8AC3E}">
        <p14:creationId xmlns:p14="http://schemas.microsoft.com/office/powerpoint/2010/main" val="224820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Meget har ændret sig – SMIL </a:t>
            </a:r>
            <a:r>
              <a:rPr lang="da-DK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80" y="1268760"/>
            <a:ext cx="8341668" cy="3600399"/>
          </a:xfrm>
        </p:spPr>
      </p:pic>
      <p:sp>
        <p:nvSpPr>
          <p:cNvPr id="3" name="TextBox 2"/>
          <p:cNvSpPr txBox="1"/>
          <p:nvPr/>
        </p:nvSpPr>
        <p:spPr>
          <a:xfrm>
            <a:off x="1078776" y="4869160"/>
            <a:ext cx="75046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dirty="0" smtClean="0"/>
              <a:t>Men der er meget læring i forarbejdning (produktion).</a:t>
            </a:r>
          </a:p>
          <a:p>
            <a:r>
              <a:rPr lang="da-DK" sz="2000" dirty="0" smtClean="0"/>
              <a:t>Men hvilken type produktion er bedst i hvilken kontekst?</a:t>
            </a:r>
          </a:p>
          <a:p>
            <a:r>
              <a:rPr lang="da-DK" sz="2000" dirty="0" smtClean="0"/>
              <a:t>Kan vi identificere det?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8371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Økonomisk Kompleksitet </a:t>
            </a:r>
            <a:r>
              <a:rPr lang="da-DK" dirty="0"/>
              <a:t/>
            </a:r>
            <a:br>
              <a:rPr lang="da-DK" dirty="0"/>
            </a:br>
            <a:r>
              <a:rPr lang="da-DK" dirty="0" smtClean="0"/>
              <a:t>”Du er hvad du eksporterer” </a:t>
            </a:r>
            <a:r>
              <a:rPr lang="da-DK" dirty="0" smtClean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374775"/>
            <a:ext cx="6769372" cy="4106863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da-DK" dirty="0" smtClean="0"/>
              <a:t>Bygger på ideen om at det betyder noget hvad du eksporterer.</a:t>
            </a:r>
          </a:p>
          <a:p>
            <a:pPr marL="1028700" lvl="1">
              <a:buFontTx/>
              <a:buChar char="-"/>
            </a:pPr>
            <a:r>
              <a:rPr lang="da-DK" sz="1400" dirty="0" smtClean="0"/>
              <a:t>Positiv sammenhæng mellem hvor sofistikeret din eksport er og økonomisk vækst.</a:t>
            </a:r>
          </a:p>
          <a:p>
            <a:pPr marL="285750" indent="-285750">
              <a:buFontTx/>
              <a:buChar char="-"/>
            </a:pPr>
            <a:r>
              <a:rPr lang="da-DK" dirty="0" smtClean="0"/>
              <a:t>Der er </a:t>
            </a:r>
            <a:r>
              <a:rPr lang="da-DK" b="1" dirty="0" smtClean="0"/>
              <a:t>positive </a:t>
            </a:r>
            <a:r>
              <a:rPr lang="da-DK" b="1" dirty="0" smtClean="0"/>
              <a:t>”kontekst </a:t>
            </a:r>
            <a:r>
              <a:rPr lang="da-DK" b="1" dirty="0" smtClean="0"/>
              <a:t>specifikke </a:t>
            </a:r>
            <a:r>
              <a:rPr lang="da-DK" b="1" dirty="0" err="1" smtClean="0"/>
              <a:t>eksternaliteter</a:t>
            </a:r>
            <a:r>
              <a:rPr lang="da-DK" b="1" dirty="0" smtClean="0"/>
              <a:t>” </a:t>
            </a:r>
            <a:r>
              <a:rPr lang="da-DK" b="1" dirty="0" smtClean="0"/>
              <a:t>i hvert produceret produkt</a:t>
            </a:r>
            <a:r>
              <a:rPr lang="da-DK" dirty="0" smtClean="0"/>
              <a:t>, som giver mulighed for forskellige lærings ”</a:t>
            </a:r>
            <a:r>
              <a:rPr lang="da-DK" dirty="0" err="1" smtClean="0"/>
              <a:t>spillovers</a:t>
            </a:r>
            <a:r>
              <a:rPr lang="da-DK" dirty="0" smtClean="0"/>
              <a:t>”.</a:t>
            </a:r>
            <a:endParaRPr lang="da-DK" sz="1400" dirty="0" smtClean="0"/>
          </a:p>
          <a:p>
            <a:pPr marL="285750" indent="-285750">
              <a:buFontTx/>
              <a:buChar char="-"/>
            </a:pPr>
            <a:r>
              <a:rPr lang="da-DK" altLang="en-US" dirty="0" smtClean="0"/>
              <a:t>Lande kan derfor strategisk </a:t>
            </a:r>
            <a:r>
              <a:rPr lang="da-DK" altLang="en-US" dirty="0" err="1" smtClean="0"/>
              <a:t>leapfroge</a:t>
            </a:r>
            <a:r>
              <a:rPr lang="da-DK" altLang="en-US" dirty="0" smtClean="0"/>
              <a:t> og opnå vækst hurtigere ved at </a:t>
            </a:r>
            <a:r>
              <a:rPr lang="da-DK" altLang="en-US" b="1" dirty="0" smtClean="0"/>
              <a:t>diversificere</a:t>
            </a:r>
            <a:r>
              <a:rPr lang="da-DK" altLang="en-US" dirty="0" smtClean="0"/>
              <a:t> og </a:t>
            </a:r>
            <a:r>
              <a:rPr lang="da-DK" altLang="en-US" b="1" dirty="0" smtClean="0"/>
              <a:t>opgradere</a:t>
            </a:r>
            <a:r>
              <a:rPr lang="da-DK" altLang="en-US" dirty="0" smtClean="0"/>
              <a:t> til mere sofistikerede produkter (selvom man ikke umiddelbart har en komparativ fordel heri). </a:t>
            </a:r>
            <a:endParaRPr lang="da-DK" altLang="en-US" dirty="0" smtClean="0"/>
          </a:p>
          <a:p>
            <a:pPr marL="285750" indent="-285750">
              <a:buFontTx/>
              <a:buChar char="-"/>
            </a:pPr>
            <a:r>
              <a:rPr lang="da-DK" altLang="en-US" b="1" u="sng" dirty="0" smtClean="0"/>
              <a:t>K</a:t>
            </a:r>
            <a:r>
              <a:rPr lang="da-DK" altLang="en-US" b="1" u="sng" dirty="0" smtClean="0">
                <a:solidFill>
                  <a:srgbClr val="000000"/>
                </a:solidFill>
              </a:rPr>
              <a:t>omparative </a:t>
            </a:r>
            <a:r>
              <a:rPr lang="da-DK" altLang="en-US" b="1" u="sng" dirty="0" smtClean="0">
                <a:solidFill>
                  <a:srgbClr val="000000"/>
                </a:solidFill>
              </a:rPr>
              <a:t>fordele kan skabes/udvikles</a:t>
            </a:r>
            <a:r>
              <a:rPr lang="da-DK" altLang="en-US" b="1" dirty="0" smtClean="0">
                <a:solidFill>
                  <a:srgbClr val="000000"/>
                </a:solidFill>
              </a:rPr>
              <a:t>. </a:t>
            </a:r>
            <a:r>
              <a:rPr lang="da-DK" altLang="en-US" sz="1400" b="1" dirty="0" smtClean="0"/>
              <a:t>”</a:t>
            </a:r>
            <a:r>
              <a:rPr lang="da-DK" altLang="en-US" sz="1400" i="1" dirty="0" err="1" smtClean="0"/>
              <a:t>Technological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capabilities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can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be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acquired</a:t>
            </a:r>
            <a:r>
              <a:rPr lang="da-DK" altLang="en-US" sz="1400" i="1" dirty="0" smtClean="0"/>
              <a:t> and </a:t>
            </a:r>
            <a:r>
              <a:rPr lang="da-DK" altLang="en-US" sz="1400" i="1" dirty="0" err="1" smtClean="0"/>
              <a:t>can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change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what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you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export</a:t>
            </a:r>
            <a:r>
              <a:rPr lang="da-DK" altLang="en-US" sz="1400" i="1" dirty="0" smtClean="0"/>
              <a:t>. </a:t>
            </a:r>
            <a:r>
              <a:rPr lang="da-DK" altLang="en-US" sz="1400" i="1" dirty="0" err="1" smtClean="0"/>
              <a:t>There</a:t>
            </a:r>
            <a:r>
              <a:rPr lang="da-DK" altLang="en-US" sz="1400" i="1" dirty="0" smtClean="0"/>
              <a:t> is </a:t>
            </a:r>
            <a:r>
              <a:rPr lang="da-DK" altLang="en-US" sz="1400" i="1" dirty="0" err="1" smtClean="0"/>
              <a:t>no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need</a:t>
            </a:r>
            <a:r>
              <a:rPr lang="da-DK" altLang="en-US" sz="1400" i="1" dirty="0" smtClean="0"/>
              <a:t> to </a:t>
            </a:r>
            <a:r>
              <a:rPr lang="da-DK" altLang="en-US" sz="1400" i="1" dirty="0" err="1" smtClean="0"/>
              <a:t>rely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only</a:t>
            </a:r>
            <a:r>
              <a:rPr lang="da-DK" altLang="en-US" sz="1400" i="1" dirty="0" smtClean="0"/>
              <a:t> on </a:t>
            </a:r>
            <a:r>
              <a:rPr lang="da-DK" altLang="en-US" sz="1400" i="1" dirty="0" err="1" smtClean="0"/>
              <a:t>your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natural</a:t>
            </a:r>
            <a:r>
              <a:rPr lang="da-DK" altLang="en-US" sz="1400" i="1" dirty="0" smtClean="0"/>
              <a:t> </a:t>
            </a:r>
            <a:r>
              <a:rPr lang="da-DK" altLang="en-US" sz="1400" i="1" dirty="0" err="1" smtClean="0"/>
              <a:t>endowments</a:t>
            </a:r>
            <a:r>
              <a:rPr lang="da-DK" altLang="en-US" sz="1400" i="1" dirty="0" smtClean="0"/>
              <a:t> to guide </a:t>
            </a:r>
            <a:r>
              <a:rPr lang="da-DK" altLang="en-US" sz="1400" i="1" dirty="0" err="1" smtClean="0"/>
              <a:t>export</a:t>
            </a:r>
            <a:r>
              <a:rPr lang="da-DK" altLang="en-US" sz="1400" i="1" dirty="0" smtClean="0"/>
              <a:t> patterns</a:t>
            </a:r>
            <a:r>
              <a:rPr lang="da-DK" altLang="en-US" sz="1400" dirty="0" smtClean="0"/>
              <a:t>” Hausmann and Hidalgo (2007</a:t>
            </a:r>
            <a:r>
              <a:rPr lang="da-DK" altLang="en-US" sz="1400" dirty="0" smtClean="0"/>
              <a:t>).</a:t>
            </a:r>
          </a:p>
          <a:p>
            <a:pPr marL="285750" indent="-285750">
              <a:buFontTx/>
              <a:buChar char="-"/>
            </a:pPr>
            <a:endParaRPr lang="da-DK" altLang="en-US" sz="1400" dirty="0"/>
          </a:p>
          <a:p>
            <a:pPr marL="285750" indent="-285750">
              <a:buFontTx/>
              <a:buChar char="-"/>
            </a:pPr>
            <a:r>
              <a:rPr lang="da-DK" altLang="en-US" dirty="0" smtClean="0"/>
              <a:t>POLITIK </a:t>
            </a:r>
            <a:r>
              <a:rPr lang="da-DK" altLang="en-US" dirty="0" smtClean="0"/>
              <a:t>ANBEFALING: </a:t>
            </a:r>
            <a:r>
              <a:rPr lang="da-DK" altLang="en-US" dirty="0" smtClean="0"/>
              <a:t>Fokuser også </a:t>
            </a:r>
            <a:r>
              <a:rPr lang="da-DK" altLang="en-US" dirty="0" smtClean="0"/>
              <a:t>i højere kvalitets/produktivitetsprodukter - og ikke kun i produkter hvor du har komparative fordele. </a:t>
            </a:r>
            <a:endParaRPr lang="da-DK" altLang="en-US" dirty="0" smtClean="0"/>
          </a:p>
          <a:p>
            <a:pPr marL="285750" indent="-285750">
              <a:buFontTx/>
              <a:buChar char="-"/>
            </a:pPr>
            <a:r>
              <a:rPr lang="da-DK" dirty="0" smtClean="0">
                <a:hlinkClick r:id="rId3"/>
              </a:rPr>
              <a:t>http</a:t>
            </a:r>
            <a:r>
              <a:rPr lang="da-DK" dirty="0" smtClean="0">
                <a:hlinkClick r:id="rId3"/>
              </a:rPr>
              <a:t>://atlas.media.mit.edu/en/</a:t>
            </a: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281674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dirty="0" smtClean="0">
                <a:ea typeface="ＭＳ Ｐゴシック" pitchFamily="34" charset="-128"/>
              </a:rPr>
              <a:t>Hvordan er et land komplekst?</a:t>
            </a:r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5F7550A-B9AB-461A-AB83-59824D7B3563}" type="slidenum">
              <a:rPr lang="da-DK" altLang="en-US" sz="90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da-DK" altLang="en-US" sz="900" dirty="0" smtClean="0">
              <a:solidFill>
                <a:srgbClr val="000000"/>
              </a:solidFill>
            </a:endParaRPr>
          </a:p>
        </p:txBody>
      </p:sp>
      <p:pic>
        <p:nvPicPr>
          <p:cNvPr id="2867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135063"/>
            <a:ext cx="6480175" cy="517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9" name="TextBox 9"/>
          <p:cNvSpPr txBox="1">
            <a:spLocks noChangeArrowheads="1"/>
          </p:cNvSpPr>
          <p:nvPr/>
        </p:nvSpPr>
        <p:spPr bwMode="auto">
          <a:xfrm>
            <a:off x="2195513" y="6289675"/>
            <a:ext cx="41767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21212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a-DK" altLang="en-US" sz="1400" dirty="0" smtClean="0">
                <a:solidFill>
                  <a:schemeClr val="tx1"/>
                </a:solidFill>
              </a:rPr>
              <a:t>Kilde: </a:t>
            </a:r>
            <a:r>
              <a:rPr lang="da-DK" altLang="en-US" sz="1400" dirty="0">
                <a:solidFill>
                  <a:schemeClr val="tx1"/>
                </a:solidFill>
              </a:rPr>
              <a:t>Atlas of </a:t>
            </a:r>
            <a:r>
              <a:rPr lang="da-DK" altLang="en-US" sz="1400" dirty="0" err="1">
                <a:solidFill>
                  <a:schemeClr val="tx1"/>
                </a:solidFill>
              </a:rPr>
              <a:t>Economic</a:t>
            </a:r>
            <a:r>
              <a:rPr lang="da-DK" altLang="en-US" sz="1400" dirty="0">
                <a:solidFill>
                  <a:schemeClr val="tx1"/>
                </a:solidFill>
              </a:rPr>
              <a:t> </a:t>
            </a:r>
            <a:r>
              <a:rPr lang="da-DK" altLang="en-US" sz="1400" dirty="0" err="1" smtClean="0">
                <a:solidFill>
                  <a:schemeClr val="tx1"/>
                </a:solidFill>
              </a:rPr>
              <a:t>Complexity</a:t>
            </a:r>
            <a:endParaRPr lang="da-DK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59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5E3960F3-5E20-4C43-9498-3A0AB3B5DBBD}" type="slidenum">
              <a:rPr lang="da-DK" altLang="en-US" sz="900" smtClean="0">
                <a:solidFill>
                  <a:srgbClr val="000000"/>
                </a:solidFill>
              </a:rPr>
              <a:pPr eaLnBrk="1" hangingPunct="1"/>
              <a:t>7</a:t>
            </a:fld>
            <a:endParaRPr lang="da-DK" altLang="en-US" sz="900" dirty="0" smtClean="0">
              <a:solidFill>
                <a:srgbClr val="000000"/>
              </a:solidFill>
            </a:endParaRPr>
          </a:p>
        </p:txBody>
      </p:sp>
      <p:pic>
        <p:nvPicPr>
          <p:cNvPr id="2970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1" y="862285"/>
            <a:ext cx="300037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70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08" y="2806973"/>
            <a:ext cx="33909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08" y="4678635"/>
            <a:ext cx="33909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933" y="1006748"/>
            <a:ext cx="3152775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6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808" y="2884760"/>
            <a:ext cx="310515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7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4" b="7004"/>
          <a:stretch>
            <a:fillRect/>
          </a:stretch>
        </p:blipFill>
        <p:spPr bwMode="auto">
          <a:xfrm>
            <a:off x="5167833" y="4678635"/>
            <a:ext cx="307657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8" name="TextBox 7"/>
          <p:cNvSpPr txBox="1">
            <a:spLocks noChangeArrowheads="1"/>
          </p:cNvSpPr>
          <p:nvPr/>
        </p:nvSpPr>
        <p:spPr bwMode="auto">
          <a:xfrm>
            <a:off x="-16942" y="1583010"/>
            <a:ext cx="12682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da-DK" altLang="en-US" dirty="0" smtClean="0"/>
              <a:t>70erne</a:t>
            </a:r>
            <a:endParaRPr lang="en-US" altLang="en-US" dirty="0"/>
          </a:p>
        </p:txBody>
      </p:sp>
      <p:sp>
        <p:nvSpPr>
          <p:cNvPr id="29709" name="TextBox 17"/>
          <p:cNvSpPr txBox="1">
            <a:spLocks noChangeArrowheads="1"/>
          </p:cNvSpPr>
          <p:nvPr/>
        </p:nvSpPr>
        <p:spPr bwMode="auto">
          <a:xfrm>
            <a:off x="-16942" y="3497535"/>
            <a:ext cx="12682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da-DK" altLang="en-US" dirty="0" smtClean="0"/>
              <a:t>90erne</a:t>
            </a:r>
            <a:endParaRPr lang="en-US" altLang="en-US" dirty="0"/>
          </a:p>
        </p:txBody>
      </p:sp>
      <p:sp>
        <p:nvSpPr>
          <p:cNvPr id="29710" name="TextBox 18"/>
          <p:cNvSpPr txBox="1">
            <a:spLocks noChangeArrowheads="1"/>
          </p:cNvSpPr>
          <p:nvPr/>
        </p:nvSpPr>
        <p:spPr bwMode="auto">
          <a:xfrm>
            <a:off x="24333" y="5399360"/>
            <a:ext cx="6415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da-DK" altLang="en-US" dirty="0" smtClean="0"/>
              <a:t>NU</a:t>
            </a:r>
            <a:endParaRPr lang="en-US" altLang="en-US" dirty="0"/>
          </a:p>
        </p:txBody>
      </p:sp>
      <p:sp>
        <p:nvSpPr>
          <p:cNvPr id="29711" name="TextBox 19"/>
          <p:cNvSpPr txBox="1">
            <a:spLocks noChangeArrowheads="1"/>
          </p:cNvSpPr>
          <p:nvPr/>
        </p:nvSpPr>
        <p:spPr bwMode="auto">
          <a:xfrm>
            <a:off x="1926158" y="473348"/>
            <a:ext cx="1184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da-DK" altLang="en-US"/>
              <a:t>Ghana</a:t>
            </a:r>
            <a:endParaRPr lang="en-US" altLang="en-US"/>
          </a:p>
        </p:txBody>
      </p:sp>
      <p:sp>
        <p:nvSpPr>
          <p:cNvPr id="29712" name="TextBox 20"/>
          <p:cNvSpPr txBox="1">
            <a:spLocks noChangeArrowheads="1"/>
          </p:cNvSpPr>
          <p:nvPr/>
        </p:nvSpPr>
        <p:spPr bwMode="auto">
          <a:xfrm>
            <a:off x="5742508" y="473348"/>
            <a:ext cx="14970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da-DK" altLang="en-US"/>
              <a:t>Thailand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34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dirty="0" smtClean="0">
                <a:ea typeface="ＭＳ Ｐゴシック" pitchFamily="34" charset="-128"/>
              </a:rPr>
              <a:t>Hvad kan man tage med fra teorien om Økonomisk Kompleksitet?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374775"/>
            <a:ext cx="6408737" cy="4106863"/>
          </a:xfrm>
        </p:spPr>
        <p:txBody>
          <a:bodyPr/>
          <a:lstStyle/>
          <a:p>
            <a:pPr marL="0" indent="0" algn="ctr">
              <a:defRPr/>
            </a:pP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a-DK" b="1" dirty="0" smtClean="0"/>
              <a:t>Specialisering </a:t>
            </a:r>
            <a:r>
              <a:rPr lang="da-DK" dirty="0" smtClean="0"/>
              <a:t>i få produkter er nok en dårlig ide.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a-DK" b="1" dirty="0" smtClean="0"/>
              <a:t>Industripolitik </a:t>
            </a:r>
            <a:r>
              <a:rPr lang="da-DK" dirty="0" smtClean="0"/>
              <a:t>bliver lige pludselig et meget vigtigt værktøj indenfor udviklingsøkonomi.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a-DK" b="1" dirty="0" smtClean="0"/>
              <a:t>At udpege vindere “</a:t>
            </a:r>
            <a:r>
              <a:rPr lang="da-DK" b="1" dirty="0" err="1" smtClean="0"/>
              <a:t>picking</a:t>
            </a:r>
            <a:r>
              <a:rPr lang="da-DK" b="1" dirty="0" smtClean="0"/>
              <a:t> </a:t>
            </a:r>
            <a:r>
              <a:rPr lang="da-DK" b="1" dirty="0" err="1" smtClean="0"/>
              <a:t>winners</a:t>
            </a:r>
            <a:r>
              <a:rPr lang="da-DK" b="1" dirty="0" smtClean="0"/>
              <a:t>”</a:t>
            </a:r>
            <a:r>
              <a:rPr lang="da-DK" dirty="0" smtClean="0"/>
              <a:t> er måske mindre vanskeligt end først antaget.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a-DK" b="1" dirty="0" smtClean="0"/>
              <a:t>Handelspolitik</a:t>
            </a:r>
            <a:r>
              <a:rPr lang="da-DK" dirty="0" smtClean="0"/>
              <a:t> i rige (mere sofistikerede) lande bliver fundamental for spørgsmål relateret til global ulighed.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a-DK" dirty="0" smtClean="0"/>
              <a:t>Og det hele starter med ideen omkring </a:t>
            </a:r>
            <a:r>
              <a:rPr lang="da-DK" b="1" dirty="0" smtClean="0"/>
              <a:t>vigtigheden af </a:t>
            </a:r>
            <a:r>
              <a:rPr lang="da-DK" b="1" dirty="0" err="1" smtClean="0"/>
              <a:t>eksternaliteter</a:t>
            </a:r>
            <a:r>
              <a:rPr lang="da-DK" b="1" dirty="0" smtClean="0"/>
              <a:t>/spillover effekter i læring</a:t>
            </a:r>
            <a:r>
              <a:rPr lang="da-DK" dirty="0" smtClean="0"/>
              <a:t> (mellem produkter, mellem mennesker etc.)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a-DK" dirty="0" smtClean="0"/>
              <a:t>…og dette arbejder jeg på at forstå bedre i en udviklingskontekst </a:t>
            </a:r>
            <a:r>
              <a:rPr lang="da-DK" dirty="0" smtClean="0">
                <a:sym typeface="Wingdings" panose="05000000000000000000" pitchFamily="2" charset="2"/>
              </a:rPr>
              <a:t>med brug af </a:t>
            </a:r>
            <a:r>
              <a:rPr lang="da-DK" dirty="0" err="1">
                <a:sym typeface="Wingdings" panose="05000000000000000000" pitchFamily="2" charset="2"/>
              </a:rPr>
              <a:t>m</a:t>
            </a:r>
            <a:r>
              <a:rPr lang="da-DK" dirty="0" err="1" smtClean="0"/>
              <a:t>ikro</a:t>
            </a:r>
            <a:r>
              <a:rPr lang="da-DK" dirty="0" smtClean="0"/>
              <a:t> </a:t>
            </a:r>
            <a:r>
              <a:rPr lang="da-DK" dirty="0"/>
              <a:t>data </a:t>
            </a:r>
            <a:r>
              <a:rPr lang="da-DK" dirty="0" smtClean="0"/>
              <a:t>(census </a:t>
            </a:r>
            <a:r>
              <a:rPr lang="da-DK" dirty="0" err="1" smtClean="0"/>
              <a:t>matched</a:t>
            </a:r>
            <a:r>
              <a:rPr lang="da-DK" dirty="0" smtClean="0"/>
              <a:t> </a:t>
            </a:r>
            <a:r>
              <a:rPr lang="da-DK" dirty="0" err="1"/>
              <a:t>employer-employee</a:t>
            </a:r>
            <a:r>
              <a:rPr lang="da-DK" dirty="0"/>
              <a:t> data </a:t>
            </a:r>
            <a:r>
              <a:rPr lang="da-DK" dirty="0" smtClean="0"/>
              <a:t>– svarende </a:t>
            </a:r>
            <a:r>
              <a:rPr lang="da-DK" dirty="0"/>
              <a:t>til at matche alle data fra det danske CVR and CPR register).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4115765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_uk">
  <a:themeElements>
    <a:clrScheme name="ku_uk 1">
      <a:dk1>
        <a:srgbClr val="6E6E6E"/>
      </a:dk1>
      <a:lt1>
        <a:srgbClr val="FFFFFF"/>
      </a:lt1>
      <a:dk2>
        <a:srgbClr val="933027"/>
      </a:dk2>
      <a:lt2>
        <a:srgbClr val="6E6E6E"/>
      </a:lt2>
      <a:accent1>
        <a:srgbClr val="933027"/>
      </a:accent1>
      <a:accent2>
        <a:srgbClr val="B2523C"/>
      </a:accent2>
      <a:accent3>
        <a:srgbClr val="FFFFFF"/>
      </a:accent3>
      <a:accent4>
        <a:srgbClr val="5D5D5D"/>
      </a:accent4>
      <a:accent5>
        <a:srgbClr val="C8ADAC"/>
      </a:accent5>
      <a:accent6>
        <a:srgbClr val="A14935"/>
      </a:accent6>
      <a:hlink>
        <a:srgbClr val="C98872"/>
      </a:hlink>
      <a:folHlink>
        <a:srgbClr val="E3C3B6"/>
      </a:folHlink>
    </a:clrScheme>
    <a:fontScheme name="ku_u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u_uk 1">
        <a:dk1>
          <a:srgbClr val="6E6E6E"/>
        </a:dk1>
        <a:lt1>
          <a:srgbClr val="FFFFFF"/>
        </a:lt1>
        <a:dk2>
          <a:srgbClr val="933027"/>
        </a:dk2>
        <a:lt2>
          <a:srgbClr val="6E6E6E"/>
        </a:lt2>
        <a:accent1>
          <a:srgbClr val="933027"/>
        </a:accent1>
        <a:accent2>
          <a:srgbClr val="B2523C"/>
        </a:accent2>
        <a:accent3>
          <a:srgbClr val="FFFFFF"/>
        </a:accent3>
        <a:accent4>
          <a:srgbClr val="5D5D5D"/>
        </a:accent4>
        <a:accent5>
          <a:srgbClr val="C8ADAC"/>
        </a:accent5>
        <a:accent6>
          <a:srgbClr val="A14935"/>
        </a:accent6>
        <a:hlink>
          <a:srgbClr val="C98872"/>
        </a:hlink>
        <a:folHlink>
          <a:srgbClr val="E3C3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3684</TotalTime>
  <Words>677</Words>
  <Application>Microsoft Office PowerPoint</Application>
  <PresentationFormat>On-screen Show (4:3)</PresentationFormat>
  <Paragraphs>71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Verdana</vt:lpstr>
      <vt:lpstr>Wingdings</vt:lpstr>
      <vt:lpstr>ku_uk</vt:lpstr>
      <vt:lpstr>Strukturel transformation 2.0 (eller 3.0 eller 4.0)</vt:lpstr>
      <vt:lpstr>Hvorfor er det interessant?</vt:lpstr>
      <vt:lpstr>Hvad er det der sker i Afrika?</vt:lpstr>
      <vt:lpstr>Meget har ændret sig – SMIL </vt:lpstr>
      <vt:lpstr>Økonomisk Kompleksitet  ”Du er hvad du eksporterer” </vt:lpstr>
      <vt:lpstr>Hvordan er et land komplekst?</vt:lpstr>
      <vt:lpstr>PowerPoint Presentation</vt:lpstr>
      <vt:lpstr>Hvad kan man tage med fra teorien om Økonomisk Kompleksitet?</vt:lpstr>
    </vt:vector>
  </TitlesOfParts>
  <Company>Københavns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install</dc:creator>
  <cp:lastModifiedBy>John Rand</cp:lastModifiedBy>
  <cp:revision>189</cp:revision>
  <dcterms:created xsi:type="dcterms:W3CDTF">2005-11-10T15:02:29Z</dcterms:created>
  <dcterms:modified xsi:type="dcterms:W3CDTF">2019-10-24T13:31:42Z</dcterms:modified>
</cp:coreProperties>
</file>