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58" r:id="rId1"/>
  </p:sldMasterIdLst>
  <p:notesMasterIdLst>
    <p:notesMasterId r:id="rId10"/>
  </p:notesMasterIdLst>
  <p:handoutMasterIdLst>
    <p:handoutMasterId r:id="rId11"/>
  </p:handoutMasterIdLst>
  <p:sldIdLst>
    <p:sldId id="261" r:id="rId2"/>
    <p:sldId id="277" r:id="rId3"/>
    <p:sldId id="272" r:id="rId4"/>
    <p:sldId id="276" r:id="rId5"/>
    <p:sldId id="273" r:id="rId6"/>
    <p:sldId id="270" r:id="rId7"/>
    <p:sldId id="267" r:id="rId8"/>
    <p:sldId id="27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6">
          <p15:clr>
            <a:srgbClr val="A4A3A4"/>
          </p15:clr>
        </p15:guide>
        <p15:guide id="2" orient="horz" pos="391">
          <p15:clr>
            <a:srgbClr val="A4A3A4"/>
          </p15:clr>
        </p15:guide>
        <p15:guide id="3" orient="horz" pos="3975">
          <p15:clr>
            <a:srgbClr val="A4A3A4"/>
          </p15:clr>
        </p15:guide>
        <p15:guide id="4" orient="horz" pos="1030">
          <p15:clr>
            <a:srgbClr val="A4A3A4"/>
          </p15:clr>
        </p15:guide>
        <p15:guide id="5" pos="7312">
          <p15:clr>
            <a:srgbClr val="A4A3A4"/>
          </p15:clr>
        </p15:guide>
        <p15:guide id="6" pos="3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30" autoAdjust="0"/>
  </p:normalViewPr>
  <p:slideViewPr>
    <p:cSldViewPr snapToGrid="0" showGuides="1">
      <p:cViewPr varScale="1">
        <p:scale>
          <a:sx n="69" d="100"/>
          <a:sy n="69" d="100"/>
        </p:scale>
        <p:origin x="564" y="44"/>
      </p:cViewPr>
      <p:guideLst>
        <p:guide orient="horz" pos="936"/>
        <p:guide orient="horz" pos="391"/>
        <p:guide orient="horz" pos="3975"/>
        <p:guide orient="horz" pos="1030"/>
        <p:guide pos="7312"/>
        <p:guide pos="3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2" d="100"/>
          <a:sy n="122" d="100"/>
        </p:scale>
        <p:origin x="491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F9E11-F642-4BF2-B4DC-AF7D35EA7551}" type="datetimeFigureOut">
              <a:rPr lang="da-DK" smtClean="0"/>
              <a:t>23-10-2019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371A3-64EC-4735-8565-D99D7827967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69271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A38B-F9FA-4036-A084-652409E98F08}" type="datetimeFigureOut">
              <a:rPr lang="da-DK" smtClean="0"/>
              <a:t>23-10-2019</a:t>
            </a:fld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/>
              <a:t>Click to edit Master text styles</a:t>
            </a:r>
          </a:p>
          <a:p>
            <a:pPr lvl="1"/>
            <a:r>
              <a:rPr lang="da-DK" dirty="0"/>
              <a:t>Second level</a:t>
            </a:r>
          </a:p>
          <a:p>
            <a:pPr lvl="2"/>
            <a:r>
              <a:rPr lang="da-DK" dirty="0"/>
              <a:t>Third level</a:t>
            </a:r>
          </a:p>
          <a:p>
            <a:pPr lvl="3"/>
            <a:r>
              <a:rPr lang="da-DK" dirty="0"/>
              <a:t>Fourth level</a:t>
            </a:r>
          </a:p>
          <a:p>
            <a:pPr lvl="4"/>
            <a:r>
              <a:rPr lang="da-DK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6F85-577F-4A92-A47F-D540A2BCC821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9379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45493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25137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80136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18447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78626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14981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25498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hyperlink" Target="http://www.designguide.ku.dk/ku/skabeloner/powerpoint/praesentationer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://image.ku.dk/lightbox/211/13407586855728741badb20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stor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6408000" tIns="360000" anchor="ctr" anchorCtr="0"/>
          <a:lstStyle>
            <a:lvl1pPr marL="0" indent="0" algn="l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 Klik på ikonet, hvis du vil udskifte billedet</a:t>
            </a:r>
          </a:p>
        </p:txBody>
      </p:sp>
      <p:sp>
        <p:nvSpPr>
          <p:cNvPr id="2" name="Titel 2"/>
          <p:cNvSpPr>
            <a:spLocks noGrp="1"/>
          </p:cNvSpPr>
          <p:nvPr>
            <p:ph type="ctrTitle"/>
          </p:nvPr>
        </p:nvSpPr>
        <p:spPr>
          <a:xfrm>
            <a:off x="0" y="691815"/>
            <a:ext cx="5959476" cy="5474035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9610733C-9034-4EF1-A134-C713BE098F55}" type="datetime1">
              <a:rPr lang="da-DK" smtClean="0"/>
              <a:t>23-10-2019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1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2" y="4053600"/>
            <a:ext cx="4946650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8962" y="3007285"/>
            <a:ext cx="4946649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2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1020200"/>
            <a:ext cx="4946649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3829081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588963" y="1635125"/>
            <a:ext cx="11012487" cy="4675188"/>
          </a:xfrm>
          <a:blipFill>
            <a:blip r:embed="rId2"/>
            <a:stretch>
              <a:fillRect/>
            </a:stretch>
          </a:blipFill>
        </p:spPr>
        <p:txBody>
          <a:bodyPr lIns="0" tIns="2304000" rIns="0" anchor="t" anchorCtr="0"/>
          <a:lstStyle>
            <a:lvl1pPr marL="0" indent="0" algn="ctr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udskifte billedet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2"/>
            <a:ext cx="11012486" cy="865187"/>
          </a:xfrm>
        </p:spPr>
        <p:txBody>
          <a:bodyPr/>
          <a:lstStyle/>
          <a:p>
            <a:r>
              <a:rPr lang="da-DK" dirty="0"/>
              <a:t>Klik for at tilføje overskrift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54C8-09F9-49F3-9200-F6E55E50E9FD}" type="datetime1">
              <a:rPr lang="da-DK" smtClean="0"/>
              <a:t>23-10-2019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916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le tekstlabel højre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1"/>
            <a:ext cx="12192000" cy="6523149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udskifte billedet 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243638" y="4903567"/>
            <a:ext cx="5948362" cy="1398808"/>
          </a:xfrm>
          <a:solidFill>
            <a:srgbClr val="A31D20">
              <a:alpha val="95000"/>
            </a:srgbClr>
          </a:solidFill>
        </p:spPr>
        <p:txBody>
          <a:bodyPr lIns="252000" tIns="144000" rIns="540000" bIns="14400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tekst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2C5F-F0E5-452B-A2F2-3EA33BA229B5}" type="datetime1">
              <a:rPr lang="da-DK" smtClean="0"/>
              <a:t>23-10-2019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60550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le tekstlabel venstr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1"/>
            <a:ext cx="12192000" cy="6523149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udskifte billedet 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4903567"/>
            <a:ext cx="5948362" cy="1398808"/>
          </a:xfrm>
          <a:solidFill>
            <a:srgbClr val="A31D20">
              <a:alpha val="95000"/>
            </a:srgbClr>
          </a:solidFill>
        </p:spPr>
        <p:txBody>
          <a:bodyPr lIns="576000" tIns="144000" rIns="252000" bIns="14400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tekst</a:t>
            </a:r>
            <a:r>
              <a:rPr lang="da-DK" sz="2400" spc="100" dirty="0">
                <a:solidFill>
                  <a:schemeClr val="bg1"/>
                </a:solidFill>
                <a:latin typeface="+mj-lt"/>
                <a:cs typeface="Microsoft New Tai Lue"/>
              </a:rPr>
              <a:t/>
            </a:r>
            <a:br>
              <a:rPr lang="da-DK" sz="2400" spc="100" dirty="0">
                <a:solidFill>
                  <a:schemeClr val="bg1"/>
                </a:solidFill>
                <a:latin typeface="+mj-lt"/>
                <a:cs typeface="Microsoft New Tai Lue"/>
              </a:rPr>
            </a:br>
            <a:r>
              <a:rPr lang="da-DK" dirty="0"/>
              <a:t>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46445-93A7-4948-90C3-5E545867631D}" type="datetime1">
              <a:rPr lang="da-DK" smtClean="0"/>
              <a:t>23-10-2019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94560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ekstlabel højre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1"/>
            <a:ext cx="12192000" cy="6523149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udskifte billedet 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FD51-CB30-4E30-94A9-3C7B4B0535D6}" type="datetime1">
              <a:rPr lang="da-DK" smtClean="0"/>
              <a:t>23-10-2019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6243638" y="2036763"/>
            <a:ext cx="5948362" cy="4265612"/>
          </a:xfrm>
          <a:solidFill>
            <a:schemeClr val="accent1">
              <a:alpha val="95000"/>
            </a:schemeClr>
          </a:solidFill>
        </p:spPr>
        <p:txBody>
          <a:bodyPr lIns="252000" tIns="144000" rIns="540000" bIns="144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719138" indent="-357188">
              <a:defRPr>
                <a:solidFill>
                  <a:schemeClr val="bg1"/>
                </a:solidFill>
              </a:defRPr>
            </a:lvl2pPr>
            <a:lvl3pPr marL="719138" indent="-358775">
              <a:defRPr>
                <a:solidFill>
                  <a:schemeClr val="bg1"/>
                </a:solidFill>
              </a:defRPr>
            </a:lvl3pPr>
            <a:lvl4pPr marL="719138" indent="-358775">
              <a:defRPr>
                <a:solidFill>
                  <a:schemeClr val="bg1"/>
                </a:solidFill>
              </a:defRPr>
            </a:lvl4pPr>
            <a:lvl5pPr marL="719138" indent="-358775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758010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ekstlabel venstre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1"/>
            <a:ext cx="12192000" cy="6523149"/>
          </a:xfrm>
          <a:blipFill>
            <a:blip r:embed="rId2"/>
            <a:stretch>
              <a:fillRect/>
            </a:stretch>
          </a:blipFill>
        </p:spPr>
        <p:txBody>
          <a:bodyPr lIns="6408000" tIns="360000" rIns="0" anchor="ctr" anchorCtr="0"/>
          <a:lstStyle>
            <a:lvl1pPr marL="0" indent="0" algn="l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 Klik på ikonet, hvis </a:t>
            </a:r>
            <a:br>
              <a:rPr lang="da-DK" dirty="0"/>
            </a:br>
            <a:r>
              <a:rPr lang="da-DK" dirty="0"/>
              <a:t>du vil udskifte billedet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4329-2AA9-435B-BDB4-F4C3408B6DCE}" type="datetime1">
              <a:rPr lang="da-DK" smtClean="0"/>
              <a:t>23-10-2019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8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036763"/>
            <a:ext cx="5948362" cy="4265612"/>
          </a:xfrm>
          <a:solidFill>
            <a:schemeClr val="accent1">
              <a:alpha val="95000"/>
            </a:schemeClr>
          </a:solidFill>
        </p:spPr>
        <p:txBody>
          <a:bodyPr lIns="576000" tIns="144000" rIns="252000" bIns="144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719138" indent="-358775">
              <a:defRPr>
                <a:solidFill>
                  <a:schemeClr val="bg1"/>
                </a:solidFill>
              </a:defRPr>
            </a:lvl2pPr>
            <a:lvl3pPr marL="719138" indent="-358775">
              <a:defRPr>
                <a:solidFill>
                  <a:schemeClr val="bg1"/>
                </a:solidFill>
              </a:defRPr>
            </a:lvl3pPr>
            <a:lvl4pPr marL="719138" indent="-358775">
              <a:defRPr>
                <a:solidFill>
                  <a:schemeClr val="bg1"/>
                </a:solidFill>
              </a:defRPr>
            </a:lvl4pPr>
            <a:lvl5pPr marL="719138" indent="-358775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147276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sal-punktopstilling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64807-3496-47E8-915B-96DB96A167BC}" type="datetime1">
              <a:rPr lang="da-DK" smtClean="0"/>
              <a:t>23-10-2019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7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8963" y="620713"/>
            <a:ext cx="11012487" cy="5682589"/>
          </a:xfrm>
          <a:noFill/>
        </p:spPr>
        <p:txBody>
          <a:bodyPr lIns="0" tIns="0" rIns="0" bIns="0"/>
          <a:lstStyle>
            <a:lvl1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987839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felt 8"/>
          <p:cNvSpPr txBox="1"/>
          <p:nvPr userDrawn="1"/>
        </p:nvSpPr>
        <p:spPr>
          <a:xfrm>
            <a:off x="421280" y="612884"/>
            <a:ext cx="1167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5000" b="1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B03B-DE17-4D8C-BE2B-1AD42424342D}" type="datetime1">
              <a:rPr lang="da-DK" smtClean="0"/>
              <a:t>23-10-2019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7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8963" y="1628775"/>
            <a:ext cx="11012487" cy="4114799"/>
          </a:xfrm>
          <a:noFill/>
        </p:spPr>
        <p:txBody>
          <a:bodyPr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2712" y="5934971"/>
            <a:ext cx="11019496" cy="367404"/>
          </a:xfrm>
        </p:spPr>
        <p:txBody>
          <a:bodyPr>
            <a:normAutofit/>
          </a:bodyPr>
          <a:lstStyle>
            <a:lvl1pPr marL="0" indent="0"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Navn, kilde</a:t>
            </a:r>
          </a:p>
        </p:txBody>
      </p:sp>
    </p:spTree>
    <p:extLst>
      <p:ext uri="{BB962C8B-B14F-4D97-AF65-F5344CB8AC3E}">
        <p14:creationId xmlns:p14="http://schemas.microsoft.com/office/powerpoint/2010/main" val="414296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ejlede teks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54F7B-C476-4203-AE9B-5470D905B3E4}" type="datetime1">
              <a:rPr lang="da-DK" smtClean="0"/>
              <a:t>23-10-2019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9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8964" y="1628775"/>
            <a:ext cx="5358535" cy="4674527"/>
          </a:xfrm>
          <a:noFill/>
        </p:spPr>
        <p:txBody>
          <a:bodyPr lIns="0" tIns="0" rIns="0" bIns="0"/>
          <a:lstStyle>
            <a:lvl1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6" hasCustomPrompt="1"/>
          </p:nvPr>
        </p:nvSpPr>
        <p:spPr>
          <a:xfrm>
            <a:off x="6244503" y="1628775"/>
            <a:ext cx="5356948" cy="4674527"/>
          </a:xfrm>
          <a:noFill/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 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4"/>
            <a:ext cx="11012486" cy="8635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tilføje overskrift</a:t>
            </a:r>
          </a:p>
        </p:txBody>
      </p:sp>
    </p:spTree>
    <p:extLst>
      <p:ext uri="{BB962C8B-B14F-4D97-AF65-F5344CB8AC3E}">
        <p14:creationId xmlns:p14="http://schemas.microsoft.com/office/powerpoint/2010/main" val="2627308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363C-5D45-41B3-8FA7-E4A3C28213BA}" type="datetime1">
              <a:rPr lang="da-DK" smtClean="0"/>
              <a:t>23-10-2019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1628775"/>
            <a:ext cx="11012487" cy="4673600"/>
          </a:xfrm>
        </p:spPr>
        <p:txBody>
          <a:bodyPr anchor="t" anchorCtr="0"/>
          <a:lstStyle>
            <a:lvl1pPr>
              <a:defRPr sz="6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</p:spTree>
    <p:extLst>
      <p:ext uri="{BB962C8B-B14F-4D97-AF65-F5344CB8AC3E}">
        <p14:creationId xmlns:p14="http://schemas.microsoft.com/office/powerpoint/2010/main" val="3543884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tilføje overskrift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97C15-2114-4FA8-A531-51E467CB49E5}" type="datetime1">
              <a:rPr lang="da-DK" smtClean="0"/>
              <a:t>23-10-2019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6093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lille venst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6408000" tIns="36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a-DK" sz="3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 Klik på ikonet, hvis du vil udskifte billedet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C64773BD-B564-4031-8BC1-8FE44AEFACDB}" type="datetime1">
              <a:rPr lang="da-DK" smtClean="0"/>
              <a:t>23-10-2019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5959476" cy="3895200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26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42705"/>
            <a:ext cx="4983162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9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10941"/>
            <a:ext cx="4946649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2967803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7E5B2-C656-407A-ACD0-1DF350477539}" type="datetime1">
              <a:rPr lang="da-DK" smtClean="0"/>
              <a:t>23-10-2019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31545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67575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 userDrawn="1"/>
        </p:nvSpPr>
        <p:spPr>
          <a:xfrm>
            <a:off x="588964" y="613649"/>
            <a:ext cx="11012486" cy="8799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z="3000" dirty="0">
                <a:solidFill>
                  <a:schemeClr val="tx1"/>
                </a:solidFill>
              </a:rPr>
              <a:t>Brugerguide</a:t>
            </a:r>
            <a:r>
              <a:rPr lang="da-DK" baseline="0" dirty="0">
                <a:solidFill>
                  <a:schemeClr val="tx1"/>
                </a:solidFill>
              </a:rPr>
              <a:t> </a:t>
            </a:r>
            <a:r>
              <a:rPr lang="da-DK" sz="1800" baseline="0" dirty="0">
                <a:solidFill>
                  <a:schemeClr val="tx1"/>
                </a:solidFill>
              </a:rPr>
              <a:t>– </a:t>
            </a:r>
            <a:r>
              <a:rPr lang="da-DK" sz="1800" dirty="0">
                <a:solidFill>
                  <a:schemeClr val="tx1"/>
                </a:solidFill>
              </a:rPr>
              <a:t>Slet, før du færdiggør din</a:t>
            </a:r>
            <a:r>
              <a:rPr lang="da-DK" sz="1800" baseline="0" dirty="0">
                <a:solidFill>
                  <a:schemeClr val="tx1"/>
                </a:solidFill>
              </a:rPr>
              <a:t> </a:t>
            </a:r>
            <a:r>
              <a:rPr lang="da-DK" sz="1800" dirty="0">
                <a:solidFill>
                  <a:schemeClr val="tx1"/>
                </a:solidFill>
              </a:rPr>
              <a:t>præsentation</a:t>
            </a:r>
          </a:p>
        </p:txBody>
      </p:sp>
      <p:sp>
        <p:nvSpPr>
          <p:cNvPr id="48" name="Text Box 48"/>
          <p:cNvSpPr txBox="1">
            <a:spLocks noChangeArrowheads="1"/>
          </p:cNvSpPr>
          <p:nvPr userDrawn="1"/>
        </p:nvSpPr>
        <p:spPr bwMode="auto">
          <a:xfrm>
            <a:off x="587376" y="1640495"/>
            <a:ext cx="1750290" cy="384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KU-skabeloner til PowerPoint</a:t>
            </a:r>
            <a:b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Når du åbner PowerPoint på din KU-pc, åbner en skabelon i 4:3-format og med dansk KU-logo.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Når du klikker på KU-fanen i værktøjslinjen, kan du via knappen ”Vælg Skabelon” vælge mellem skabeloner</a:t>
            </a:r>
          </a:p>
          <a:p>
            <a:pPr marL="88900" lvl="0" indent="-88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på henholdsvis dansk og engelsk </a:t>
            </a:r>
          </a:p>
          <a:p>
            <a:pPr marL="88900" lvl="0" indent="-88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formaterne 4:3 og 16:9</a:t>
            </a:r>
          </a:p>
          <a:p>
            <a:pPr marL="88900" lvl="0" indent="-88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”fuld” eller ”tom” version (i den fulde version ser du et eksempel på hver diastype i venstrespalten)</a:t>
            </a:r>
          </a:p>
          <a:p>
            <a:pPr marL="88900" lvl="0" indent="-88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/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samt en demopræsentation med indsat tekst på engelsk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Hvis du bruger en ”fuld” version, skal du slette de dias, du ikke vil bruge.</a:t>
            </a:r>
            <a:b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Mac-brugere m.fl. kan hente PowerPoint-skabelonerne på</a:t>
            </a:r>
            <a:r>
              <a:rPr lang="da-DK" sz="800" baseline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www.designguide.ku.dk/ku/</a:t>
            </a:r>
            <a:br>
              <a:rPr lang="da-DK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r>
              <a:rPr lang="da-DK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skabeloner/powerpoint/</a:t>
            </a:r>
            <a:br>
              <a:rPr lang="da-DK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r>
              <a:rPr lang="da-DK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praesentationer/</a:t>
            </a:r>
            <a:endParaRPr lang="da-DK" sz="800" dirty="0">
              <a:solidFill>
                <a:schemeClr val="accent4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Text Box 48"/>
          <p:cNvSpPr txBox="1">
            <a:spLocks noChangeArrowheads="1"/>
          </p:cNvSpPr>
          <p:nvPr userDrawn="1"/>
        </p:nvSpPr>
        <p:spPr bwMode="auto">
          <a:xfrm>
            <a:off x="2576655" y="4237555"/>
            <a:ext cx="1755548" cy="176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  din enheds navn (fx institut), sidenummer og dato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 </a:t>
            </a: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Indsæt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topmenuen 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 </a:t>
            </a: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Sidehoved og Sidefod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Udfyld felterne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 Vælg </a:t>
            </a: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Anvend på alle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eller </a:t>
            </a: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Anvend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hvis det kun skal være på et enkelt dias/slide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Oplysningerne placeres i højre side af den grå topbjælke.</a:t>
            </a:r>
          </a:p>
        </p:txBody>
      </p:sp>
      <p:sp>
        <p:nvSpPr>
          <p:cNvPr id="50" name="Text Box 48"/>
          <p:cNvSpPr txBox="1">
            <a:spLocks noChangeArrowheads="1"/>
          </p:cNvSpPr>
          <p:nvPr userDrawn="1"/>
        </p:nvSpPr>
        <p:spPr bwMode="auto">
          <a:xfrm>
            <a:off x="587375" y="5678667"/>
            <a:ext cx="18995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Lav nyt dias/slide (hhv. 2010- + 2013- og 2016-version) </a:t>
            </a:r>
            <a:b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8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Startside/Hjem</a:t>
            </a:r>
          </a:p>
        </p:txBody>
      </p:sp>
      <p:pic>
        <p:nvPicPr>
          <p:cNvPr id="51" name="Billede 40"/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4157637" y="2940574"/>
            <a:ext cx="395416" cy="126627"/>
          </a:xfrm>
          <a:prstGeom prst="rect">
            <a:avLst/>
          </a:prstGeom>
        </p:spPr>
      </p:pic>
      <p:sp>
        <p:nvSpPr>
          <p:cNvPr id="52" name="Text Box 48"/>
          <p:cNvSpPr txBox="1">
            <a:spLocks noChangeArrowheads="1"/>
          </p:cNvSpPr>
          <p:nvPr userDrawn="1"/>
        </p:nvSpPr>
        <p:spPr bwMode="auto">
          <a:xfrm>
            <a:off x="2587038" y="2582327"/>
            <a:ext cx="1624241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Diastype</a:t>
            </a:r>
            <a:b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8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Startside/Hjem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da-DK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r>
              <a:rPr lang="da-DK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ændre dit nuværende dias/slide til et alternativt layout</a:t>
            </a:r>
          </a:p>
        </p:txBody>
      </p:sp>
      <p:sp>
        <p:nvSpPr>
          <p:cNvPr id="53" name="Text Box 48"/>
          <p:cNvSpPr txBox="1">
            <a:spLocks noChangeArrowheads="1"/>
          </p:cNvSpPr>
          <p:nvPr userDrawn="1"/>
        </p:nvSpPr>
        <p:spPr bwMode="auto">
          <a:xfrm>
            <a:off x="2576655" y="3571524"/>
            <a:ext cx="16346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Skrift</a:t>
            </a:r>
            <a:b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KU Anvender skriften Microsoft New Tai Lue i PowerPoint.</a:t>
            </a:r>
            <a:endParaRPr lang="da-DK" altLang="da-DK" sz="800" b="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4" name="Text Box 48"/>
          <p:cNvSpPr txBox="1">
            <a:spLocks noChangeArrowheads="1"/>
          </p:cNvSpPr>
          <p:nvPr userDrawn="1"/>
        </p:nvSpPr>
        <p:spPr bwMode="auto">
          <a:xfrm>
            <a:off x="4739114" y="1627125"/>
            <a:ext cx="1634624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Gitter- og 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For at se gitter- og 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Klik på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Vis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Vælg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Gitterlinjer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og/eller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For at etablere flere gitter- og 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Før musen over en eksisterende hjælpelinje og klik på linjen (koordinater på linjen vises)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Hold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CTRL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nede, mens du flytter placeringen af den eksisterende linje (tilføjer en ny)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Tryk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Alt + F9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for hurtig visning af hjælpelinjer</a:t>
            </a:r>
          </a:p>
        </p:txBody>
      </p:sp>
      <p:sp>
        <p:nvSpPr>
          <p:cNvPr id="55" name="Text Box 48"/>
          <p:cNvSpPr txBox="1">
            <a:spLocks noChangeArrowheads="1"/>
          </p:cNvSpPr>
          <p:nvPr userDrawn="1"/>
        </p:nvSpPr>
        <p:spPr bwMode="auto">
          <a:xfrm>
            <a:off x="4728822" y="4141417"/>
            <a:ext cx="1634624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 billede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På layouts med billedholder: Klik på ikon og vælg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Teksten ”Klik her, hvis du vil udskifte billedet” bliver ikke vist i din præsentation. 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Du kan hente KU-billeder, som er tilpasset og minimeret til henholdsvis 4:3- og 16:9-format via dette link:</a:t>
            </a:r>
            <a:b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/>
              </a:rPr>
              <a:t>http://image.ku.dk/lightbox/211/13407586855728741badb20/</a:t>
            </a:r>
            <a:r>
              <a:rPr lang="da-DK" sz="800" b="0" baseline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/>
              </a:rPr>
              <a:t> </a:t>
            </a:r>
            <a:endParaRPr lang="da-DK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Vælg slideshow-visning for at gøre linket aktivt.</a:t>
            </a:r>
          </a:p>
        </p:txBody>
      </p:sp>
      <p:sp>
        <p:nvSpPr>
          <p:cNvPr id="56" name="Text Box 48"/>
          <p:cNvSpPr txBox="1">
            <a:spLocks noChangeArrowheads="1"/>
          </p:cNvSpPr>
          <p:nvPr userDrawn="1"/>
        </p:nvSpPr>
        <p:spPr bwMode="auto">
          <a:xfrm>
            <a:off x="6691561" y="1640495"/>
            <a:ext cx="163462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Billedstørrelser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De optimale billedstørrelser 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4:3-format: 1.500 x 1.073 pixels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16:9-format: 1.500 x 818 pixels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Gem billederne i 72 dpi og i ”jpg-medium-kvalitet”</a:t>
            </a:r>
          </a:p>
        </p:txBody>
      </p:sp>
      <p:sp>
        <p:nvSpPr>
          <p:cNvPr id="57" name="Text Box 48"/>
          <p:cNvSpPr txBox="1">
            <a:spLocks noChangeArrowheads="1"/>
          </p:cNvSpPr>
          <p:nvPr userDrawn="1"/>
        </p:nvSpPr>
        <p:spPr bwMode="auto">
          <a:xfrm>
            <a:off x="6691561" y="2720006"/>
            <a:ext cx="1634624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Beskær billede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 Klik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Beskær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for at ændre billedets fokus/størrelse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Ønsker du at skalere billedet, så hold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SHIFT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-knappen nede, mens du trækker i billedets hjørner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Højreklik på billedet og vælg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Placer bagerst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Hvis du sletter billedet og indsætter et nyt, kan billedet lægge sig foran tekst og grafik. Hvis dette sker, skal du vælge billedet, højreklikke og vælge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Placer bagerst</a:t>
            </a:r>
          </a:p>
        </p:txBody>
      </p:sp>
      <p:sp>
        <p:nvSpPr>
          <p:cNvPr id="58" name="Text Box 48"/>
          <p:cNvSpPr txBox="1">
            <a:spLocks noChangeArrowheads="1"/>
          </p:cNvSpPr>
          <p:nvPr userDrawn="1"/>
        </p:nvSpPr>
        <p:spPr bwMode="auto">
          <a:xfrm>
            <a:off x="6691561" y="4765322"/>
            <a:ext cx="1634624" cy="88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Skabelonens farver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Du kan vælge mellem en række farver til baggrunde og grafer.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Højreklik på den flade, du vil skifte farve på, og derefter malerbøtte-ikonet (Fyldfarve til figur)</a:t>
            </a:r>
          </a:p>
        </p:txBody>
      </p:sp>
      <p:sp>
        <p:nvSpPr>
          <p:cNvPr id="59" name="Text Box 48"/>
          <p:cNvSpPr txBox="1">
            <a:spLocks noChangeArrowheads="1"/>
          </p:cNvSpPr>
          <p:nvPr userDrawn="1"/>
        </p:nvSpPr>
        <p:spPr bwMode="auto">
          <a:xfrm>
            <a:off x="6691561" y="5815137"/>
            <a:ext cx="16346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Mere information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</a:t>
            </a:r>
            <a:r>
              <a:rPr lang="da-DK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designguiden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på</a:t>
            </a:r>
            <a:r>
              <a:rPr lang="da-DK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da-DK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www.designguide.ku.dk/ku/</a:t>
            </a:r>
            <a:b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</a:br>
            <a: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skabeloner/powerpoint/</a:t>
            </a:r>
            <a:b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</a:br>
            <a: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praesentationer/</a:t>
            </a:r>
            <a:endParaRPr lang="da-DK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0" name="Billede 2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68044" y="4201412"/>
            <a:ext cx="257327" cy="275280"/>
          </a:xfrm>
          <a:prstGeom prst="rect">
            <a:avLst/>
          </a:prstGeom>
        </p:spPr>
      </p:pic>
      <p:pic>
        <p:nvPicPr>
          <p:cNvPr id="61" name="Billede 3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23538" y="2795378"/>
            <a:ext cx="288708" cy="275280"/>
          </a:xfrm>
          <a:prstGeom prst="rect">
            <a:avLst/>
          </a:prstGeom>
        </p:spPr>
      </p:pic>
      <p:pic>
        <p:nvPicPr>
          <p:cNvPr id="62" name="Billede 3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241826" y="3187789"/>
            <a:ext cx="223122" cy="228843"/>
          </a:xfrm>
          <a:prstGeom prst="rect">
            <a:avLst/>
          </a:prstGeom>
        </p:spPr>
      </p:pic>
      <p:sp>
        <p:nvSpPr>
          <p:cNvPr id="63" name="Text Box 48"/>
          <p:cNvSpPr txBox="1">
            <a:spLocks noChangeArrowheads="1"/>
          </p:cNvSpPr>
          <p:nvPr userDrawn="1"/>
        </p:nvSpPr>
        <p:spPr bwMode="auto">
          <a:xfrm>
            <a:off x="2564067" y="1666128"/>
            <a:ext cx="176813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da-DK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Under knappen </a:t>
            </a:r>
            <a:r>
              <a:rPr lang="da-DK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Nyt dias/Nyt slide</a:t>
            </a:r>
            <a:r>
              <a:rPr lang="da-DK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Klik på øverste del af knappen for at oprette i et dias/slide magen til det markerede. Klik på nederste del for at se et udvalg af mulige layoutvalg</a:t>
            </a:r>
            <a:endParaRPr lang="da-DK" altLang="da-DK" sz="8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4" name="Billede 39"/>
          <p:cNvPicPr>
            <a:picLocks noChangeAspect="1"/>
          </p:cNvPicPr>
          <p:nvPr userDrawn="1"/>
        </p:nvPicPr>
        <p:blipFill rotWithShape="1">
          <a:blip r:embed="rId3"/>
          <a:srcRect l="2931" r="60888"/>
          <a:stretch/>
        </p:blipFill>
        <p:spPr>
          <a:xfrm>
            <a:off x="4231619" y="1844048"/>
            <a:ext cx="235367" cy="418987"/>
          </a:xfrm>
          <a:prstGeom prst="rect">
            <a:avLst/>
          </a:prstGeom>
        </p:spPr>
      </p:pic>
      <p:sp>
        <p:nvSpPr>
          <p:cNvPr id="65" name="Freeform 10"/>
          <p:cNvSpPr>
            <a:spLocks noChangeAspect="1"/>
          </p:cNvSpPr>
          <p:nvPr userDrawn="1"/>
        </p:nvSpPr>
        <p:spPr>
          <a:xfrm rot="19800000">
            <a:off x="4404080" y="1900198"/>
            <a:ext cx="69672" cy="124351"/>
          </a:xfrm>
          <a:custGeom>
            <a:avLst/>
            <a:gdLst>
              <a:gd name="connsiteX0" fmla="*/ 381342 w 762684"/>
              <a:gd name="connsiteY0" fmla="*/ 0 h 1361254"/>
              <a:gd name="connsiteX1" fmla="*/ 762684 w 762684"/>
              <a:gd name="connsiteY1" fmla="*/ 823784 h 1361254"/>
              <a:gd name="connsiteX2" fmla="*/ 459602 w 762684"/>
              <a:gd name="connsiteY2" fmla="*/ 823784 h 1361254"/>
              <a:gd name="connsiteX3" fmla="*/ 459601 w 762684"/>
              <a:gd name="connsiteY3" fmla="*/ 1282994 h 1361254"/>
              <a:gd name="connsiteX4" fmla="*/ 381341 w 762684"/>
              <a:gd name="connsiteY4" fmla="*/ 1361254 h 1361254"/>
              <a:gd name="connsiteX5" fmla="*/ 381342 w 762684"/>
              <a:gd name="connsiteY5" fmla="*/ 1361253 h 1361254"/>
              <a:gd name="connsiteX6" fmla="*/ 303082 w 762684"/>
              <a:gd name="connsiteY6" fmla="*/ 1282993 h 1361254"/>
              <a:gd name="connsiteX7" fmla="*/ 303082 w 762684"/>
              <a:gd name="connsiteY7" fmla="*/ 823784 h 1361254"/>
              <a:gd name="connsiteX8" fmla="*/ 0 w 762684"/>
              <a:gd name="connsiteY8" fmla="*/ 823784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81342 w 762684"/>
              <a:gd name="connsiteY10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16886 w 762684"/>
              <a:gd name="connsiteY10" fmla="*/ 123104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19866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48840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34 h 1361288"/>
              <a:gd name="connsiteX1" fmla="*/ 425041 w 762684"/>
              <a:gd name="connsiteY1" fmla="*/ 27274 h 1361288"/>
              <a:gd name="connsiteX2" fmla="*/ 762684 w 762684"/>
              <a:gd name="connsiteY2" fmla="*/ 823818 h 1361288"/>
              <a:gd name="connsiteX3" fmla="*/ 459602 w 762684"/>
              <a:gd name="connsiteY3" fmla="*/ 823818 h 1361288"/>
              <a:gd name="connsiteX4" fmla="*/ 459601 w 762684"/>
              <a:gd name="connsiteY4" fmla="*/ 1283028 h 1361288"/>
              <a:gd name="connsiteX5" fmla="*/ 381341 w 762684"/>
              <a:gd name="connsiteY5" fmla="*/ 1361288 h 1361288"/>
              <a:gd name="connsiteX6" fmla="*/ 381342 w 762684"/>
              <a:gd name="connsiteY6" fmla="*/ 1361287 h 1361288"/>
              <a:gd name="connsiteX7" fmla="*/ 303082 w 762684"/>
              <a:gd name="connsiteY7" fmla="*/ 1283027 h 1361288"/>
              <a:gd name="connsiteX8" fmla="*/ 303082 w 762684"/>
              <a:gd name="connsiteY8" fmla="*/ 823818 h 1361288"/>
              <a:gd name="connsiteX9" fmla="*/ 0 w 762684"/>
              <a:gd name="connsiteY9" fmla="*/ 823818 h 1361288"/>
              <a:gd name="connsiteX10" fmla="*/ 334092 w 762684"/>
              <a:gd name="connsiteY10" fmla="*/ 27275 h 1361288"/>
              <a:gd name="connsiteX11" fmla="*/ 381342 w 762684"/>
              <a:gd name="connsiteY11" fmla="*/ 34 h 1361288"/>
              <a:gd name="connsiteX0" fmla="*/ 381342 w 762684"/>
              <a:gd name="connsiteY0" fmla="*/ 269 h 1361523"/>
              <a:gd name="connsiteX1" fmla="*/ 425041 w 762684"/>
              <a:gd name="connsiteY1" fmla="*/ 27509 h 1361523"/>
              <a:gd name="connsiteX2" fmla="*/ 762684 w 762684"/>
              <a:gd name="connsiteY2" fmla="*/ 824053 h 1361523"/>
              <a:gd name="connsiteX3" fmla="*/ 459602 w 762684"/>
              <a:gd name="connsiteY3" fmla="*/ 824053 h 1361523"/>
              <a:gd name="connsiteX4" fmla="*/ 459601 w 762684"/>
              <a:gd name="connsiteY4" fmla="*/ 1283263 h 1361523"/>
              <a:gd name="connsiteX5" fmla="*/ 381341 w 762684"/>
              <a:gd name="connsiteY5" fmla="*/ 1361523 h 1361523"/>
              <a:gd name="connsiteX6" fmla="*/ 381342 w 762684"/>
              <a:gd name="connsiteY6" fmla="*/ 1361522 h 1361523"/>
              <a:gd name="connsiteX7" fmla="*/ 303082 w 762684"/>
              <a:gd name="connsiteY7" fmla="*/ 1283262 h 1361523"/>
              <a:gd name="connsiteX8" fmla="*/ 303082 w 762684"/>
              <a:gd name="connsiteY8" fmla="*/ 824053 h 1361523"/>
              <a:gd name="connsiteX9" fmla="*/ 0 w 762684"/>
              <a:gd name="connsiteY9" fmla="*/ 824053 h 1361523"/>
              <a:gd name="connsiteX10" fmla="*/ 334092 w 762684"/>
              <a:gd name="connsiteY10" fmla="*/ 27510 h 1361523"/>
              <a:gd name="connsiteX11" fmla="*/ 381342 w 762684"/>
              <a:gd name="connsiteY11" fmla="*/ 269 h 1361523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18 h 1361272"/>
              <a:gd name="connsiteX1" fmla="*/ 425041 w 762684"/>
              <a:gd name="connsiteY1" fmla="*/ 27258 h 1361272"/>
              <a:gd name="connsiteX2" fmla="*/ 762684 w 762684"/>
              <a:gd name="connsiteY2" fmla="*/ 823802 h 1361272"/>
              <a:gd name="connsiteX3" fmla="*/ 459602 w 762684"/>
              <a:gd name="connsiteY3" fmla="*/ 823802 h 1361272"/>
              <a:gd name="connsiteX4" fmla="*/ 459601 w 762684"/>
              <a:gd name="connsiteY4" fmla="*/ 1283012 h 1361272"/>
              <a:gd name="connsiteX5" fmla="*/ 381341 w 762684"/>
              <a:gd name="connsiteY5" fmla="*/ 1361272 h 1361272"/>
              <a:gd name="connsiteX6" fmla="*/ 381342 w 762684"/>
              <a:gd name="connsiteY6" fmla="*/ 1361271 h 1361272"/>
              <a:gd name="connsiteX7" fmla="*/ 303082 w 762684"/>
              <a:gd name="connsiteY7" fmla="*/ 1283011 h 1361272"/>
              <a:gd name="connsiteX8" fmla="*/ 303082 w 762684"/>
              <a:gd name="connsiteY8" fmla="*/ 823802 h 1361272"/>
              <a:gd name="connsiteX9" fmla="*/ 0 w 762684"/>
              <a:gd name="connsiteY9" fmla="*/ 823802 h 1361272"/>
              <a:gd name="connsiteX10" fmla="*/ 334092 w 762684"/>
              <a:gd name="connsiteY10" fmla="*/ 27259 h 1361272"/>
              <a:gd name="connsiteX11" fmla="*/ 381342 w 762684"/>
              <a:gd name="connsiteY11" fmla="*/ 18 h 1361272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6750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2684" h="1361254">
                <a:moveTo>
                  <a:pt x="381342" y="0"/>
                </a:moveTo>
                <a:cubicBezTo>
                  <a:pt x="395908" y="1387"/>
                  <a:pt x="412184" y="3630"/>
                  <a:pt x="426750" y="27240"/>
                </a:cubicBezTo>
                <a:lnTo>
                  <a:pt x="762684" y="823784"/>
                </a:lnTo>
                <a:lnTo>
                  <a:pt x="459602" y="823784"/>
                </a:lnTo>
                <a:cubicBezTo>
                  <a:pt x="459602" y="976854"/>
                  <a:pt x="459601" y="1129924"/>
                  <a:pt x="459601" y="1282994"/>
                </a:cubicBezTo>
                <a:cubicBezTo>
                  <a:pt x="459601" y="1326216"/>
                  <a:pt x="424563" y="1361254"/>
                  <a:pt x="381341" y="1361254"/>
                </a:cubicBezTo>
                <a:lnTo>
                  <a:pt x="381342" y="1361253"/>
                </a:lnTo>
                <a:cubicBezTo>
                  <a:pt x="338120" y="1361253"/>
                  <a:pt x="303082" y="1326215"/>
                  <a:pt x="303082" y="1282993"/>
                </a:cubicBezTo>
                <a:lnTo>
                  <a:pt x="303082" y="823784"/>
                </a:lnTo>
                <a:lnTo>
                  <a:pt x="0" y="823784"/>
                </a:lnTo>
                <a:lnTo>
                  <a:pt x="334092" y="27241"/>
                </a:lnTo>
                <a:cubicBezTo>
                  <a:pt x="343005" y="9615"/>
                  <a:pt x="366447" y="533"/>
                  <a:pt x="381342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66" name="Freeform 10"/>
          <p:cNvSpPr>
            <a:spLocks noChangeAspect="1"/>
          </p:cNvSpPr>
          <p:nvPr userDrawn="1"/>
        </p:nvSpPr>
        <p:spPr>
          <a:xfrm rot="19800000">
            <a:off x="4416414" y="2138150"/>
            <a:ext cx="69672" cy="124351"/>
          </a:xfrm>
          <a:custGeom>
            <a:avLst/>
            <a:gdLst>
              <a:gd name="connsiteX0" fmla="*/ 381342 w 762684"/>
              <a:gd name="connsiteY0" fmla="*/ 0 h 1361254"/>
              <a:gd name="connsiteX1" fmla="*/ 762684 w 762684"/>
              <a:gd name="connsiteY1" fmla="*/ 823784 h 1361254"/>
              <a:gd name="connsiteX2" fmla="*/ 459602 w 762684"/>
              <a:gd name="connsiteY2" fmla="*/ 823784 h 1361254"/>
              <a:gd name="connsiteX3" fmla="*/ 459601 w 762684"/>
              <a:gd name="connsiteY3" fmla="*/ 1282994 h 1361254"/>
              <a:gd name="connsiteX4" fmla="*/ 381341 w 762684"/>
              <a:gd name="connsiteY4" fmla="*/ 1361254 h 1361254"/>
              <a:gd name="connsiteX5" fmla="*/ 381342 w 762684"/>
              <a:gd name="connsiteY5" fmla="*/ 1361253 h 1361254"/>
              <a:gd name="connsiteX6" fmla="*/ 303082 w 762684"/>
              <a:gd name="connsiteY6" fmla="*/ 1282993 h 1361254"/>
              <a:gd name="connsiteX7" fmla="*/ 303082 w 762684"/>
              <a:gd name="connsiteY7" fmla="*/ 823784 h 1361254"/>
              <a:gd name="connsiteX8" fmla="*/ 0 w 762684"/>
              <a:gd name="connsiteY8" fmla="*/ 823784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81342 w 762684"/>
              <a:gd name="connsiteY10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16886 w 762684"/>
              <a:gd name="connsiteY10" fmla="*/ 123104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19866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48840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34 h 1361288"/>
              <a:gd name="connsiteX1" fmla="*/ 425041 w 762684"/>
              <a:gd name="connsiteY1" fmla="*/ 27274 h 1361288"/>
              <a:gd name="connsiteX2" fmla="*/ 762684 w 762684"/>
              <a:gd name="connsiteY2" fmla="*/ 823818 h 1361288"/>
              <a:gd name="connsiteX3" fmla="*/ 459602 w 762684"/>
              <a:gd name="connsiteY3" fmla="*/ 823818 h 1361288"/>
              <a:gd name="connsiteX4" fmla="*/ 459601 w 762684"/>
              <a:gd name="connsiteY4" fmla="*/ 1283028 h 1361288"/>
              <a:gd name="connsiteX5" fmla="*/ 381341 w 762684"/>
              <a:gd name="connsiteY5" fmla="*/ 1361288 h 1361288"/>
              <a:gd name="connsiteX6" fmla="*/ 381342 w 762684"/>
              <a:gd name="connsiteY6" fmla="*/ 1361287 h 1361288"/>
              <a:gd name="connsiteX7" fmla="*/ 303082 w 762684"/>
              <a:gd name="connsiteY7" fmla="*/ 1283027 h 1361288"/>
              <a:gd name="connsiteX8" fmla="*/ 303082 w 762684"/>
              <a:gd name="connsiteY8" fmla="*/ 823818 h 1361288"/>
              <a:gd name="connsiteX9" fmla="*/ 0 w 762684"/>
              <a:gd name="connsiteY9" fmla="*/ 823818 h 1361288"/>
              <a:gd name="connsiteX10" fmla="*/ 334092 w 762684"/>
              <a:gd name="connsiteY10" fmla="*/ 27275 h 1361288"/>
              <a:gd name="connsiteX11" fmla="*/ 381342 w 762684"/>
              <a:gd name="connsiteY11" fmla="*/ 34 h 1361288"/>
              <a:gd name="connsiteX0" fmla="*/ 381342 w 762684"/>
              <a:gd name="connsiteY0" fmla="*/ 269 h 1361523"/>
              <a:gd name="connsiteX1" fmla="*/ 425041 w 762684"/>
              <a:gd name="connsiteY1" fmla="*/ 27509 h 1361523"/>
              <a:gd name="connsiteX2" fmla="*/ 762684 w 762684"/>
              <a:gd name="connsiteY2" fmla="*/ 824053 h 1361523"/>
              <a:gd name="connsiteX3" fmla="*/ 459602 w 762684"/>
              <a:gd name="connsiteY3" fmla="*/ 824053 h 1361523"/>
              <a:gd name="connsiteX4" fmla="*/ 459601 w 762684"/>
              <a:gd name="connsiteY4" fmla="*/ 1283263 h 1361523"/>
              <a:gd name="connsiteX5" fmla="*/ 381341 w 762684"/>
              <a:gd name="connsiteY5" fmla="*/ 1361523 h 1361523"/>
              <a:gd name="connsiteX6" fmla="*/ 381342 w 762684"/>
              <a:gd name="connsiteY6" fmla="*/ 1361522 h 1361523"/>
              <a:gd name="connsiteX7" fmla="*/ 303082 w 762684"/>
              <a:gd name="connsiteY7" fmla="*/ 1283262 h 1361523"/>
              <a:gd name="connsiteX8" fmla="*/ 303082 w 762684"/>
              <a:gd name="connsiteY8" fmla="*/ 824053 h 1361523"/>
              <a:gd name="connsiteX9" fmla="*/ 0 w 762684"/>
              <a:gd name="connsiteY9" fmla="*/ 824053 h 1361523"/>
              <a:gd name="connsiteX10" fmla="*/ 334092 w 762684"/>
              <a:gd name="connsiteY10" fmla="*/ 27510 h 1361523"/>
              <a:gd name="connsiteX11" fmla="*/ 381342 w 762684"/>
              <a:gd name="connsiteY11" fmla="*/ 269 h 1361523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18 h 1361272"/>
              <a:gd name="connsiteX1" fmla="*/ 425041 w 762684"/>
              <a:gd name="connsiteY1" fmla="*/ 27258 h 1361272"/>
              <a:gd name="connsiteX2" fmla="*/ 762684 w 762684"/>
              <a:gd name="connsiteY2" fmla="*/ 823802 h 1361272"/>
              <a:gd name="connsiteX3" fmla="*/ 459602 w 762684"/>
              <a:gd name="connsiteY3" fmla="*/ 823802 h 1361272"/>
              <a:gd name="connsiteX4" fmla="*/ 459601 w 762684"/>
              <a:gd name="connsiteY4" fmla="*/ 1283012 h 1361272"/>
              <a:gd name="connsiteX5" fmla="*/ 381341 w 762684"/>
              <a:gd name="connsiteY5" fmla="*/ 1361272 h 1361272"/>
              <a:gd name="connsiteX6" fmla="*/ 381342 w 762684"/>
              <a:gd name="connsiteY6" fmla="*/ 1361271 h 1361272"/>
              <a:gd name="connsiteX7" fmla="*/ 303082 w 762684"/>
              <a:gd name="connsiteY7" fmla="*/ 1283011 h 1361272"/>
              <a:gd name="connsiteX8" fmla="*/ 303082 w 762684"/>
              <a:gd name="connsiteY8" fmla="*/ 823802 h 1361272"/>
              <a:gd name="connsiteX9" fmla="*/ 0 w 762684"/>
              <a:gd name="connsiteY9" fmla="*/ 823802 h 1361272"/>
              <a:gd name="connsiteX10" fmla="*/ 334092 w 762684"/>
              <a:gd name="connsiteY10" fmla="*/ 27259 h 1361272"/>
              <a:gd name="connsiteX11" fmla="*/ 381342 w 762684"/>
              <a:gd name="connsiteY11" fmla="*/ 18 h 1361272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6750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2684" h="1361254">
                <a:moveTo>
                  <a:pt x="381342" y="0"/>
                </a:moveTo>
                <a:cubicBezTo>
                  <a:pt x="395908" y="1387"/>
                  <a:pt x="412184" y="3630"/>
                  <a:pt x="426750" y="27240"/>
                </a:cubicBezTo>
                <a:lnTo>
                  <a:pt x="762684" y="823784"/>
                </a:lnTo>
                <a:lnTo>
                  <a:pt x="459602" y="823784"/>
                </a:lnTo>
                <a:cubicBezTo>
                  <a:pt x="459602" y="976854"/>
                  <a:pt x="459601" y="1129924"/>
                  <a:pt x="459601" y="1282994"/>
                </a:cubicBezTo>
                <a:cubicBezTo>
                  <a:pt x="459601" y="1326216"/>
                  <a:pt x="424563" y="1361254"/>
                  <a:pt x="381341" y="1361254"/>
                </a:cubicBezTo>
                <a:lnTo>
                  <a:pt x="381342" y="1361253"/>
                </a:lnTo>
                <a:cubicBezTo>
                  <a:pt x="338120" y="1361253"/>
                  <a:pt x="303082" y="1326215"/>
                  <a:pt x="303082" y="1282993"/>
                </a:cubicBezTo>
                <a:lnTo>
                  <a:pt x="303082" y="823784"/>
                </a:lnTo>
                <a:lnTo>
                  <a:pt x="0" y="823784"/>
                </a:lnTo>
                <a:lnTo>
                  <a:pt x="334092" y="27241"/>
                </a:lnTo>
                <a:cubicBezTo>
                  <a:pt x="343005" y="9615"/>
                  <a:pt x="366447" y="533"/>
                  <a:pt x="381342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27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stor høj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8804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udskifte billedet  </a:t>
            </a:r>
            <a:br>
              <a:rPr lang="da-DK" dirty="0"/>
            </a:br>
            <a:r>
              <a:rPr lang="da-DK" dirty="0"/>
              <a:t> </a:t>
            </a:r>
          </a:p>
        </p:txBody>
      </p:sp>
      <p:sp>
        <p:nvSpPr>
          <p:cNvPr id="2" name="Titel 2"/>
          <p:cNvSpPr>
            <a:spLocks noGrp="1"/>
          </p:cNvSpPr>
          <p:nvPr>
            <p:ph type="ctrTitle"/>
          </p:nvPr>
        </p:nvSpPr>
        <p:spPr>
          <a:xfrm>
            <a:off x="6243638" y="691815"/>
            <a:ext cx="5948362" cy="5474035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164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C333159E-FBB4-453B-BB73-EC3ABA0B9EC3}" type="datetime1">
              <a:rPr lang="da-DK" smtClean="0"/>
              <a:t>23-10-2019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164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164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6622257" y="4053600"/>
            <a:ext cx="4979193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6622257" y="3007285"/>
            <a:ext cx="4979193" cy="72643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0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6622257" y="1020200"/>
            <a:ext cx="4977606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2903454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lille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udskifte billedet 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72EBC29C-0917-4C4D-9E80-3B6188930562}" type="datetime1">
              <a:rPr lang="da-DK" smtClean="0"/>
              <a:t>23-10-2019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6243638" y="2271092"/>
            <a:ext cx="5948362" cy="3895200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2448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9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6622257" y="4053600"/>
            <a:ext cx="4979193" cy="899766"/>
          </a:xfrm>
        </p:spPr>
        <p:txBody>
          <a:bodyPr r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10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6622258" y="2610941"/>
            <a:ext cx="4962920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629679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egl sto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0628" b="7654"/>
          <a:stretch/>
        </p:blipFill>
        <p:spPr>
          <a:xfrm>
            <a:off x="1733575" y="-6016"/>
            <a:ext cx="10465859" cy="68580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8880D59A-D7B0-4B9B-8B78-E4C3DDBABBD4}" type="datetime1">
              <a:rPr lang="da-DK" smtClean="0"/>
              <a:t>23-10-2019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2" name="Titel 2"/>
          <p:cNvSpPr>
            <a:spLocks noGrp="1"/>
          </p:cNvSpPr>
          <p:nvPr>
            <p:ph type="ctrTitle" hasCustomPrompt="1"/>
          </p:nvPr>
        </p:nvSpPr>
        <p:spPr>
          <a:xfrm>
            <a:off x="0" y="691815"/>
            <a:ext cx="5959476" cy="5474035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ct val="9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master</a:t>
            </a:r>
          </a:p>
        </p:txBody>
      </p:sp>
      <p:sp>
        <p:nvSpPr>
          <p:cNvPr id="37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8964" y="3007285"/>
            <a:ext cx="4946648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3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53600"/>
            <a:ext cx="4946649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12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1020200"/>
            <a:ext cx="4946649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428179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egl lil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0628" b="7654"/>
          <a:stretch/>
        </p:blipFill>
        <p:spPr>
          <a:xfrm>
            <a:off x="1733575" y="-6016"/>
            <a:ext cx="10465859" cy="68580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DACD5312-4BB5-4AD3-ABB6-C66798F20444}" type="datetime1">
              <a:rPr lang="da-DK" smtClean="0"/>
              <a:t>23-10-2019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5959476" cy="3895200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53600"/>
            <a:ext cx="4946649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10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2610941"/>
            <a:ext cx="4946649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169068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620714"/>
            <a:ext cx="11012488" cy="865186"/>
          </a:xfrm>
        </p:spPr>
        <p:txBody>
          <a:bodyPr/>
          <a:lstStyle/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588963" y="1635125"/>
            <a:ext cx="11012488" cy="4675188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 marL="719138" indent="0">
              <a:buNone/>
              <a:defRPr/>
            </a:lvl4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9339-1C74-4825-ADEB-BCD7E13EFC81}" type="datetime1">
              <a:rPr lang="da-DK" smtClean="0"/>
              <a:t>23-10-2019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9685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og to indholdsobjek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4"/>
            <a:ext cx="11012486" cy="865186"/>
          </a:xfrm>
        </p:spPr>
        <p:txBody>
          <a:bodyPr/>
          <a:lstStyle/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1635125"/>
            <a:ext cx="5358535" cy="4675187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6244502" y="1635125"/>
            <a:ext cx="5356948" cy="4675187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 marL="719138" indent="0">
              <a:buNone/>
              <a:defRPr lang="da-DK" dirty="0" smtClean="0"/>
            </a:lvl4pPr>
            <a:lvl5pPr>
              <a:defRPr lang="da-DK" dirty="0"/>
            </a:lvl5pPr>
            <a:lvl8pPr marL="719138" indent="0">
              <a:buNone/>
              <a:defRPr/>
            </a:lvl8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FEAA-BA47-4F55-BB2A-ABDD4DBF5CDE}" type="datetime1">
              <a:rPr lang="da-DK" smtClean="0"/>
              <a:t>23-10-2019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54967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dhold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6243639" y="1635125"/>
            <a:ext cx="5357812" cy="4675187"/>
          </a:xfrm>
          <a:blipFill>
            <a:blip r:embed="rId2"/>
            <a:stretch>
              <a:fillRect/>
            </a:stretch>
          </a:blipFill>
        </p:spPr>
        <p:txBody>
          <a:bodyPr lIns="0" tIns="2304000" rIns="0" anchor="t" anchorCtr="0"/>
          <a:lstStyle>
            <a:lvl1pPr marL="0" indent="0" algn="ctr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udskifte billedet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5" y="620712"/>
            <a:ext cx="11012486" cy="865187"/>
          </a:xfrm>
        </p:spPr>
        <p:txBody>
          <a:bodyPr/>
          <a:lstStyle/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1635125"/>
            <a:ext cx="5359398" cy="4675188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542C-E4D2-4366-8573-42718107279F}" type="datetime1">
              <a:rPr lang="da-DK" smtClean="0"/>
              <a:t>23-10-2019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1778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88965" y="620714"/>
            <a:ext cx="11012486" cy="8651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88964" y="1635125"/>
            <a:ext cx="11012487" cy="46751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4</a:t>
            </a:r>
          </a:p>
          <a:p>
            <a:pPr lvl="4"/>
            <a:r>
              <a:rPr lang="da-DK" dirty="0"/>
              <a:t>5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7" name="Rectangle 19"/>
          <p:cNvSpPr/>
          <p:nvPr userDrawn="1"/>
        </p:nvSpPr>
        <p:spPr>
          <a:xfrm>
            <a:off x="0" y="2"/>
            <a:ext cx="12192000" cy="33265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EEFEE">
                  <a:alpha val="93000"/>
                </a:srgbClr>
              </a:gs>
            </a:gsLst>
            <a:lin ang="5400000" scaled="0"/>
            <a:tileRect/>
          </a:gradFill>
          <a:ln w="381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4"/>
          <a:srcRect l="12043" t="11448" r="17199" b="13844"/>
          <a:stretch/>
        </p:blipFill>
        <p:spPr>
          <a:xfrm>
            <a:off x="335534" y="63578"/>
            <a:ext cx="166516" cy="211296"/>
          </a:xfrm>
          <a:prstGeom prst="rect">
            <a:avLst/>
          </a:prstGeom>
        </p:spPr>
      </p:pic>
      <p:pic>
        <p:nvPicPr>
          <p:cNvPr id="9" name="Picture 27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98" y="96467"/>
            <a:ext cx="2346641" cy="159521"/>
          </a:xfrm>
          <a:prstGeom prst="rect">
            <a:avLst/>
          </a:prstGeom>
        </p:spPr>
      </p:pic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236495" y="85745"/>
            <a:ext cx="6981162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11219691" y="85745"/>
            <a:ext cx="381759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10329111" y="85745"/>
            <a:ext cx="814976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4276E65D-4FB3-40ED-B65A-20F69F4A226A}" type="datetime1">
              <a:rPr lang="da-DK" smtClean="0"/>
              <a:t>23-10-2019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362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4" r:id="rId2"/>
    <p:sldLayoutId id="2147483673" r:id="rId3"/>
    <p:sldLayoutId id="2147483671" r:id="rId4"/>
    <p:sldLayoutId id="2147483659" r:id="rId5"/>
    <p:sldLayoutId id="2147483672" r:id="rId6"/>
    <p:sldLayoutId id="2147483660" r:id="rId7"/>
    <p:sldLayoutId id="2147483662" r:id="rId8"/>
    <p:sldLayoutId id="2147483684" r:id="rId9"/>
    <p:sldLayoutId id="2147483685" r:id="rId10"/>
    <p:sldLayoutId id="2147483677" r:id="rId11"/>
    <p:sldLayoutId id="2147483675" r:id="rId12"/>
    <p:sldLayoutId id="2147483676" r:id="rId13"/>
    <p:sldLayoutId id="2147483678" r:id="rId14"/>
    <p:sldLayoutId id="2147483681" r:id="rId15"/>
    <p:sldLayoutId id="2147483682" r:id="rId16"/>
    <p:sldLayoutId id="2147483683" r:id="rId17"/>
    <p:sldLayoutId id="2147483687" r:id="rId18"/>
    <p:sldLayoutId id="2147483664" r:id="rId19"/>
    <p:sldLayoutId id="2147483665" r:id="rId20"/>
    <p:sldLayoutId id="2147483689" r:id="rId21"/>
    <p:sldLayoutId id="2147483688" r:id="rId22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spc="6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da-DK" sz="2400" kern="1200" spc="6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19138" marR="0" indent="-358775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da-DK" sz="2000" kern="1200" spc="6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73150" indent="-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719138" indent="354013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da-DK" sz="1800" kern="1200" spc="6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7307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935" userDrawn="1">
          <p15:clr>
            <a:srgbClr val="F26B43"/>
          </p15:clr>
        </p15:guide>
        <p15:guide id="5" pos="371" userDrawn="1">
          <p15:clr>
            <a:srgbClr val="F26B43"/>
          </p15:clr>
        </p15:guide>
        <p15:guide id="6" pos="7308" userDrawn="1">
          <p15:clr>
            <a:srgbClr val="F26B43"/>
          </p15:clr>
        </p15:guide>
        <p15:guide id="7" orient="horz" pos="1026" userDrawn="1">
          <p15:clr>
            <a:srgbClr val="F26B43"/>
          </p15:clr>
        </p15:guide>
        <p15:guide id="8" orient="horz" pos="39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hyperlink" Target="http://www.econ.ku.dk/derg" TargetMode="External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pPr algn="ctr"/>
            <a:r>
              <a:rPr lang="da-DK" b="1" dirty="0" smtClean="0"/>
              <a:t>INTRODUCTION</a:t>
            </a:r>
            <a:endParaRPr lang="da-DK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76525" y="4062837"/>
            <a:ext cx="5285365" cy="1128000"/>
          </a:xfrm>
        </p:spPr>
        <p:txBody>
          <a:bodyPr/>
          <a:lstStyle/>
          <a:p>
            <a:pPr algn="ctr"/>
            <a:r>
              <a:rPr lang="en-US" dirty="0" smtClean="0"/>
              <a:t>Finn </a:t>
            </a:r>
            <a:r>
              <a:rPr lang="en-US" dirty="0"/>
              <a:t>Tarp</a:t>
            </a:r>
          </a:p>
          <a:p>
            <a:pPr algn="ctr"/>
            <a:r>
              <a:rPr lang="en-US" dirty="0" smtClean="0"/>
              <a:t>Department of Economics</a:t>
            </a:r>
          </a:p>
          <a:p>
            <a:pPr algn="ctr"/>
            <a:r>
              <a:rPr lang="en-US" dirty="0" smtClean="0"/>
              <a:t>Faculty of Social Sciences</a:t>
            </a:r>
          </a:p>
          <a:p>
            <a:pPr algn="ctr"/>
            <a:r>
              <a:rPr lang="en-US" dirty="0"/>
              <a:t>University of </a:t>
            </a:r>
            <a:r>
              <a:rPr lang="en-US" dirty="0" smtClean="0"/>
              <a:t>Copenhagen (UCPH)</a:t>
            </a:r>
            <a:endParaRPr lang="en-US" dirty="0"/>
          </a:p>
          <a:p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87375" y="1020200"/>
            <a:ext cx="4946649" cy="1787655"/>
          </a:xfrm>
        </p:spPr>
        <p:txBody>
          <a:bodyPr anchor="ctr"/>
          <a:lstStyle/>
          <a:p>
            <a:pPr algn="ctr"/>
            <a:r>
              <a:rPr lang="en-US" dirty="0"/>
              <a:t>Development Economics Research Group (DERG)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34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963" y="620714"/>
            <a:ext cx="11264986" cy="865186"/>
          </a:xfrm>
        </p:spPr>
        <p:txBody>
          <a:bodyPr anchor="ctr"/>
          <a:lstStyle/>
          <a:p>
            <a:pPr algn="ctr"/>
            <a:r>
              <a:rPr lang="da-DK" sz="6000" b="1" dirty="0" err="1" smtClean="0"/>
              <a:t>Who</a:t>
            </a:r>
            <a:r>
              <a:rPr lang="da-DK" sz="6000" b="1" dirty="0" smtClean="0"/>
              <a:t> </a:t>
            </a:r>
            <a:r>
              <a:rPr lang="da-DK" sz="6000" b="1" dirty="0" err="1" smtClean="0"/>
              <a:t>We</a:t>
            </a:r>
            <a:r>
              <a:rPr lang="da-DK" sz="6000" b="1" dirty="0" smtClean="0"/>
              <a:t> </a:t>
            </a:r>
            <a:r>
              <a:rPr lang="da-DK" sz="6000" b="1" dirty="0" err="1" smtClean="0"/>
              <a:t>are</a:t>
            </a:r>
            <a:r>
              <a:rPr lang="da-DK" sz="6000" b="1" dirty="0" smtClean="0"/>
              <a:t> and </a:t>
            </a:r>
            <a:r>
              <a:rPr lang="da-DK" sz="6000" b="1" dirty="0" err="1"/>
              <a:t>W</a:t>
            </a:r>
            <a:r>
              <a:rPr lang="da-DK" sz="6000" b="1" dirty="0" err="1" smtClean="0"/>
              <a:t>hat</a:t>
            </a:r>
            <a:r>
              <a:rPr lang="da-DK" sz="6000" b="1" dirty="0" smtClean="0"/>
              <a:t> </a:t>
            </a:r>
            <a:r>
              <a:rPr lang="da-DK" sz="6000" b="1" dirty="0" err="1" smtClean="0"/>
              <a:t>We</a:t>
            </a:r>
            <a:r>
              <a:rPr lang="da-DK" sz="6000" b="1" dirty="0" smtClean="0"/>
              <a:t> do? </a:t>
            </a:r>
            <a:endParaRPr lang="da-DK" sz="6000" b="1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2</a:t>
            </a:fld>
            <a:endParaRPr lang="da-DK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24-10-2019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963" y="1844072"/>
            <a:ext cx="11012488" cy="4046682"/>
          </a:xfrm>
        </p:spPr>
        <p:txBody>
          <a:bodyPr/>
          <a:lstStyle/>
          <a:p>
            <a:r>
              <a:rPr lang="en-US" dirty="0" smtClean="0"/>
              <a:t>Founded in </a:t>
            </a:r>
            <a:r>
              <a:rPr lang="en-US" b="1" dirty="0" smtClean="0">
                <a:solidFill>
                  <a:schemeClr val="accent1"/>
                </a:solidFill>
              </a:rPr>
              <a:t>1996</a:t>
            </a:r>
            <a:r>
              <a:rPr lang="en-US" dirty="0" smtClean="0"/>
              <a:t>, DERG is </a:t>
            </a:r>
            <a:r>
              <a:rPr lang="en-US" dirty="0" smtClean="0"/>
              <a:t>a group of development economists based at the Department of Economics—sometimes out-posted in developing countries or international </a:t>
            </a:r>
            <a:r>
              <a:rPr lang="en-US" dirty="0" err="1" smtClean="0"/>
              <a:t>organisations</a:t>
            </a:r>
            <a:endParaRPr lang="en-US" dirty="0" smtClean="0"/>
          </a:p>
          <a:p>
            <a:r>
              <a:rPr lang="en-US" dirty="0" smtClean="0"/>
              <a:t>DERG includes </a:t>
            </a:r>
            <a:r>
              <a:rPr lang="en-US" b="1" dirty="0" smtClean="0">
                <a:solidFill>
                  <a:schemeClr val="accent1"/>
                </a:solidFill>
              </a:rPr>
              <a:t>25 </a:t>
            </a:r>
            <a:r>
              <a:rPr lang="en-US" b="1" dirty="0" smtClean="0">
                <a:solidFill>
                  <a:schemeClr val="accent1"/>
                </a:solidFill>
              </a:rPr>
              <a:t>staff</a:t>
            </a:r>
            <a:r>
              <a:rPr lang="en-US" dirty="0" smtClean="0"/>
              <a:t> at </a:t>
            </a:r>
            <a:r>
              <a:rPr lang="en-US" dirty="0"/>
              <a:t>all academic levels from research assistants to </a:t>
            </a:r>
            <a:r>
              <a:rPr lang="en-US" dirty="0" smtClean="0"/>
              <a:t>professors</a:t>
            </a:r>
          </a:p>
          <a:p>
            <a:r>
              <a:rPr lang="en-US" dirty="0" smtClean="0"/>
              <a:t>DERG is </a:t>
            </a:r>
            <a:r>
              <a:rPr lang="en-US" b="1" dirty="0" smtClean="0">
                <a:solidFill>
                  <a:schemeClr val="accent1"/>
                </a:solidFill>
              </a:rPr>
              <a:t>coordinated by</a:t>
            </a:r>
            <a:r>
              <a:rPr lang="en-US" dirty="0" smtClean="0"/>
              <a:t> Finn Tarp, John Rand and </a:t>
            </a:r>
            <a:r>
              <a:rPr lang="en-US" dirty="0"/>
              <a:t>H</a:t>
            </a:r>
            <a:r>
              <a:rPr lang="en-US" dirty="0" smtClean="0"/>
              <a:t>enrik Hansen</a:t>
            </a:r>
          </a:p>
          <a:p>
            <a:r>
              <a:rPr lang="en-US" dirty="0" smtClean="0"/>
              <a:t>DERG members </a:t>
            </a:r>
            <a:r>
              <a:rPr lang="en-US" b="1" dirty="0" smtClean="0">
                <a:solidFill>
                  <a:schemeClr val="accent1"/>
                </a:solidFill>
              </a:rPr>
              <a:t>teach and </a:t>
            </a:r>
            <a:r>
              <a:rPr lang="en-US" b="1" dirty="0" smtClean="0">
                <a:solidFill>
                  <a:schemeClr val="accent1"/>
                </a:solidFill>
              </a:rPr>
              <a:t>train, </a:t>
            </a:r>
            <a:r>
              <a:rPr lang="en-US" b="1" dirty="0" smtClean="0">
                <a:solidFill>
                  <a:schemeClr val="accent1"/>
                </a:solidFill>
              </a:rPr>
              <a:t>and engage</a:t>
            </a:r>
            <a:r>
              <a:rPr lang="en-US" dirty="0" smtClean="0"/>
              <a:t> in research, policy and practice in development economics in Denmark and partner countries</a:t>
            </a:r>
          </a:p>
          <a:p>
            <a:r>
              <a:rPr lang="en-US" dirty="0" smtClean="0"/>
              <a:t>DERG depends on </a:t>
            </a:r>
            <a:r>
              <a:rPr lang="en-US" b="1" dirty="0" smtClean="0">
                <a:solidFill>
                  <a:schemeClr val="accent1"/>
                </a:solidFill>
              </a:rPr>
              <a:t>external funding</a:t>
            </a:r>
            <a:r>
              <a:rPr lang="en-US" dirty="0" smtClean="0"/>
              <a:t> for our activities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9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da-DK" sz="6000" b="1" dirty="0" smtClean="0"/>
              <a:t>Research, Policy and </a:t>
            </a:r>
            <a:r>
              <a:rPr lang="da-DK" sz="6000" b="1" dirty="0" err="1" smtClean="0"/>
              <a:t>Practice</a:t>
            </a:r>
            <a:endParaRPr lang="da-DK" sz="6000" b="1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3</a:t>
            </a:fld>
            <a:endParaRPr lang="da-DK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24-10-2019</a:t>
            </a:r>
            <a:endParaRPr lang="da-DK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39" y="1725180"/>
            <a:ext cx="5466388" cy="4099791"/>
          </a:xfr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266872" y="1939926"/>
            <a:ext cx="5583382" cy="41251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1950" indent="-3619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a-DK" sz="2400" kern="1200" spc="6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marR="0" indent="-35877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da-DK" sz="2000" kern="1200" spc="6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3150" indent="-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da-DK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3540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kern="1200" spc="6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9138" indent="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9138" indent="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9138" indent="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9138" indent="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We work at the nexus of </a:t>
            </a:r>
            <a:r>
              <a:rPr lang="en-US" sz="2000" b="1" dirty="0">
                <a:solidFill>
                  <a:schemeClr val="accent1"/>
                </a:solidFill>
              </a:rPr>
              <a:t>research, policy and practice</a:t>
            </a:r>
            <a:r>
              <a:rPr lang="en-US" sz="2000" dirty="0"/>
              <a:t> and strive to stimulate ideas, subjecting them to in-depth analysis, generating evidence, mobilizing action and building </a:t>
            </a:r>
            <a:r>
              <a:rPr lang="en-US" sz="2000" dirty="0" smtClean="0"/>
              <a:t>capacity</a:t>
            </a:r>
            <a:endParaRPr lang="en-US" sz="2000" dirty="0"/>
          </a:p>
          <a:p>
            <a:r>
              <a:rPr lang="en-US" sz="2000" dirty="0" smtClean="0"/>
              <a:t>We contribute to the strategy of the </a:t>
            </a:r>
            <a:r>
              <a:rPr lang="en-US" sz="2000" b="1" dirty="0" smtClean="0">
                <a:solidFill>
                  <a:schemeClr val="accent1"/>
                </a:solidFill>
              </a:rPr>
              <a:t>University of Copenhagen</a:t>
            </a:r>
            <a:r>
              <a:rPr lang="en-US" sz="2000" dirty="0" smtClean="0"/>
              <a:t> (UCPH) in the shared search for solutions to complex global challenges as articulated in the </a:t>
            </a:r>
            <a:r>
              <a:rPr lang="en-US" sz="2000" b="1" dirty="0" smtClean="0">
                <a:solidFill>
                  <a:schemeClr val="accent1"/>
                </a:solidFill>
              </a:rPr>
              <a:t>UN Sustainable Development Goals (SDGs)</a:t>
            </a:r>
            <a:r>
              <a:rPr lang="en-US" sz="2000" dirty="0" smtClean="0"/>
              <a:t> approved by the UN General Assembly in September 2015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6211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da-DK" sz="6000" b="1" dirty="0" err="1" smtClean="0"/>
              <a:t>Teaching</a:t>
            </a:r>
            <a:r>
              <a:rPr lang="da-DK" sz="6000" b="1" dirty="0" smtClean="0"/>
              <a:t> and Training</a:t>
            </a:r>
            <a:endParaRPr lang="da-DK" sz="6000" b="1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4</a:t>
            </a:fld>
            <a:endParaRPr lang="da-DK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24-10-2019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963" y="1485900"/>
            <a:ext cx="11012488" cy="509962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DERG staff are </a:t>
            </a:r>
            <a:r>
              <a:rPr lang="en-US" b="1" dirty="0" smtClean="0">
                <a:solidFill>
                  <a:schemeClr val="accent1"/>
                </a:solidFill>
              </a:rPr>
              <a:t>responsible</a:t>
            </a:r>
            <a:r>
              <a:rPr lang="en-US" dirty="0" smtClean="0"/>
              <a:t> for a range of regular BSc and MSc courses in Economics at the Department of Economics: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BSc </a:t>
            </a:r>
            <a:r>
              <a:rPr lang="en-US" b="1" dirty="0">
                <a:solidFill>
                  <a:schemeClr val="accent1"/>
                </a:solidFill>
              </a:rPr>
              <a:t>level</a:t>
            </a:r>
          </a:p>
          <a:p>
            <a:r>
              <a:rPr lang="en-US" dirty="0" smtClean="0"/>
              <a:t>Development economics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MSc level</a:t>
            </a:r>
          </a:p>
          <a:p>
            <a:r>
              <a:rPr lang="en-US" dirty="0"/>
              <a:t>Advanced development economics – Macro aspects</a:t>
            </a:r>
          </a:p>
          <a:p>
            <a:r>
              <a:rPr lang="en-US" dirty="0"/>
              <a:t>Advanced development economics – Micro </a:t>
            </a:r>
            <a:r>
              <a:rPr lang="en-US" dirty="0" smtClean="0"/>
              <a:t>aspects</a:t>
            </a:r>
          </a:p>
          <a:p>
            <a:pPr marL="0" indent="0">
              <a:buNone/>
            </a:pPr>
            <a:r>
              <a:rPr lang="en-US" dirty="0" smtClean="0"/>
              <a:t>To </a:t>
            </a:r>
            <a:r>
              <a:rPr lang="en-US" dirty="0"/>
              <a:t>this comes </a:t>
            </a:r>
            <a:r>
              <a:rPr lang="en-US" b="1" dirty="0">
                <a:solidFill>
                  <a:schemeClr val="accent1"/>
                </a:solidFill>
              </a:rPr>
              <a:t>supervision</a:t>
            </a:r>
            <a:r>
              <a:rPr lang="en-US" dirty="0"/>
              <a:t> of Bachelor and Master’s theses </a:t>
            </a:r>
            <a:r>
              <a:rPr lang="en-US" dirty="0" smtClean="0"/>
              <a:t>as </a:t>
            </a:r>
            <a:r>
              <a:rPr lang="en-US" dirty="0"/>
              <a:t>well as PhD supervision </a:t>
            </a:r>
            <a:r>
              <a:rPr lang="en-US" dirty="0" smtClean="0"/>
              <a:t>and </a:t>
            </a:r>
            <a:r>
              <a:rPr lang="en-US" dirty="0"/>
              <a:t>the running of </a:t>
            </a:r>
            <a:r>
              <a:rPr lang="en-US" dirty="0" smtClean="0"/>
              <a:t>regular economic </a:t>
            </a:r>
            <a:r>
              <a:rPr lang="en-US" b="1" dirty="0" smtClean="0">
                <a:solidFill>
                  <a:schemeClr val="accent1"/>
                </a:solidFill>
              </a:rPr>
              <a:t>seminar </a:t>
            </a:r>
            <a:r>
              <a:rPr lang="en-US" b="1" dirty="0">
                <a:solidFill>
                  <a:schemeClr val="accent1"/>
                </a:solidFill>
              </a:rPr>
              <a:t>series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Importantly, DERG staff support </a:t>
            </a:r>
            <a:r>
              <a:rPr lang="en-US" dirty="0"/>
              <a:t>the Faculty of Social Sciences </a:t>
            </a:r>
            <a:r>
              <a:rPr lang="en-US" b="1" dirty="0">
                <a:solidFill>
                  <a:schemeClr val="accent1"/>
                </a:solidFill>
              </a:rPr>
              <a:t>MSc in Global </a:t>
            </a:r>
            <a:r>
              <a:rPr lang="en-US" b="1" dirty="0" smtClean="0">
                <a:solidFill>
                  <a:schemeClr val="accent1"/>
                </a:solidFill>
              </a:rPr>
              <a:t>Development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15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4809" y="501529"/>
            <a:ext cx="12276809" cy="865186"/>
          </a:xfrm>
        </p:spPr>
        <p:txBody>
          <a:bodyPr anchor="ctr"/>
          <a:lstStyle/>
          <a:p>
            <a:pPr algn="ctr"/>
            <a:r>
              <a:rPr lang="da-DK" sz="5700" b="1" dirty="0" smtClean="0"/>
              <a:t>Country/Long Term </a:t>
            </a:r>
            <a:r>
              <a:rPr lang="da-DK" sz="5700" b="1" dirty="0" err="1" smtClean="0"/>
              <a:t>Partnerships</a:t>
            </a:r>
            <a:endParaRPr lang="da-DK" sz="5700" b="1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5</a:t>
            </a:fld>
            <a:endParaRPr lang="da-DK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24-10-2019</a:t>
            </a:r>
            <a:endParaRPr lang="da-DK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483" y="1485899"/>
            <a:ext cx="4664724" cy="246699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289" y="1485899"/>
            <a:ext cx="4691274" cy="24669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483" y="4072080"/>
            <a:ext cx="4664724" cy="24549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289" y="4072080"/>
            <a:ext cx="4648234" cy="244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0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da-DK" sz="6000" b="1" dirty="0" smtClean="0"/>
              <a:t>Current Research Projects</a:t>
            </a:r>
            <a:endParaRPr lang="da-DK" sz="6000" b="1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6</a:t>
            </a:fld>
            <a:endParaRPr lang="da-DK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24-10-2019</a:t>
            </a:r>
            <a:endParaRPr lang="da-DK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695" y="1486890"/>
            <a:ext cx="4107512" cy="4969228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931" y="1487882"/>
            <a:ext cx="4138180" cy="496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6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7</a:t>
            </a:fld>
            <a:endParaRPr lang="da-DK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24-10-2019</a:t>
            </a:r>
            <a:endParaRPr lang="da-DK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75" y="834940"/>
            <a:ext cx="10721012" cy="3970321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053" y="4805261"/>
            <a:ext cx="9509546" cy="17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0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05164" y="481183"/>
            <a:ext cx="103539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800" dirty="0" smtClean="0">
                <a:hlinkClick r:id="rId3"/>
              </a:rPr>
              <a:t>www.econ.ku.dk/derg</a:t>
            </a:r>
            <a:endParaRPr lang="da-DK" sz="4800" dirty="0" smtClean="0"/>
          </a:p>
          <a:p>
            <a:pPr algn="ctr"/>
            <a:r>
              <a:rPr lang="da-DK" sz="3200" dirty="0" smtClean="0">
                <a:solidFill>
                  <a:schemeClr val="accent1"/>
                </a:solidFill>
              </a:rPr>
              <a:t>#DERGDK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53" y="4548619"/>
            <a:ext cx="11640111" cy="216687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66253" y="4139972"/>
            <a:ext cx="3722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DERG YouTube Channel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8690" y="1795295"/>
            <a:ext cx="3509819" cy="1856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8956" y="1795295"/>
            <a:ext cx="3467299" cy="185672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6702" y="1795295"/>
            <a:ext cx="3467299" cy="185672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503" y="2226314"/>
            <a:ext cx="953265" cy="95326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615768" y="2472115"/>
            <a:ext cx="2000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@DERG_DK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16" y="2274693"/>
            <a:ext cx="862602" cy="86260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645959" y="2492826"/>
            <a:ext cx="2022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@DERG__DK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590" y="2254800"/>
            <a:ext cx="749905" cy="749905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9590117" y="2410560"/>
            <a:ext cx="15488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/</a:t>
            </a:r>
            <a:r>
              <a:rPr lang="en-US" sz="2800" b="1" dirty="0" err="1" smtClean="0">
                <a:solidFill>
                  <a:schemeClr val="bg1"/>
                </a:solidFill>
              </a:rPr>
              <a:t>dergdk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92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ugerdefineret design">
  <a:themeElements>
    <a:clrScheme name="KU 2016">
      <a:dk1>
        <a:sysClr val="windowText" lastClr="000000"/>
      </a:dk1>
      <a:lt1>
        <a:sysClr val="window" lastClr="FFFFFF"/>
      </a:lt1>
      <a:dk2>
        <a:srgbClr val="6E6E6E"/>
      </a:dk2>
      <a:lt2>
        <a:srgbClr val="E7E6E6"/>
      </a:lt2>
      <a:accent1>
        <a:srgbClr val="A31D20"/>
      </a:accent1>
      <a:accent2>
        <a:srgbClr val="7B7B7B"/>
      </a:accent2>
      <a:accent3>
        <a:srgbClr val="D49F3A"/>
      </a:accent3>
      <a:accent4>
        <a:srgbClr val="42759B"/>
      </a:accent4>
      <a:accent5>
        <a:srgbClr val="79ADB1"/>
      </a:accent5>
      <a:accent6>
        <a:srgbClr val="779921"/>
      </a:accent6>
      <a:hlink>
        <a:srgbClr val="A31D20"/>
      </a:hlink>
      <a:folHlink>
        <a:srgbClr val="000000"/>
      </a:folHlink>
    </a:clrScheme>
    <a:fontScheme name="KU2016">
      <a:majorFont>
        <a:latin typeface="Microsoft New Tai Lue"/>
        <a:ea typeface=""/>
        <a:cs typeface=""/>
      </a:majorFont>
      <a:minorFont>
        <a:latin typeface="Microsoft New Tai Lue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x9_DK_lille.potx" id="{BE9C15E7-90F8-4CF2-8B96-2848F515C8F5}" vid="{DD010ABE-EF93-4421-BF04-578FEEDB9F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308</Words>
  <Application>Microsoft Office PowerPoint</Application>
  <PresentationFormat>Widescreen</PresentationFormat>
  <Paragraphs>52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Microsoft New Tai Lue</vt:lpstr>
      <vt:lpstr>Times New Roman</vt:lpstr>
      <vt:lpstr>Wingdings</vt:lpstr>
      <vt:lpstr>Brugerdefineret design</vt:lpstr>
      <vt:lpstr>PowerPoint Presentation</vt:lpstr>
      <vt:lpstr>Who We are and What We do? </vt:lpstr>
      <vt:lpstr>Research, Policy and Practice</vt:lpstr>
      <vt:lpstr>Teaching and Training</vt:lpstr>
      <vt:lpstr>Country/Long Term Partnerships</vt:lpstr>
      <vt:lpstr>Current Research Projects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2019-10-22T09:39:59Z</dcterms:created>
  <dcterms:modified xsi:type="dcterms:W3CDTF">2019-10-23T15:38:14Z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www.skabelon.dk</vt:lpwstr>
  </property>
  <property fmtid="{D5CDD505-2E9C-101B-9397-08002B2CF9AE}" pid="3" name="SD_DocumentLanguage">
    <vt:lpwstr>da-DK</vt:lpwstr>
  </property>
</Properties>
</file>