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2" r:id="rId4"/>
    <p:sldId id="263" r:id="rId5"/>
    <p:sldId id="264" r:id="rId6"/>
    <p:sldId id="259" r:id="rId7"/>
    <p:sldId id="260" r:id="rId8"/>
    <p:sldId id="277" r:id="rId9"/>
    <p:sldId id="266" r:id="rId10"/>
    <p:sldId id="267" r:id="rId11"/>
    <p:sldId id="268" r:id="rId12"/>
    <p:sldId id="269" r:id="rId13"/>
    <p:sldId id="270" r:id="rId14"/>
    <p:sldId id="271" r:id="rId15"/>
    <p:sldId id="272" r:id="rId16"/>
    <p:sldId id="273" r:id="rId17"/>
    <p:sldId id="274" r:id="rId18"/>
    <p:sldId id="275" r:id="rId19"/>
    <p:sldId id="276" r:id="rId20"/>
    <p:sldId id="278" r:id="rId2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1" d="100"/>
          <a:sy n="81" d="100"/>
        </p:scale>
        <p:origin x="-1056" y="-8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normAutofit/>
          </a:bodyPr>
          <a:lstStyle>
            <a:lvl1pPr>
              <a:defRPr sz="3600"/>
            </a:lvl1p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smtClean="0"/>
              <a:t>Click to edit Master subtitle style</a:t>
            </a:r>
            <a:endParaRPr lang="en-US" dirty="0"/>
          </a:p>
        </p:txBody>
      </p:sp>
      <p:sp>
        <p:nvSpPr>
          <p:cNvPr id="4" name="Date Placeholder 3"/>
          <p:cNvSpPr>
            <a:spLocks noGrp="1"/>
          </p:cNvSpPr>
          <p:nvPr>
            <p:ph type="dt" sz="half" idx="10"/>
          </p:nvPr>
        </p:nvSpPr>
        <p:spPr/>
        <p:txBody>
          <a:bodyPr/>
          <a:lstStyle/>
          <a:p>
            <a:fld id="{04B1DC2B-1CD3-4D3F-8B45-83338F1C2A64}" type="datetimeFigureOut">
              <a:rPr lang="en-US" smtClean="0"/>
              <a:t>6/11/2012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4B1DC2B-1CD3-4D3F-8B45-83338F1C2A64}" type="datetimeFigureOut">
              <a:rPr lang="en-US" smtClean="0"/>
              <a:t>6/11/2012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4B1DC2B-1CD3-4D3F-8B45-83338F1C2A64}" type="datetimeFigureOut">
              <a:rPr lang="en-US" smtClean="0"/>
              <a:t>6/11/2012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dirty="0" smtClean="0"/>
              <a:t>Click to edit Master title style</a:t>
            </a:r>
            <a:endParaRPr lang="en-US" dirty="0"/>
          </a:p>
        </p:txBody>
      </p:sp>
      <p:sp>
        <p:nvSpPr>
          <p:cNvPr id="3" name="Content Placeholder 2"/>
          <p:cNvSpPr>
            <a:spLocks noGrp="1"/>
          </p:cNvSpPr>
          <p:nvPr>
            <p:ph idx="1"/>
          </p:nvPr>
        </p:nvSpPr>
        <p:spPr/>
        <p:txBody>
          <a:bodyPr/>
          <a:lstStyle>
            <a:lvl1pPr>
              <a:defRPr>
                <a:latin typeface="Times New Roman" pitchFamily="18" charset="0"/>
                <a:cs typeface="Times New Roman" pitchFamily="18" charset="0"/>
              </a:defRPr>
            </a:lvl1pPr>
            <a:lvl2pPr>
              <a:defRPr>
                <a:latin typeface="Times New Roman" pitchFamily="18" charset="0"/>
                <a:cs typeface="Times New Roman" pitchFamily="18" charset="0"/>
              </a:defRPr>
            </a:lvl2pPr>
            <a:lvl3pPr>
              <a:defRPr>
                <a:latin typeface="Times New Roman" pitchFamily="18" charset="0"/>
                <a:cs typeface="Times New Roman" pitchFamily="18" charset="0"/>
              </a:defRPr>
            </a:lvl3pPr>
            <a:lvl4pPr>
              <a:defRPr>
                <a:latin typeface="Times New Roman" pitchFamily="18" charset="0"/>
                <a:cs typeface="Times New Roman" pitchFamily="18" charset="0"/>
              </a:defRPr>
            </a:lvl4pPr>
            <a:lvl5pPr>
              <a:defRPr>
                <a:latin typeface="Times New Roman" pitchFamily="18" charset="0"/>
                <a:cs typeface="Times New Roman" pitchFamily="18"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p:txBody>
          <a:bodyPr/>
          <a:lstStyle/>
          <a:p>
            <a:fld id="{04B1DC2B-1CD3-4D3F-8B45-83338F1C2A64}" type="datetimeFigureOut">
              <a:rPr lang="en-US" smtClean="0"/>
              <a:t>6/11/2012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4B1DC2B-1CD3-4D3F-8B45-83338F1C2A64}" type="datetimeFigureOut">
              <a:rPr lang="en-US" smtClean="0"/>
              <a:t>6/11/2012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4B1DC2B-1CD3-4D3F-8B45-83338F1C2A64}" type="datetimeFigureOut">
              <a:rPr lang="en-US" smtClean="0"/>
              <a:t>6/11/2012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4B1DC2B-1CD3-4D3F-8B45-83338F1C2A64}" type="datetimeFigureOut">
              <a:rPr lang="en-US" smtClean="0"/>
              <a:t>6/11/2012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4B1DC2B-1CD3-4D3F-8B45-83338F1C2A64}" type="datetimeFigureOut">
              <a:rPr lang="en-US" smtClean="0"/>
              <a:t>6/11/2012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4B1DC2B-1CD3-4D3F-8B45-83338F1C2A64}" type="datetimeFigureOut">
              <a:rPr lang="en-US" smtClean="0"/>
              <a:t>6/11/2012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4B1DC2B-1CD3-4D3F-8B45-83338F1C2A64}" type="datetimeFigureOut">
              <a:rPr lang="en-US" smtClean="0"/>
              <a:t>6/11/2012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4B1DC2B-1CD3-4D3F-8B45-83338F1C2A64}" type="datetimeFigureOut">
              <a:rPr lang="en-US" smtClean="0"/>
              <a:t>6/11/2012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DE8BEA-A9E8-408E-9132-BA68D209E662}"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4B1DC2B-1CD3-4D3F-8B45-83338F1C2A64}" type="datetimeFigureOut">
              <a:rPr lang="en-US" smtClean="0"/>
              <a:t>6/11/2012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ADE8BEA-A9E8-408E-9132-BA68D209E662}"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914400"/>
            <a:ext cx="7772400" cy="1470025"/>
          </a:xfrm>
        </p:spPr>
        <p:txBody>
          <a:bodyPr>
            <a:normAutofit/>
          </a:bodyPr>
          <a:lstStyle/>
          <a:p>
            <a:r>
              <a:rPr lang="en-US" sz="4400" dirty="0" smtClean="0">
                <a:solidFill>
                  <a:srgbClr val="FF0000"/>
                </a:solidFill>
              </a:rPr>
              <a:t>Managing Capital Flow in Vietnam</a:t>
            </a:r>
            <a:endParaRPr lang="en-US" sz="4400" dirty="0">
              <a:solidFill>
                <a:srgbClr val="FF0000"/>
              </a:solidFill>
            </a:endParaRPr>
          </a:p>
        </p:txBody>
      </p:sp>
      <p:sp>
        <p:nvSpPr>
          <p:cNvPr id="3" name="Subtitle 2"/>
          <p:cNvSpPr>
            <a:spLocks noGrp="1"/>
          </p:cNvSpPr>
          <p:nvPr>
            <p:ph type="subTitle" idx="1"/>
          </p:nvPr>
        </p:nvSpPr>
        <p:spPr>
          <a:xfrm>
            <a:off x="609600" y="3886200"/>
            <a:ext cx="8153400" cy="1752600"/>
          </a:xfrm>
        </p:spPr>
        <p:txBody>
          <a:bodyPr>
            <a:normAutofit fontScale="92500" lnSpcReduction="20000"/>
          </a:bodyPr>
          <a:lstStyle/>
          <a:p>
            <a:r>
              <a:rPr lang="en-US" dirty="0" smtClean="0">
                <a:solidFill>
                  <a:srgbClr val="00B050"/>
                </a:solidFill>
              </a:rPr>
              <a:t>By Trinh </a:t>
            </a:r>
            <a:r>
              <a:rPr lang="en-US" dirty="0" err="1" smtClean="0">
                <a:solidFill>
                  <a:srgbClr val="00B050"/>
                </a:solidFill>
              </a:rPr>
              <a:t>Quang</a:t>
            </a:r>
            <a:r>
              <a:rPr lang="en-US" dirty="0" smtClean="0">
                <a:solidFill>
                  <a:srgbClr val="00B050"/>
                </a:solidFill>
              </a:rPr>
              <a:t> Long</a:t>
            </a:r>
          </a:p>
          <a:p>
            <a:r>
              <a:rPr lang="en-US" dirty="0" smtClean="0">
                <a:solidFill>
                  <a:srgbClr val="00B050"/>
                </a:solidFill>
              </a:rPr>
              <a:t>Vo Tri </a:t>
            </a:r>
            <a:r>
              <a:rPr lang="en-US" dirty="0" err="1" smtClean="0">
                <a:solidFill>
                  <a:srgbClr val="00B050"/>
                </a:solidFill>
              </a:rPr>
              <a:t>Thanh</a:t>
            </a:r>
            <a:r>
              <a:rPr lang="en-US" dirty="0" smtClean="0">
                <a:solidFill>
                  <a:srgbClr val="00B050"/>
                </a:solidFill>
              </a:rPr>
              <a:t>.</a:t>
            </a:r>
          </a:p>
          <a:p>
            <a:r>
              <a:rPr lang="en-US" dirty="0" smtClean="0">
                <a:solidFill>
                  <a:srgbClr val="0070C0"/>
                </a:solidFill>
              </a:rPr>
              <a:t>Presented by Nguyen </a:t>
            </a:r>
            <a:r>
              <a:rPr lang="en-US" dirty="0" err="1" smtClean="0">
                <a:solidFill>
                  <a:srgbClr val="0070C0"/>
                </a:solidFill>
              </a:rPr>
              <a:t>Tu</a:t>
            </a:r>
            <a:r>
              <a:rPr lang="en-US" dirty="0" smtClean="0">
                <a:solidFill>
                  <a:srgbClr val="0070C0"/>
                </a:solidFill>
              </a:rPr>
              <a:t> </a:t>
            </a:r>
            <a:r>
              <a:rPr lang="en-US" dirty="0" err="1" smtClean="0">
                <a:solidFill>
                  <a:srgbClr val="0070C0"/>
                </a:solidFill>
              </a:rPr>
              <a:t>Anh</a:t>
            </a:r>
            <a:r>
              <a:rPr lang="en-US" dirty="0" smtClean="0">
                <a:solidFill>
                  <a:srgbClr val="0070C0"/>
                </a:solidFill>
              </a:rPr>
              <a:t> in Copenhagen University</a:t>
            </a:r>
            <a:endParaRPr lang="en-US" dirty="0">
              <a:solidFill>
                <a:srgbClr val="0070C0"/>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ChangeArrowheads="1"/>
          </p:cNvSpPr>
          <p:nvPr/>
        </p:nvSpPr>
        <p:spPr bwMode="auto">
          <a:xfrm>
            <a:off x="228600" y="304800"/>
            <a:ext cx="8610600" cy="6005513"/>
          </a:xfrm>
          <a:prstGeom prst="rect">
            <a:avLst/>
          </a:prstGeom>
          <a:noFill/>
          <a:ln w="9525">
            <a:noFill/>
            <a:miter lim="800000"/>
            <a:headEnd/>
            <a:tailEnd/>
          </a:ln>
          <a:effectLst/>
        </p:spPr>
        <p:txBody>
          <a:bodyPr anchor="ctr">
            <a:spAutoFit/>
          </a:bodyPr>
          <a:lstStyle/>
          <a:p>
            <a:pPr>
              <a:lnSpc>
                <a:spcPct val="120000"/>
              </a:lnSpc>
              <a:spcAft>
                <a:spcPct val="20000"/>
              </a:spcAft>
              <a:tabLst>
                <a:tab pos="228600" algn="l"/>
              </a:tabLst>
            </a:pPr>
            <a:r>
              <a:rPr lang="en-GB" sz="2200" b="1" i="1" u="sng" dirty="0">
                <a:solidFill>
                  <a:srgbClr val="0033CC"/>
                </a:solidFill>
                <a:latin typeface="Times New Roman" pitchFamily="18" charset="0"/>
              </a:rPr>
              <a:t>Lesson 2</a:t>
            </a:r>
            <a:r>
              <a:rPr lang="en-GB" sz="2200" b="1" dirty="0">
                <a:solidFill>
                  <a:srgbClr val="0033CC"/>
                </a:solidFill>
                <a:latin typeface="Times New Roman" pitchFamily="18" charset="0"/>
              </a:rPr>
              <a:t>: Ensuring the macroeconomic policy consistency is essential for avoiding financial speculation and crisis</a:t>
            </a:r>
            <a:endParaRPr lang="en-US" sz="2200" dirty="0">
              <a:solidFill>
                <a:srgbClr val="0033CC"/>
              </a:solidFill>
              <a:latin typeface="Times New Roman" pitchFamily="18" charset="0"/>
            </a:endParaRPr>
          </a:p>
          <a:p>
            <a:pPr lvl="1">
              <a:lnSpc>
                <a:spcPct val="120000"/>
              </a:lnSpc>
              <a:spcAft>
                <a:spcPct val="20000"/>
              </a:spcAft>
              <a:buFont typeface="Wingdings" pitchFamily="2" charset="2"/>
              <a:buChar char="Ø"/>
              <a:tabLst>
                <a:tab pos="228600" algn="l"/>
              </a:tabLst>
            </a:pPr>
            <a:r>
              <a:rPr lang="en-GB" i="1" u="sng" dirty="0">
                <a:latin typeface="Times New Roman" pitchFamily="18" charset="0"/>
              </a:rPr>
              <a:t> </a:t>
            </a:r>
            <a:r>
              <a:rPr lang="en-GB" sz="2000" i="1" u="sng" dirty="0">
                <a:latin typeface="Times New Roman" pitchFamily="18" charset="0"/>
              </a:rPr>
              <a:t>Macroeconomic policy consistency</a:t>
            </a:r>
            <a:r>
              <a:rPr lang="en-GB" sz="2000" dirty="0">
                <a:latin typeface="Times New Roman" pitchFamily="18" charset="0"/>
              </a:rPr>
              <a:t> (Johnston and </a:t>
            </a:r>
            <a:r>
              <a:rPr lang="en-GB" sz="2000" dirty="0" err="1">
                <a:latin typeface="Times New Roman" pitchFamily="18" charset="0"/>
              </a:rPr>
              <a:t>Otker</a:t>
            </a:r>
            <a:r>
              <a:rPr lang="en-GB" sz="2000" dirty="0">
                <a:latin typeface="Times New Roman" pitchFamily="18" charset="0"/>
              </a:rPr>
              <a:t>-Robe 1999): The relationship between ERs and interest rates at a point in time and the sustainability of these policy mix over time. </a:t>
            </a:r>
          </a:p>
          <a:p>
            <a:pPr lvl="1">
              <a:lnSpc>
                <a:spcPct val="120000"/>
              </a:lnSpc>
              <a:spcAft>
                <a:spcPct val="20000"/>
              </a:spcAft>
              <a:buFont typeface="Wingdings" pitchFamily="2" charset="2"/>
              <a:buNone/>
              <a:tabLst>
                <a:tab pos="228600" algn="l"/>
              </a:tabLst>
            </a:pPr>
            <a:r>
              <a:rPr lang="en-GB" b="1" dirty="0">
                <a:latin typeface="Times New Roman" pitchFamily="18" charset="0"/>
              </a:rPr>
              <a:t>               </a:t>
            </a:r>
            <a:r>
              <a:rPr lang="en-GB" sz="2000" b="1" dirty="0">
                <a:latin typeface="Times New Roman" pitchFamily="18" charset="0"/>
              </a:rPr>
              <a:t>CPI: </a:t>
            </a:r>
            <a:r>
              <a:rPr lang="en-GB" sz="2000" b="1" dirty="0" err="1">
                <a:latin typeface="Times New Roman" pitchFamily="18" charset="0"/>
              </a:rPr>
              <a:t>i</a:t>
            </a:r>
            <a:r>
              <a:rPr lang="en-GB" sz="2000" b="1" dirty="0">
                <a:latin typeface="Times New Roman" pitchFamily="18" charset="0"/>
              </a:rPr>
              <a:t> = </a:t>
            </a:r>
            <a:r>
              <a:rPr lang="en-GB" sz="2000" b="1" dirty="0" err="1">
                <a:latin typeface="Times New Roman" pitchFamily="18" charset="0"/>
              </a:rPr>
              <a:t>i</a:t>
            </a:r>
            <a:r>
              <a:rPr lang="en-GB" sz="2000" b="1" dirty="0">
                <a:latin typeface="Times New Roman" pitchFamily="18" charset="0"/>
              </a:rPr>
              <a:t>* + </a:t>
            </a:r>
            <a:r>
              <a:rPr lang="en-GB" sz="2000" b="1" dirty="0" err="1">
                <a:latin typeface="Times New Roman" pitchFamily="18" charset="0"/>
              </a:rPr>
              <a:t>fd</a:t>
            </a:r>
            <a:r>
              <a:rPr lang="en-GB" sz="2000" b="1" dirty="0">
                <a:latin typeface="Times New Roman" pitchFamily="18" charset="0"/>
              </a:rPr>
              <a:t> </a:t>
            </a:r>
            <a:r>
              <a:rPr lang="en-GB" dirty="0">
                <a:latin typeface="Times New Roman" pitchFamily="18" charset="0"/>
              </a:rPr>
              <a:t>(forward) or</a:t>
            </a:r>
            <a:r>
              <a:rPr lang="en-GB" sz="2000" dirty="0">
                <a:latin typeface="Times New Roman" pitchFamily="18" charset="0"/>
              </a:rPr>
              <a:t> </a:t>
            </a:r>
            <a:r>
              <a:rPr lang="en-GB" sz="2000" b="1" dirty="0">
                <a:latin typeface="Times New Roman" pitchFamily="18" charset="0"/>
              </a:rPr>
              <a:t>UPI: </a:t>
            </a:r>
            <a:r>
              <a:rPr lang="en-GB" sz="2000" b="1" dirty="0" err="1">
                <a:latin typeface="Times New Roman" pitchFamily="18" charset="0"/>
              </a:rPr>
              <a:t>i</a:t>
            </a:r>
            <a:r>
              <a:rPr lang="en-GB" sz="2000" b="1" dirty="0">
                <a:latin typeface="Times New Roman" pitchFamily="18" charset="0"/>
              </a:rPr>
              <a:t> = </a:t>
            </a:r>
            <a:r>
              <a:rPr lang="en-GB" sz="2000" b="1" dirty="0" err="1">
                <a:latin typeface="Times New Roman" pitchFamily="18" charset="0"/>
              </a:rPr>
              <a:t>i</a:t>
            </a:r>
            <a:r>
              <a:rPr lang="en-GB" sz="2000" b="1" dirty="0">
                <a:latin typeface="Times New Roman" pitchFamily="18" charset="0"/>
              </a:rPr>
              <a:t>* + </a:t>
            </a:r>
            <a:r>
              <a:rPr lang="en-GB" sz="2000" b="1" dirty="0">
                <a:latin typeface="Times New Roman" pitchFamily="18" charset="0"/>
                <a:sym typeface="Symbol" pitchFamily="18" charset="2"/>
              </a:rPr>
              <a:t></a:t>
            </a:r>
            <a:r>
              <a:rPr lang="en-GB" sz="2000" b="1" dirty="0">
                <a:latin typeface="Times New Roman" pitchFamily="18" charset="0"/>
              </a:rPr>
              <a:t>s</a:t>
            </a:r>
            <a:r>
              <a:rPr lang="en-GB" sz="2000" b="1" dirty="0">
                <a:latin typeface="Times New Roman" pitchFamily="18" charset="0"/>
                <a:sym typeface="Symbol" pitchFamily="18" charset="2"/>
              </a:rPr>
              <a:t>e</a:t>
            </a:r>
            <a:r>
              <a:rPr lang="en-GB" sz="2000" dirty="0">
                <a:latin typeface="Times New Roman" pitchFamily="18" charset="0"/>
                <a:sym typeface="Symbol" pitchFamily="18" charset="2"/>
              </a:rPr>
              <a:t> </a:t>
            </a:r>
            <a:r>
              <a:rPr lang="en-GB" dirty="0">
                <a:latin typeface="Times New Roman" pitchFamily="18" charset="0"/>
                <a:sym typeface="Symbol" pitchFamily="18" charset="2"/>
              </a:rPr>
              <a:t>(expected depreciation)</a:t>
            </a:r>
            <a:endParaRPr lang="en-US" b="1" dirty="0">
              <a:latin typeface="Times New Roman" pitchFamily="18" charset="0"/>
              <a:sym typeface="Symbol" pitchFamily="18" charset="2"/>
            </a:endParaRPr>
          </a:p>
          <a:p>
            <a:pPr lvl="1">
              <a:lnSpc>
                <a:spcPct val="120000"/>
              </a:lnSpc>
              <a:spcAft>
                <a:spcPct val="20000"/>
              </a:spcAft>
              <a:buFont typeface="Wingdings" pitchFamily="2" charset="2"/>
              <a:buChar char="Ø"/>
              <a:tabLst>
                <a:tab pos="228600" algn="l"/>
              </a:tabLst>
            </a:pPr>
            <a:r>
              <a:rPr lang="en-GB" dirty="0">
                <a:latin typeface="Times New Roman" pitchFamily="18" charset="0"/>
                <a:sym typeface="Symbol" pitchFamily="18" charset="2"/>
              </a:rPr>
              <a:t> Macroeconomic policy inconsistency can lead to</a:t>
            </a:r>
            <a:endParaRPr lang="en-US" dirty="0">
              <a:latin typeface="Times New Roman" pitchFamily="18" charset="0"/>
              <a:sym typeface="Symbol" pitchFamily="18" charset="2"/>
            </a:endParaRPr>
          </a:p>
          <a:p>
            <a:pPr lvl="2">
              <a:lnSpc>
                <a:spcPct val="120000"/>
              </a:lnSpc>
              <a:buFont typeface="Wingdings" pitchFamily="2" charset="2"/>
              <a:buChar char="§"/>
              <a:tabLst>
                <a:tab pos="228600" algn="l"/>
              </a:tabLst>
            </a:pPr>
            <a:r>
              <a:rPr lang="en-GB" dirty="0">
                <a:latin typeface="Times New Roman" pitchFamily="18" charset="0"/>
                <a:sym typeface="Symbol" pitchFamily="18" charset="2"/>
              </a:rPr>
              <a:t> Ineffectiveness of monetary policy and mismanagement of cross-border capital movements</a:t>
            </a:r>
            <a:endParaRPr lang="en-US" dirty="0">
              <a:latin typeface="Times New Roman" pitchFamily="18" charset="0"/>
              <a:sym typeface="Symbol" pitchFamily="18" charset="2"/>
            </a:endParaRPr>
          </a:p>
          <a:p>
            <a:pPr lvl="2">
              <a:lnSpc>
                <a:spcPct val="120000"/>
              </a:lnSpc>
              <a:buFont typeface="Wingdings" pitchFamily="2" charset="2"/>
              <a:buChar char="§"/>
              <a:tabLst>
                <a:tab pos="228600" algn="l"/>
              </a:tabLst>
            </a:pPr>
            <a:r>
              <a:rPr lang="en-GB" dirty="0">
                <a:latin typeface="Times New Roman" pitchFamily="18" charset="0"/>
                <a:sym typeface="Symbol" pitchFamily="18" charset="2"/>
              </a:rPr>
              <a:t> Encouragement of speculative financial activities </a:t>
            </a:r>
            <a:endParaRPr lang="en-US" dirty="0">
              <a:latin typeface="Times New Roman" pitchFamily="18" charset="0"/>
              <a:sym typeface="Symbol" pitchFamily="18" charset="2"/>
            </a:endParaRPr>
          </a:p>
          <a:p>
            <a:pPr lvl="2">
              <a:lnSpc>
                <a:spcPct val="120000"/>
              </a:lnSpc>
              <a:buFont typeface="Wingdings" pitchFamily="2" charset="2"/>
              <a:buChar char="§"/>
              <a:tabLst>
                <a:tab pos="228600" algn="l"/>
              </a:tabLst>
            </a:pPr>
            <a:r>
              <a:rPr lang="en-US" dirty="0">
                <a:latin typeface="Times New Roman" pitchFamily="18" charset="0"/>
                <a:sym typeface="Symbol" pitchFamily="18" charset="2"/>
              </a:rPr>
              <a:t> Serious “double mismatch” in balance-sheet of banks/firms (In turn, it makes macroeconomic policies inconsistent) </a:t>
            </a:r>
            <a:r>
              <a:rPr lang="en-US" i="1" dirty="0">
                <a:latin typeface="Times New Roman" pitchFamily="18" charset="0"/>
                <a:sym typeface="Symbol" pitchFamily="18" charset="2"/>
              </a:rPr>
              <a:t></a:t>
            </a:r>
            <a:r>
              <a:rPr lang="en-US" dirty="0">
                <a:latin typeface="Times New Roman" pitchFamily="18" charset="0"/>
              </a:rPr>
              <a:t> possibility of crisis in the context of a surge in K-inflows</a:t>
            </a:r>
            <a:r>
              <a:rPr lang="en-US" i="1" dirty="0">
                <a:latin typeface="Times New Roman" pitchFamily="18" charset="0"/>
                <a:sym typeface="Symbol" pitchFamily="18" charset="2"/>
              </a:rPr>
              <a:t> (Yoshitomi and </a:t>
            </a:r>
            <a:r>
              <a:rPr lang="en-US" i="1" dirty="0" err="1">
                <a:latin typeface="Times New Roman" pitchFamily="18" charset="0"/>
                <a:sym typeface="Symbol" pitchFamily="18" charset="2"/>
              </a:rPr>
              <a:t>Shirai</a:t>
            </a:r>
            <a:r>
              <a:rPr lang="en-US" i="1" dirty="0">
                <a:latin typeface="Times New Roman" pitchFamily="18" charset="0"/>
                <a:sym typeface="Symbol" pitchFamily="18" charset="2"/>
              </a:rPr>
              <a:t> 2000)</a:t>
            </a:r>
          </a:p>
          <a:p>
            <a:pPr lvl="1">
              <a:lnSpc>
                <a:spcPct val="120000"/>
              </a:lnSpc>
              <a:spcAft>
                <a:spcPct val="20000"/>
              </a:spcAft>
              <a:tabLst>
                <a:tab pos="228600" algn="l"/>
              </a:tabLst>
            </a:pPr>
            <a:r>
              <a:rPr lang="en-GB" i="1" u="sng" dirty="0">
                <a:latin typeface="Times New Roman" pitchFamily="18" charset="0"/>
                <a:sym typeface="Symbol" pitchFamily="18" charset="2"/>
              </a:rPr>
              <a:t>Note</a:t>
            </a:r>
            <a:r>
              <a:rPr lang="en-GB" dirty="0">
                <a:latin typeface="Times New Roman" pitchFamily="18" charset="0"/>
                <a:sym typeface="Symbol" pitchFamily="18" charset="2"/>
              </a:rPr>
              <a:t>: </a:t>
            </a:r>
            <a:r>
              <a:rPr lang="en-GB" sz="2000" dirty="0">
                <a:latin typeface="Times New Roman" pitchFamily="18" charset="0"/>
                <a:sym typeface="Symbol" pitchFamily="18" charset="2"/>
              </a:rPr>
              <a:t>Dollarization can be regarded as short-run capital flows within-the-economy. Macroeconomic policy inconsistency may be the case even when inflation is low.</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16738" name="Picture 2"/>
          <p:cNvPicPr>
            <a:picLocks noChangeAspect="1" noChangeArrowheads="1"/>
          </p:cNvPicPr>
          <p:nvPr/>
        </p:nvPicPr>
        <p:blipFill>
          <a:blip r:embed="rId2" cstate="print"/>
          <a:srcRect/>
          <a:stretch>
            <a:fillRect/>
          </a:stretch>
        </p:blipFill>
        <p:spPr bwMode="auto">
          <a:xfrm>
            <a:off x="-304800" y="304800"/>
            <a:ext cx="9677400" cy="6553200"/>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Rectangle 2"/>
          <p:cNvSpPr>
            <a:spLocks noChangeArrowheads="1"/>
          </p:cNvSpPr>
          <p:nvPr/>
        </p:nvSpPr>
        <p:spPr bwMode="auto">
          <a:xfrm>
            <a:off x="457200" y="631825"/>
            <a:ext cx="8382000" cy="5062538"/>
          </a:xfrm>
          <a:prstGeom prst="rect">
            <a:avLst/>
          </a:prstGeom>
          <a:noFill/>
          <a:ln w="9525">
            <a:noFill/>
            <a:miter lim="800000"/>
            <a:headEnd/>
            <a:tailEnd/>
          </a:ln>
          <a:effectLst/>
        </p:spPr>
        <p:txBody>
          <a:bodyPr anchor="ctr">
            <a:spAutoFit/>
          </a:bodyPr>
          <a:lstStyle/>
          <a:p>
            <a:pPr>
              <a:lnSpc>
                <a:spcPct val="120000"/>
              </a:lnSpc>
              <a:spcAft>
                <a:spcPct val="20000"/>
              </a:spcAft>
              <a:tabLst>
                <a:tab pos="457200" algn="l"/>
              </a:tabLst>
            </a:pPr>
            <a:r>
              <a:rPr lang="en-GB" sz="2200" b="1">
                <a:latin typeface="Times New Roman" pitchFamily="18" charset="0"/>
              </a:rPr>
              <a:t>LC crisis 1996-97 </a:t>
            </a:r>
            <a:endParaRPr lang="en-US" sz="2200">
              <a:latin typeface="Times New Roman" pitchFamily="18" charset="0"/>
            </a:endParaRPr>
          </a:p>
          <a:p>
            <a:pPr>
              <a:lnSpc>
                <a:spcPct val="120000"/>
              </a:lnSpc>
              <a:spcAft>
                <a:spcPct val="20000"/>
              </a:spcAft>
              <a:buFont typeface="Wingdings" pitchFamily="2" charset="2"/>
              <a:buChar char="Ø"/>
              <a:tabLst>
                <a:tab pos="457200" algn="l"/>
              </a:tabLst>
            </a:pPr>
            <a:r>
              <a:rPr lang="en-GB" sz="2000">
                <a:latin typeface="Times New Roman" pitchFamily="18" charset="0"/>
              </a:rPr>
              <a:t> Up to 1996: Attractive VND led to a substantial increase in banking deposits, while credits were hardly expanded due to the high lending rates and the tight regulations on credit ceilings. Many banks had excessive reserves (Even some banks refused to receive more deposits in VND)</a:t>
            </a:r>
          </a:p>
          <a:p>
            <a:pPr>
              <a:lnSpc>
                <a:spcPct val="120000"/>
              </a:lnSpc>
              <a:spcAft>
                <a:spcPct val="20000"/>
              </a:spcAft>
              <a:buFont typeface="Wingdings" pitchFamily="2" charset="2"/>
              <a:buChar char="Ø"/>
              <a:tabLst>
                <a:tab pos="457200" algn="l"/>
              </a:tabLst>
            </a:pPr>
            <a:r>
              <a:rPr lang="en-GB" sz="2000">
                <a:latin typeface="Times New Roman" pitchFamily="18" charset="0"/>
              </a:rPr>
              <a:t> The Letter of Credits (LC) was an important channel for the evasion of the government controls (To that time LC was excluded from credit ceilings; only importers can obtain loans in foreign currencies; LC had been outside of restrictions on current and capital accounts) + Implicit Gov’t guarantee of ER stability </a:t>
            </a:r>
            <a:r>
              <a:rPr lang="en-GB" sz="2000">
                <a:latin typeface="Times New Roman" pitchFamily="18" charset="0"/>
                <a:sym typeface="Symbol" pitchFamily="18" charset="2"/>
              </a:rPr>
              <a:t></a:t>
            </a:r>
            <a:r>
              <a:rPr lang="en-GB" sz="2000">
                <a:latin typeface="Times New Roman" pitchFamily="18" charset="0"/>
              </a:rPr>
              <a:t> Both banks and firms had incentives to lend and borrow though LC</a:t>
            </a:r>
          </a:p>
          <a:p>
            <a:pPr>
              <a:lnSpc>
                <a:spcPct val="120000"/>
              </a:lnSpc>
              <a:spcAft>
                <a:spcPct val="20000"/>
              </a:spcAft>
              <a:buFont typeface="Wingdings" pitchFamily="2" charset="2"/>
              <a:buChar char="Ø"/>
              <a:tabLst>
                <a:tab pos="457200" algn="l"/>
              </a:tabLst>
            </a:pPr>
            <a:r>
              <a:rPr lang="en-GB" sz="2000">
                <a:latin typeface="Times New Roman" pitchFamily="18" charset="0"/>
              </a:rPr>
              <a:t> </a:t>
            </a:r>
            <a:r>
              <a:rPr lang="en-GB" sz="2000">
                <a:latin typeface="Times New Roman" pitchFamily="18" charset="0"/>
                <a:sym typeface="Symbol" pitchFamily="18" charset="2"/>
              </a:rPr>
              <a:t>As a result, domestic firms (both SOEs and private ones) borrowed a large amount of short-term USD loans (Stock of the LC = USD 1.5 billions by early 1997. Net flows on ST debt increased significantly in 1995-96)</a:t>
            </a:r>
            <a:endParaRPr lang="en-US" sz="2000">
              <a:latin typeface="Times New Roman" pitchFamily="18" charset="0"/>
              <a:sym typeface="Symbol" pitchFamily="18" charset="2"/>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786" name="Rectangle 2"/>
          <p:cNvSpPr>
            <a:spLocks noChangeArrowheads="1"/>
          </p:cNvSpPr>
          <p:nvPr/>
        </p:nvSpPr>
        <p:spPr bwMode="auto">
          <a:xfrm>
            <a:off x="457200" y="1066800"/>
            <a:ext cx="8382000" cy="3325813"/>
          </a:xfrm>
          <a:prstGeom prst="rect">
            <a:avLst/>
          </a:prstGeom>
          <a:noFill/>
          <a:ln w="9525">
            <a:noFill/>
            <a:miter lim="800000"/>
            <a:headEnd/>
            <a:tailEnd/>
          </a:ln>
          <a:effectLst/>
        </p:spPr>
        <p:txBody>
          <a:bodyPr anchor="ctr">
            <a:spAutoFit/>
          </a:bodyPr>
          <a:lstStyle/>
          <a:p>
            <a:pPr>
              <a:lnSpc>
                <a:spcPct val="120000"/>
              </a:lnSpc>
              <a:spcAft>
                <a:spcPct val="20000"/>
              </a:spcAft>
              <a:buFont typeface="Wingdings" pitchFamily="2" charset="2"/>
              <a:buChar char="Ø"/>
              <a:tabLst>
                <a:tab pos="457200" algn="l"/>
              </a:tabLst>
            </a:pPr>
            <a:r>
              <a:rPr lang="en-GB" sz="2000">
                <a:latin typeface="Times New Roman" pitchFamily="18" charset="0"/>
                <a:sym typeface="Symbol" pitchFamily="18" charset="2"/>
              </a:rPr>
              <a:t> </a:t>
            </a:r>
            <a:r>
              <a:rPr lang="en-GB" sz="2000" i="1" u="sng">
                <a:latin typeface="Times New Roman" pitchFamily="18" charset="0"/>
                <a:sym typeface="Symbol" pitchFamily="18" charset="2"/>
              </a:rPr>
              <a:t>Consequences</a:t>
            </a:r>
            <a:r>
              <a:rPr lang="en-GB" sz="2000">
                <a:latin typeface="Times New Roman" pitchFamily="18" charset="0"/>
                <a:sym typeface="Symbol" pitchFamily="18" charset="2"/>
              </a:rPr>
              <a:t>: </a:t>
            </a:r>
            <a:endParaRPr lang="en-US" sz="2000">
              <a:latin typeface="Times New Roman" pitchFamily="18" charset="0"/>
              <a:sym typeface="Symbol" pitchFamily="18" charset="2"/>
            </a:endParaRPr>
          </a:p>
          <a:p>
            <a:pPr lvl="1">
              <a:lnSpc>
                <a:spcPct val="120000"/>
              </a:lnSpc>
              <a:spcAft>
                <a:spcPct val="20000"/>
              </a:spcAft>
              <a:buFontTx/>
              <a:buChar char="•"/>
              <a:tabLst>
                <a:tab pos="457200" algn="l"/>
              </a:tabLst>
            </a:pPr>
            <a:r>
              <a:rPr lang="en-GB">
                <a:latin typeface="Times New Roman" pitchFamily="18" charset="0"/>
                <a:sym typeface="Symbol" pitchFamily="18" charset="2"/>
              </a:rPr>
              <a:t> CA deficit widened (9.2% GDP)</a:t>
            </a:r>
            <a:endParaRPr lang="en-US">
              <a:latin typeface="Times New Roman" pitchFamily="18" charset="0"/>
              <a:sym typeface="Symbol" pitchFamily="18" charset="2"/>
            </a:endParaRPr>
          </a:p>
          <a:p>
            <a:pPr lvl="1">
              <a:lnSpc>
                <a:spcPct val="120000"/>
              </a:lnSpc>
              <a:spcAft>
                <a:spcPct val="20000"/>
              </a:spcAft>
              <a:buFontTx/>
              <a:buChar char="•"/>
              <a:tabLst>
                <a:tab pos="457200" algn="l"/>
              </a:tabLst>
            </a:pPr>
            <a:r>
              <a:rPr lang="en-GB">
                <a:latin typeface="Times New Roman" pitchFamily="18" charset="0"/>
                <a:sym typeface="Symbol" pitchFamily="18" charset="2"/>
              </a:rPr>
              <a:t> A large part of the ST borrowings was channelled into speculative real estate market, resulting in a market boom; (but it turned into bust later, in early 1997)</a:t>
            </a:r>
            <a:endParaRPr lang="en-US">
              <a:latin typeface="Times New Roman" pitchFamily="18" charset="0"/>
              <a:sym typeface="Symbol" pitchFamily="18" charset="2"/>
            </a:endParaRPr>
          </a:p>
          <a:p>
            <a:pPr lvl="1">
              <a:lnSpc>
                <a:spcPct val="120000"/>
              </a:lnSpc>
              <a:spcAft>
                <a:spcPct val="20000"/>
              </a:spcAft>
              <a:buFontTx/>
              <a:buChar char="•"/>
              <a:tabLst>
                <a:tab pos="457200" algn="l"/>
              </a:tabLst>
            </a:pPr>
            <a:r>
              <a:rPr lang="en-GB">
                <a:latin typeface="Times New Roman" pitchFamily="18" charset="0"/>
                <a:sym typeface="Symbol" pitchFamily="18" charset="2"/>
              </a:rPr>
              <a:t> Some SOCBs and joint-stock banks defaulted on the guaranteed ST debts (40% LC = 3%GDP became bad debts)</a:t>
            </a:r>
            <a:endParaRPr lang="en-US">
              <a:latin typeface="Times New Roman" pitchFamily="18" charset="0"/>
              <a:sym typeface="Symbol" pitchFamily="18" charset="2"/>
            </a:endParaRPr>
          </a:p>
          <a:p>
            <a:pPr lvl="1">
              <a:lnSpc>
                <a:spcPct val="120000"/>
              </a:lnSpc>
              <a:spcAft>
                <a:spcPct val="20000"/>
              </a:spcAft>
              <a:buFontTx/>
              <a:buChar char="•"/>
              <a:tabLst>
                <a:tab pos="457200" algn="l"/>
              </a:tabLst>
            </a:pPr>
            <a:r>
              <a:rPr lang="en-GB">
                <a:latin typeface="Times New Roman" pitchFamily="18" charset="0"/>
                <a:sym typeface="Symbol" pitchFamily="18" charset="2"/>
              </a:rPr>
              <a:t> The State Bank of VN (SBV) had to use the foreign reserves to bail out these banks. Foreign reserves fell by 5 week of imports equivalently. VN’s sovereign credit rating was lowered from Ba3 to C.</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90" name="Rectangle 2"/>
          <p:cNvSpPr>
            <a:spLocks noChangeArrowheads="1"/>
          </p:cNvSpPr>
          <p:nvPr/>
        </p:nvSpPr>
        <p:spPr bwMode="auto">
          <a:xfrm>
            <a:off x="381000" y="498475"/>
            <a:ext cx="8458200" cy="5111750"/>
          </a:xfrm>
          <a:prstGeom prst="rect">
            <a:avLst/>
          </a:prstGeom>
          <a:noFill/>
          <a:ln w="9525">
            <a:noFill/>
            <a:miter lim="800000"/>
            <a:headEnd/>
            <a:tailEnd/>
          </a:ln>
          <a:effectLst/>
        </p:spPr>
        <p:txBody>
          <a:bodyPr anchor="ctr">
            <a:spAutoFit/>
          </a:bodyPr>
          <a:lstStyle/>
          <a:p>
            <a:pPr>
              <a:lnSpc>
                <a:spcPct val="120000"/>
              </a:lnSpc>
              <a:spcAft>
                <a:spcPct val="20000"/>
              </a:spcAft>
              <a:tabLst>
                <a:tab pos="457200" algn="l"/>
              </a:tabLst>
            </a:pPr>
            <a:r>
              <a:rPr lang="en-GB" sz="2200" b="1" i="1" u="sng" dirty="0">
                <a:solidFill>
                  <a:srgbClr val="0033CC"/>
                </a:solidFill>
                <a:latin typeface="Times New Roman" pitchFamily="18" charset="0"/>
              </a:rPr>
              <a:t>Lesson 3</a:t>
            </a:r>
            <a:r>
              <a:rPr lang="en-GB" sz="2200" b="1" dirty="0">
                <a:solidFill>
                  <a:srgbClr val="0033CC"/>
                </a:solidFill>
                <a:latin typeface="Times New Roman" pitchFamily="18" charset="0"/>
              </a:rPr>
              <a:t>: Policy responses to a surge in K-inflows are always constrained by the “impossible trinity” but in favour of exchange rate flexibility, financial supervision strengthening and policy coordination</a:t>
            </a:r>
            <a:endParaRPr lang="en-US" sz="2200" dirty="0">
              <a:solidFill>
                <a:srgbClr val="0033CC"/>
              </a:solidFill>
              <a:latin typeface="Times New Roman" pitchFamily="18" charset="0"/>
            </a:endParaRPr>
          </a:p>
          <a:p>
            <a:pPr>
              <a:lnSpc>
                <a:spcPct val="120000"/>
              </a:lnSpc>
              <a:spcAft>
                <a:spcPct val="20000"/>
              </a:spcAft>
              <a:buFont typeface="Wingdings" pitchFamily="2" charset="2"/>
              <a:buChar char="Ø"/>
              <a:tabLst>
                <a:tab pos="457200" algn="l"/>
              </a:tabLst>
            </a:pPr>
            <a:r>
              <a:rPr lang="en-GB" dirty="0">
                <a:latin typeface="Times New Roman" pitchFamily="18" charset="0"/>
              </a:rPr>
              <a:t> </a:t>
            </a:r>
            <a:r>
              <a:rPr lang="en-GB" sz="2000" dirty="0">
                <a:latin typeface="Times New Roman" pitchFamily="18" charset="0"/>
              </a:rPr>
              <a:t>In an economy open to K-inflows, </a:t>
            </a:r>
            <a:r>
              <a:rPr lang="en-GB" sz="2000" i="1" dirty="0">
                <a:latin typeface="Times New Roman" pitchFamily="18" charset="0"/>
              </a:rPr>
              <a:t>the policy consistency over time</a:t>
            </a:r>
            <a:r>
              <a:rPr lang="en-GB" sz="2000" dirty="0">
                <a:latin typeface="Times New Roman" pitchFamily="18" charset="0"/>
              </a:rPr>
              <a:t> requires the authorities to have either a very strong commitment to a pegged ER or pursue a fully flexible ER. However, this is constrained by the well-known “impossible trinity” or “impossible tri-lemma”, which states the impossible coexistence of exchange rate stability, free movement of capital, and monetary autonomy. </a:t>
            </a:r>
            <a:endParaRPr lang="en-US" sz="2000" dirty="0">
              <a:latin typeface="Times New Roman" pitchFamily="18" charset="0"/>
            </a:endParaRPr>
          </a:p>
          <a:p>
            <a:pPr>
              <a:lnSpc>
                <a:spcPct val="120000"/>
              </a:lnSpc>
              <a:spcAft>
                <a:spcPct val="20000"/>
              </a:spcAft>
              <a:buFont typeface="Wingdings" pitchFamily="2" charset="2"/>
              <a:buChar char="Ø"/>
              <a:tabLst>
                <a:tab pos="457200" algn="l"/>
              </a:tabLst>
            </a:pPr>
            <a:r>
              <a:rPr lang="en-GB" sz="2000" dirty="0">
                <a:latin typeface="Times New Roman" pitchFamily="18" charset="0"/>
              </a:rPr>
              <a:t> Policymakers can have several macroeconomic policies to response to capital inflows (sterilization, revaluation of ER/greater ER flexibility, fiscal austerity, liberalization of capital outflows, controls on capital inflows, and trade liberalization; see Appendix)</a:t>
            </a:r>
            <a:endParaRPr lang="en-US" sz="2000" dirty="0">
              <a:latin typeface="Times New Roman" pitchFamily="18" charset="0"/>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9810" name="Rectangle 2"/>
          <p:cNvSpPr>
            <a:spLocks noChangeArrowheads="1"/>
          </p:cNvSpPr>
          <p:nvPr/>
        </p:nvSpPr>
        <p:spPr bwMode="auto">
          <a:xfrm>
            <a:off x="381000" y="685800"/>
            <a:ext cx="8458200" cy="4991100"/>
          </a:xfrm>
          <a:prstGeom prst="rect">
            <a:avLst/>
          </a:prstGeom>
          <a:noFill/>
          <a:ln w="9525">
            <a:noFill/>
            <a:miter lim="800000"/>
            <a:headEnd/>
            <a:tailEnd/>
          </a:ln>
          <a:effectLst/>
        </p:spPr>
        <p:txBody>
          <a:bodyPr anchor="ctr">
            <a:spAutoFit/>
          </a:bodyPr>
          <a:lstStyle/>
          <a:p>
            <a:pPr>
              <a:lnSpc>
                <a:spcPct val="120000"/>
              </a:lnSpc>
              <a:spcAft>
                <a:spcPct val="20000"/>
              </a:spcAft>
              <a:buFont typeface="Wingdings" pitchFamily="2" charset="2"/>
              <a:buChar char="Ø"/>
              <a:tabLst>
                <a:tab pos="457200" algn="l"/>
              </a:tabLst>
            </a:pPr>
            <a:r>
              <a:rPr lang="en-GB" altLang="ja-JP" sz="2000">
                <a:latin typeface="Times New Roman" pitchFamily="18" charset="0"/>
                <a:ea typeface="ＭＳ Ｐゴシック" charset="-128"/>
              </a:rPr>
              <a:t> Not any single possible policy response to a surge in capital inflows is perfect in terms of achieving both goals of macroeconomic stability and economic growth. Examples:</a:t>
            </a:r>
            <a:endParaRPr lang="en-US" altLang="ja-JP" sz="2000">
              <a:latin typeface="Times New Roman" pitchFamily="18" charset="0"/>
              <a:ea typeface="ＭＳ Ｐゴシック" charset="-128"/>
            </a:endParaRPr>
          </a:p>
          <a:p>
            <a:pPr lvl="1">
              <a:lnSpc>
                <a:spcPct val="120000"/>
              </a:lnSpc>
              <a:spcAft>
                <a:spcPct val="20000"/>
              </a:spcAft>
              <a:buFont typeface="Wingdings" pitchFamily="2" charset="2"/>
              <a:buChar char="§"/>
              <a:tabLst>
                <a:tab pos="457200" algn="l"/>
              </a:tabLst>
            </a:pPr>
            <a:r>
              <a:rPr lang="en-GB" altLang="ja-JP">
                <a:latin typeface="Times New Roman" pitchFamily="18" charset="0"/>
                <a:ea typeface="ＭＳ Ｐゴシック" charset="-128"/>
              </a:rPr>
              <a:t> The ER flexibility and appreciation seems to be a best effective response to large capital inflows because it avoids side-effects attendant to other policy responses. But it could encourage ST speculative capital inflows.</a:t>
            </a:r>
            <a:endParaRPr lang="en-US" altLang="ja-JP">
              <a:latin typeface="Times New Roman" pitchFamily="18" charset="0"/>
              <a:ea typeface="ＭＳ Ｐゴシック" charset="-128"/>
            </a:endParaRPr>
          </a:p>
          <a:p>
            <a:pPr lvl="1">
              <a:lnSpc>
                <a:spcPct val="120000"/>
              </a:lnSpc>
              <a:spcAft>
                <a:spcPct val="20000"/>
              </a:spcAft>
              <a:buFont typeface="Wingdings" pitchFamily="2" charset="2"/>
              <a:buChar char="§"/>
              <a:tabLst>
                <a:tab pos="457200" algn="l"/>
              </a:tabLst>
            </a:pPr>
            <a:r>
              <a:rPr lang="en-GB" altLang="ja-JP">
                <a:latin typeface="Times New Roman" pitchFamily="18" charset="0"/>
                <a:ea typeface="ＭＳ Ｐゴシック" charset="-128"/>
              </a:rPr>
              <a:t> Sterilization is often costly and ineffective, but it is still most commonly used since policymakers are generally reluctant to allow the exchange rate to appreciate because of the fear of the loss of international export competitiveness and lower economic growth</a:t>
            </a:r>
          </a:p>
          <a:p>
            <a:pPr lvl="1">
              <a:lnSpc>
                <a:spcPct val="120000"/>
              </a:lnSpc>
              <a:spcAft>
                <a:spcPct val="20000"/>
              </a:spcAft>
              <a:buFont typeface="Wingdings" pitchFamily="2" charset="2"/>
              <a:buChar char="§"/>
              <a:tabLst>
                <a:tab pos="457200" algn="l"/>
              </a:tabLst>
            </a:pPr>
            <a:r>
              <a:rPr lang="en-GB" altLang="ja-JP" sz="1600">
                <a:latin typeface="Times New Roman" pitchFamily="18" charset="0"/>
                <a:ea typeface="ＭＳ Ｐゴシック" charset="-128"/>
              </a:rPr>
              <a:t> </a:t>
            </a:r>
            <a:r>
              <a:rPr lang="en-GB" altLang="ja-JP">
                <a:latin typeface="Times New Roman" pitchFamily="18" charset="0"/>
                <a:ea typeface="ＭＳ Ｐゴシック" charset="-128"/>
              </a:rPr>
              <a:t>Fiscal tightening could be a good option, yet facing several limitations, especially in terms of approval and action. Moreover, it could leads to lower investment and hence, a lower growth rate if the public investment still accounts a large share of total investment. </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666" name="Rectangle 2"/>
          <p:cNvSpPr>
            <a:spLocks noChangeArrowheads="1"/>
          </p:cNvSpPr>
          <p:nvPr/>
        </p:nvSpPr>
        <p:spPr bwMode="auto">
          <a:xfrm>
            <a:off x="228600" y="533400"/>
            <a:ext cx="8610600" cy="5221288"/>
          </a:xfrm>
          <a:prstGeom prst="rect">
            <a:avLst/>
          </a:prstGeom>
          <a:noFill/>
          <a:ln w="9525">
            <a:noFill/>
            <a:miter lim="800000"/>
            <a:headEnd/>
            <a:tailEnd/>
          </a:ln>
          <a:effectLst/>
        </p:spPr>
        <p:txBody>
          <a:bodyPr anchor="ctr">
            <a:spAutoFit/>
          </a:bodyPr>
          <a:lstStyle/>
          <a:p>
            <a:pPr>
              <a:lnSpc>
                <a:spcPct val="120000"/>
              </a:lnSpc>
              <a:spcAft>
                <a:spcPct val="20000"/>
              </a:spcAft>
              <a:tabLst>
                <a:tab pos="457200" algn="l"/>
              </a:tabLst>
            </a:pPr>
            <a:r>
              <a:rPr lang="en-US" sz="2200" b="1">
                <a:latin typeface="Times New Roman" pitchFamily="18" charset="0"/>
              </a:rPr>
              <a:t>VN experience: Policy response to a surge in K-inflow in 2007 and macroeconomic instability in 2008</a:t>
            </a:r>
            <a:endParaRPr lang="en-US" sz="2200">
              <a:latin typeface="Times New Roman" pitchFamily="18" charset="0"/>
            </a:endParaRPr>
          </a:p>
          <a:p>
            <a:pPr>
              <a:lnSpc>
                <a:spcPct val="120000"/>
              </a:lnSpc>
              <a:spcAft>
                <a:spcPct val="20000"/>
              </a:spcAft>
              <a:buFont typeface="Wingdings" pitchFamily="2" charset="2"/>
              <a:buChar char="Ø"/>
              <a:tabLst>
                <a:tab pos="457200" algn="l"/>
              </a:tabLst>
            </a:pPr>
            <a:r>
              <a:rPr lang="en-GB" i="1" u="sng">
                <a:latin typeface="Times New Roman" pitchFamily="18" charset="0"/>
              </a:rPr>
              <a:t> </a:t>
            </a:r>
            <a:r>
              <a:rPr lang="en-GB" sz="2000" i="1" u="sng">
                <a:latin typeface="Times New Roman" pitchFamily="18" charset="0"/>
              </a:rPr>
              <a:t>Policy responses: </a:t>
            </a:r>
            <a:r>
              <a:rPr lang="en-GB" sz="2000">
                <a:latin typeface="Times New Roman" pitchFamily="18" charset="0"/>
              </a:rPr>
              <a:t>In general, the SBV and the Gov’t are more concerned about the possible negative impact of appreciation on exports and slowdown of growth </a:t>
            </a:r>
            <a:endParaRPr lang="en-US" sz="2000">
              <a:latin typeface="Times New Roman" pitchFamily="18" charset="0"/>
            </a:endParaRPr>
          </a:p>
          <a:p>
            <a:pPr lvl="1">
              <a:lnSpc>
                <a:spcPct val="120000"/>
              </a:lnSpc>
              <a:spcAft>
                <a:spcPct val="20000"/>
              </a:spcAft>
              <a:buFont typeface="Wingdings" pitchFamily="2" charset="2"/>
              <a:buChar char="§"/>
              <a:tabLst>
                <a:tab pos="457200" algn="l"/>
              </a:tabLst>
            </a:pPr>
            <a:r>
              <a:rPr lang="en-GB" sz="1600">
                <a:latin typeface="Times New Roman" pitchFamily="18" charset="0"/>
              </a:rPr>
              <a:t> </a:t>
            </a:r>
            <a:r>
              <a:rPr lang="en-GB">
                <a:latin typeface="Times New Roman" pitchFamily="18" charset="0"/>
              </a:rPr>
              <a:t>In January 2007, the trading band of the VND/USD was widened from ± 0.25% to only ±0.5% (The VND/USD appreciated in nominal terms of only 0.2% for the whole year of 2007).</a:t>
            </a:r>
            <a:endParaRPr lang="en-US">
              <a:latin typeface="Times New Roman" pitchFamily="18" charset="0"/>
            </a:endParaRPr>
          </a:p>
          <a:p>
            <a:pPr lvl="1">
              <a:lnSpc>
                <a:spcPct val="120000"/>
              </a:lnSpc>
              <a:spcAft>
                <a:spcPct val="20000"/>
              </a:spcAft>
              <a:buFont typeface="Wingdings" pitchFamily="2" charset="2"/>
              <a:buChar char="§"/>
              <a:tabLst>
                <a:tab pos="457200" algn="l"/>
              </a:tabLst>
            </a:pPr>
            <a:r>
              <a:rPr lang="en-GB">
                <a:latin typeface="Times New Roman" pitchFamily="18" charset="0"/>
              </a:rPr>
              <a:t> All official interest rates (basic, refinancing, and discount rates) were kept unchanged since early 2006</a:t>
            </a:r>
            <a:endParaRPr lang="en-US">
              <a:latin typeface="Times New Roman" pitchFamily="18" charset="0"/>
            </a:endParaRPr>
          </a:p>
          <a:p>
            <a:pPr lvl="1">
              <a:lnSpc>
                <a:spcPct val="120000"/>
              </a:lnSpc>
              <a:spcAft>
                <a:spcPct val="20000"/>
              </a:spcAft>
              <a:buFont typeface="Wingdings" pitchFamily="2" charset="2"/>
              <a:buChar char="§"/>
              <a:tabLst>
                <a:tab pos="457200" algn="l"/>
              </a:tabLst>
            </a:pPr>
            <a:r>
              <a:rPr lang="en-GB">
                <a:latin typeface="Times New Roman" pitchFamily="18" charset="0"/>
              </a:rPr>
              <a:t> Foreign exchange reserves were quickly built up (from USD 11.5 billion in 2006 to USD 23 billion by the end of 2007). SBV only attempted to sterilize the excess liquidity through the OMO and the increased reserve requirements in the second half of 2007. Sterilization was costly and ineffective. </a:t>
            </a:r>
            <a:endParaRPr lang="en-US">
              <a:latin typeface="Times New Roman" pitchFamily="18" charset="0"/>
            </a:endParaRPr>
          </a:p>
          <a:p>
            <a:pPr lvl="1">
              <a:lnSpc>
                <a:spcPct val="120000"/>
              </a:lnSpc>
              <a:spcAft>
                <a:spcPct val="20000"/>
              </a:spcAft>
              <a:buFont typeface="Wingdings" pitchFamily="2" charset="2"/>
              <a:buChar char="§"/>
              <a:tabLst>
                <a:tab pos="457200" algn="l"/>
              </a:tabLst>
            </a:pPr>
            <a:r>
              <a:rPr lang="en-GB">
                <a:latin typeface="Times New Roman" pitchFamily="18" charset="0"/>
              </a:rPr>
              <a:t> Money supply (both M2 and credit) increased sharply (by more than 50% in 2007)</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931" name="Rectangle 3"/>
          <p:cNvSpPr>
            <a:spLocks noChangeArrowheads="1"/>
          </p:cNvSpPr>
          <p:nvPr/>
        </p:nvSpPr>
        <p:spPr bwMode="auto">
          <a:xfrm>
            <a:off x="457200" y="457200"/>
            <a:ext cx="8153400" cy="4984750"/>
          </a:xfrm>
          <a:prstGeom prst="rect">
            <a:avLst/>
          </a:prstGeom>
          <a:noFill/>
          <a:ln w="9525">
            <a:noFill/>
            <a:miter lim="800000"/>
            <a:headEnd/>
            <a:tailEnd/>
          </a:ln>
          <a:effectLst/>
        </p:spPr>
        <p:txBody>
          <a:bodyPr>
            <a:spAutoFit/>
          </a:bodyPr>
          <a:lstStyle/>
          <a:p>
            <a:pPr lvl="2">
              <a:lnSpc>
                <a:spcPct val="120000"/>
              </a:lnSpc>
              <a:spcAft>
                <a:spcPct val="20000"/>
              </a:spcAft>
              <a:buFont typeface="Wingdings" pitchFamily="2" charset="2"/>
              <a:buChar char="Ø"/>
            </a:pPr>
            <a:r>
              <a:rPr lang="en-GB" sz="2000">
                <a:latin typeface="Times New Roman" pitchFamily="18" charset="0"/>
              </a:rPr>
              <a:t> To be more proactive in controlling the money supply, the SBV by the end of 2007 and during the first two months of 2008 introduced several policy measures:</a:t>
            </a:r>
            <a:endParaRPr lang="en-US" sz="2000">
              <a:latin typeface="Times New Roman" pitchFamily="18" charset="0"/>
            </a:endParaRPr>
          </a:p>
          <a:p>
            <a:pPr lvl="2">
              <a:lnSpc>
                <a:spcPct val="120000"/>
              </a:lnSpc>
              <a:buFont typeface="Wingdings" pitchFamily="2" charset="2"/>
              <a:buChar char="§"/>
            </a:pPr>
            <a:r>
              <a:rPr lang="en-GB">
                <a:latin typeface="Times New Roman" pitchFamily="18" charset="0"/>
              </a:rPr>
              <a:t> In December 2007, the trading band was widened to ± 0.75%</a:t>
            </a:r>
          </a:p>
          <a:p>
            <a:pPr lvl="2">
              <a:lnSpc>
                <a:spcPct val="120000"/>
              </a:lnSpc>
              <a:buFont typeface="Wingdings" pitchFamily="2" charset="2"/>
              <a:buChar char="§"/>
            </a:pPr>
            <a:r>
              <a:rPr lang="en-GB">
                <a:latin typeface="Times New Roman" pitchFamily="18" charset="0"/>
              </a:rPr>
              <a:t>In January 2008, lending restrictions for stock investment changed from 3% of total loans outstanding to 20% of charter capital</a:t>
            </a:r>
          </a:p>
          <a:p>
            <a:pPr lvl="2">
              <a:lnSpc>
                <a:spcPct val="120000"/>
              </a:lnSpc>
              <a:buFont typeface="Wingdings" pitchFamily="2" charset="2"/>
              <a:buChar char="§"/>
            </a:pPr>
            <a:r>
              <a:rPr lang="en-GB">
                <a:latin typeface="Times New Roman" pitchFamily="18" charset="0"/>
              </a:rPr>
              <a:t> Since 1 February 2008, the rates of compulsory reserve requirements have been raised to 11% (from 10%) for VND and foreign currency deposits under 12 months… All official interest rates have been increased (from 8.25% to 8.75% for the basic rate)</a:t>
            </a:r>
          </a:p>
          <a:p>
            <a:pPr lvl="2">
              <a:lnSpc>
                <a:spcPct val="120000"/>
              </a:lnSpc>
              <a:buFont typeface="Wingdings" pitchFamily="2" charset="2"/>
              <a:buChar char="§"/>
            </a:pPr>
            <a:r>
              <a:rPr lang="en-US">
                <a:latin typeface="Times New Roman" pitchFamily="18" charset="0"/>
              </a:rPr>
              <a:t> In February 2008, the SBV decided to be issue 365-day-bills worth VND 20,300 billion with a coupon of 7.8% and requested a </a:t>
            </a:r>
            <a:r>
              <a:rPr lang="en-US" i="1">
                <a:latin typeface="Times New Roman" pitchFamily="18" charset="0"/>
              </a:rPr>
              <a:t>compulsory</a:t>
            </a:r>
            <a:r>
              <a:rPr lang="en-US">
                <a:latin typeface="Times New Roman" pitchFamily="18" charset="0"/>
              </a:rPr>
              <a:t> purchase by 41 banks</a:t>
            </a:r>
          </a:p>
          <a:p>
            <a:pPr lvl="2">
              <a:lnSpc>
                <a:spcPct val="120000"/>
              </a:lnSpc>
              <a:spcAft>
                <a:spcPct val="20000"/>
              </a:spcAft>
              <a:buFont typeface="Wingdings" pitchFamily="2" charset="2"/>
              <a:buChar char="Ø"/>
            </a:pPr>
            <a:r>
              <a:rPr lang="en-US" sz="2000">
                <a:latin typeface="Times New Roman" pitchFamily="18" charset="0"/>
              </a:rPr>
              <a:t> In general, VN had no serious intention of using fiscal policy as a policy complement to monetary and ER policies in response to capital inflows (Budget deficit continued to be about 5% of GDP in 2007 and 2008)</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23906" name="Picture 2"/>
          <p:cNvPicPr>
            <a:picLocks noChangeAspect="1" noChangeArrowheads="1"/>
          </p:cNvPicPr>
          <p:nvPr/>
        </p:nvPicPr>
        <p:blipFill>
          <a:blip r:embed="rId2" cstate="print"/>
          <a:srcRect/>
          <a:stretch>
            <a:fillRect/>
          </a:stretch>
        </p:blipFill>
        <p:spPr bwMode="auto">
          <a:xfrm>
            <a:off x="0" y="747712"/>
            <a:ext cx="9144000" cy="4967288"/>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82" name="Rectangle 2"/>
          <p:cNvSpPr>
            <a:spLocks noChangeArrowheads="1"/>
          </p:cNvSpPr>
          <p:nvPr/>
        </p:nvSpPr>
        <p:spPr bwMode="auto">
          <a:xfrm>
            <a:off x="381000" y="385763"/>
            <a:ext cx="8458200" cy="5764212"/>
          </a:xfrm>
          <a:prstGeom prst="rect">
            <a:avLst/>
          </a:prstGeom>
          <a:noFill/>
          <a:ln w="9525">
            <a:noFill/>
            <a:miter lim="800000"/>
            <a:headEnd/>
            <a:tailEnd/>
          </a:ln>
          <a:effectLst/>
        </p:spPr>
        <p:txBody>
          <a:bodyPr anchor="ctr">
            <a:spAutoFit/>
          </a:bodyPr>
          <a:lstStyle/>
          <a:p>
            <a:pPr>
              <a:lnSpc>
                <a:spcPct val="120000"/>
              </a:lnSpc>
              <a:spcAft>
                <a:spcPct val="20000"/>
              </a:spcAft>
              <a:buFont typeface="Wingdings" pitchFamily="2" charset="2"/>
              <a:buChar char="Ø"/>
              <a:tabLst>
                <a:tab pos="514350" algn="l"/>
              </a:tabLst>
            </a:pPr>
            <a:r>
              <a:rPr lang="en-GB" sz="2000" i="1" u="sng">
                <a:latin typeface="Times New Roman" pitchFamily="18" charset="0"/>
              </a:rPr>
              <a:t>The impacts of policy responses?</a:t>
            </a:r>
            <a:endParaRPr lang="en-US" sz="2000" i="1" u="sng">
              <a:latin typeface="Times New Roman" pitchFamily="18" charset="0"/>
            </a:endParaRPr>
          </a:p>
          <a:p>
            <a:pPr lvl="1">
              <a:lnSpc>
                <a:spcPct val="110000"/>
              </a:lnSpc>
              <a:spcAft>
                <a:spcPct val="20000"/>
              </a:spcAft>
              <a:buFont typeface="Wingdings" pitchFamily="2" charset="2"/>
              <a:buChar char="§"/>
              <a:tabLst>
                <a:tab pos="514350" algn="l"/>
              </a:tabLst>
            </a:pPr>
            <a:r>
              <a:rPr lang="en-GB" sz="1600">
                <a:latin typeface="Times New Roman" pitchFamily="18" charset="0"/>
              </a:rPr>
              <a:t> </a:t>
            </a:r>
            <a:r>
              <a:rPr lang="en-GB">
                <a:latin typeface="Times New Roman" pitchFamily="18" charset="0"/>
              </a:rPr>
              <a:t>Inflation continued to increase (The SBV was recognized by the Government in December 2007 to be “perplexed” in conducting monetary policy. Moreover, keeping the stability of the nominal VND/USD also meant a significant import of international inflation)</a:t>
            </a:r>
            <a:endParaRPr lang="en-US">
              <a:latin typeface="Times New Roman" pitchFamily="18" charset="0"/>
            </a:endParaRPr>
          </a:p>
          <a:p>
            <a:pPr lvl="1">
              <a:lnSpc>
                <a:spcPct val="110000"/>
              </a:lnSpc>
              <a:spcAft>
                <a:spcPct val="20000"/>
              </a:spcAft>
              <a:buFont typeface="Wingdings" pitchFamily="2" charset="2"/>
              <a:buChar char="§"/>
              <a:tabLst>
                <a:tab pos="514350" algn="l"/>
              </a:tabLst>
            </a:pPr>
            <a:r>
              <a:rPr lang="en-GB">
                <a:latin typeface="Times New Roman" pitchFamily="18" charset="0"/>
              </a:rPr>
              <a:t> “Liquidity chaos” (due to serious maturity mismatch in several joint-stock banks and weak supervision). The inter-bank market became too heated with overnight rates of 25–30%. The race for higher deposit interest rates among banks began. </a:t>
            </a:r>
            <a:endParaRPr lang="en-US">
              <a:latin typeface="Times New Roman" pitchFamily="18" charset="0"/>
            </a:endParaRPr>
          </a:p>
          <a:p>
            <a:pPr lvl="1">
              <a:lnSpc>
                <a:spcPct val="110000"/>
              </a:lnSpc>
              <a:spcAft>
                <a:spcPct val="20000"/>
              </a:spcAft>
              <a:buFont typeface="Wingdings" pitchFamily="2" charset="2"/>
              <a:buChar char="§"/>
              <a:tabLst>
                <a:tab pos="514350" algn="l"/>
              </a:tabLst>
            </a:pPr>
            <a:r>
              <a:rPr lang="en-GB">
                <a:latin typeface="Times New Roman" pitchFamily="18" charset="0"/>
              </a:rPr>
              <a:t> It calmed down only by the end of February 2008 as the SBV-issued directive requested that all commercial banks not raise annual deposit interest rates more than 12% and promise to meet the liquidity of the banking system. The administrative measures, though temporary and necessary, can be seen as a step backward in the process of improving monetary instruments.</a:t>
            </a:r>
          </a:p>
          <a:p>
            <a:pPr>
              <a:lnSpc>
                <a:spcPct val="120000"/>
              </a:lnSpc>
              <a:spcAft>
                <a:spcPct val="20000"/>
              </a:spcAft>
              <a:buFont typeface="Wingdings" pitchFamily="2" charset="2"/>
              <a:buChar char="Ø"/>
              <a:tabLst>
                <a:tab pos="514350" algn="l"/>
              </a:tabLst>
            </a:pPr>
            <a:r>
              <a:rPr lang="en-GB">
                <a:latin typeface="Times New Roman" pitchFamily="18" charset="0"/>
              </a:rPr>
              <a:t> </a:t>
            </a:r>
            <a:r>
              <a:rPr lang="en-GB" sz="2000">
                <a:latin typeface="Times New Roman" pitchFamily="18" charset="0"/>
              </a:rPr>
              <a:t>Since the end  of March 2008, investors loss the confidence in macroeconomic stabilization. ER began to depreciated. Foreigners were to withdraw money from VN. SBV had to increase significantly basic interest rate (to 14%) to defend VND and control inflation</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lstStyle/>
          <a:p>
            <a:r>
              <a:rPr lang="en-US" dirty="0" smtClean="0">
                <a:solidFill>
                  <a:srgbClr val="FF0000"/>
                </a:solidFill>
              </a:rPr>
              <a:t>Economic reform</a:t>
            </a:r>
            <a:endParaRPr lang="en-US" dirty="0">
              <a:solidFill>
                <a:srgbClr val="FF0000"/>
              </a:solidFill>
            </a:endParaRPr>
          </a:p>
        </p:txBody>
      </p:sp>
      <p:sp>
        <p:nvSpPr>
          <p:cNvPr id="3" name="Content Placeholder 2"/>
          <p:cNvSpPr>
            <a:spLocks noGrp="1"/>
          </p:cNvSpPr>
          <p:nvPr>
            <p:ph idx="1"/>
          </p:nvPr>
        </p:nvSpPr>
        <p:spPr>
          <a:xfrm>
            <a:off x="381000" y="914400"/>
            <a:ext cx="8305800" cy="5638800"/>
          </a:xfrm>
        </p:spPr>
        <p:txBody>
          <a:bodyPr>
            <a:normAutofit fontScale="70000" lnSpcReduction="20000"/>
          </a:bodyPr>
          <a:lstStyle/>
          <a:p>
            <a:pPr marL="0">
              <a:lnSpc>
                <a:spcPct val="140000"/>
              </a:lnSpc>
              <a:spcBef>
                <a:spcPts val="400"/>
              </a:spcBef>
              <a:spcAft>
                <a:spcPts val="400"/>
              </a:spcAft>
            </a:pPr>
            <a:r>
              <a:rPr lang="en-US" dirty="0" smtClean="0"/>
              <a:t>The renovation process in Vietnam could </a:t>
            </a:r>
            <a:r>
              <a:rPr lang="en-US" dirty="0"/>
              <a:t>be divided into 4</a:t>
            </a:r>
            <a:r>
              <a:rPr lang="en-US" dirty="0" smtClean="0"/>
              <a:t> phases:</a:t>
            </a:r>
          </a:p>
          <a:p>
            <a:pPr marL="0">
              <a:lnSpc>
                <a:spcPct val="140000"/>
              </a:lnSpc>
              <a:spcBef>
                <a:spcPts val="400"/>
              </a:spcBef>
              <a:spcAft>
                <a:spcPts val="400"/>
              </a:spcAft>
            </a:pPr>
            <a:r>
              <a:rPr lang="en-US" dirty="0" smtClean="0"/>
              <a:t>1</a:t>
            </a:r>
            <a:r>
              <a:rPr lang="en-US" baseline="30000" dirty="0" smtClean="0"/>
              <a:t>st</a:t>
            </a:r>
            <a:r>
              <a:rPr lang="en-US" dirty="0" smtClean="0"/>
              <a:t> phase, 1989-1996: </a:t>
            </a:r>
            <a:r>
              <a:rPr lang="en-US" dirty="0"/>
              <a:t>fundamental steps to transform from a planning economy into a market-oriented </a:t>
            </a:r>
            <a:r>
              <a:rPr lang="en-US" dirty="0" smtClean="0"/>
              <a:t>economy</a:t>
            </a:r>
          </a:p>
          <a:p>
            <a:pPr marL="0">
              <a:lnSpc>
                <a:spcPct val="140000"/>
              </a:lnSpc>
              <a:spcBef>
                <a:spcPts val="400"/>
              </a:spcBef>
              <a:spcAft>
                <a:spcPts val="400"/>
              </a:spcAft>
            </a:pPr>
            <a:r>
              <a:rPr lang="en-US" dirty="0" smtClean="0"/>
              <a:t>2</a:t>
            </a:r>
            <a:r>
              <a:rPr lang="en-US" baseline="30000" dirty="0" smtClean="0"/>
              <a:t>nd</a:t>
            </a:r>
            <a:r>
              <a:rPr lang="en-US" dirty="0" smtClean="0"/>
              <a:t> phase, 1997-2000: shifting </a:t>
            </a:r>
            <a:r>
              <a:rPr lang="en-US" dirty="0"/>
              <a:t>from reforming the economy into implement measures in order to mitigate the negative impacts of the regional financial crisis</a:t>
            </a:r>
            <a:endParaRPr lang="en-US" dirty="0" smtClean="0"/>
          </a:p>
          <a:p>
            <a:pPr marL="0">
              <a:lnSpc>
                <a:spcPct val="140000"/>
              </a:lnSpc>
              <a:spcBef>
                <a:spcPts val="400"/>
              </a:spcBef>
              <a:spcAft>
                <a:spcPts val="400"/>
              </a:spcAft>
            </a:pPr>
            <a:r>
              <a:rPr lang="en-US" dirty="0" smtClean="0"/>
              <a:t>3</a:t>
            </a:r>
            <a:r>
              <a:rPr lang="en-US" baseline="30000" dirty="0" smtClean="0"/>
              <a:t>rd</a:t>
            </a:r>
            <a:r>
              <a:rPr lang="en-US" dirty="0" smtClean="0"/>
              <a:t> phase, 2001-2006: accelerating reform and integration process.</a:t>
            </a:r>
          </a:p>
          <a:p>
            <a:pPr marL="0">
              <a:lnSpc>
                <a:spcPct val="140000"/>
              </a:lnSpc>
              <a:spcBef>
                <a:spcPts val="400"/>
              </a:spcBef>
              <a:spcAft>
                <a:spcPts val="400"/>
              </a:spcAft>
            </a:pPr>
            <a:r>
              <a:rPr lang="en-US" dirty="0" smtClean="0"/>
              <a:t>4</a:t>
            </a:r>
            <a:r>
              <a:rPr lang="en-US" baseline="30000" dirty="0" smtClean="0"/>
              <a:t>th</a:t>
            </a:r>
            <a:r>
              <a:rPr lang="en-US" dirty="0" smtClean="0"/>
              <a:t> phase: 2007 –now: Deepening international integration: WTO, </a:t>
            </a:r>
            <a:r>
              <a:rPr lang="en-US" dirty="0"/>
              <a:t>ASEAN – Japan Comprehensive Economic Partnership (AJCEP), the ASEAN-Australia-New Zealand Free Trade Agreement (AANZFTA), and the ASEAN-India Free Trade Agreement (AIFTA)</a:t>
            </a:r>
            <a:r>
              <a:rPr lang="en-US" dirty="0" smtClean="0"/>
              <a:t> </a:t>
            </a:r>
            <a:endParaRPr lang="en-US" dirty="0"/>
          </a:p>
          <a:p>
            <a:pPr marL="0">
              <a:lnSpc>
                <a:spcPct val="140000"/>
              </a:lnSpc>
              <a:spcBef>
                <a:spcPts val="400"/>
              </a:spcBef>
              <a:spcAft>
                <a:spcPts val="400"/>
              </a:spcAft>
            </a:pP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4" name="Rectangle 3"/>
          <p:cNvSpPr/>
          <p:nvPr/>
        </p:nvSpPr>
        <p:spPr>
          <a:xfrm>
            <a:off x="1295400" y="2895600"/>
            <a:ext cx="6400800" cy="2123658"/>
          </a:xfrm>
          <a:prstGeom prst="rect">
            <a:avLst/>
          </a:prstGeom>
          <a:noFill/>
        </p:spPr>
        <p:txBody>
          <a:bodyPr wrap="square" lIns="91440" tIns="45720" rIns="91440" bIns="45720">
            <a:spAutoFit/>
          </a:bodyPr>
          <a:lstStyle/>
          <a:p>
            <a:pPr algn="ctr"/>
            <a:r>
              <a:rPr lang="en-US" sz="6600" b="1" cap="none" spc="0" dirty="0" smtClean="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effectLst/>
              </a:rPr>
              <a:t>Thanks for Your Attention</a:t>
            </a:r>
            <a:endParaRPr lang="en-US" sz="6600" b="1" cap="none" spc="0"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effectLst/>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7" name="Rectangle 5"/>
          <p:cNvSpPr>
            <a:spLocks noChangeArrowheads="1"/>
          </p:cNvSpPr>
          <p:nvPr/>
        </p:nvSpPr>
        <p:spPr bwMode="auto">
          <a:xfrm>
            <a:off x="609600" y="2000309"/>
            <a:ext cx="7924800" cy="3293209"/>
          </a:xfrm>
          <a:prstGeom prst="rect">
            <a:avLst/>
          </a:prstGeom>
          <a:noFill/>
          <a:ln w="9525">
            <a:noFill/>
            <a:miter lim="800000"/>
            <a:headEnd/>
            <a:tailEnd/>
          </a:ln>
          <a:effectLst/>
        </p:spPr>
        <p:txBody>
          <a:bodyPr wrap="square" anchor="ctr">
            <a:spAutoFit/>
          </a:bodyPr>
          <a:lstStyle/>
          <a:p>
            <a:pPr>
              <a:lnSpc>
                <a:spcPct val="120000"/>
              </a:lnSpc>
              <a:spcAft>
                <a:spcPct val="20000"/>
              </a:spcAft>
              <a:buFont typeface="Wingdings" pitchFamily="2" charset="2"/>
              <a:buChar char="Ø"/>
              <a:tabLst>
                <a:tab pos="457200" algn="l"/>
              </a:tabLst>
            </a:pPr>
            <a:r>
              <a:rPr lang="en-US" sz="2000" i="1" u="sng" dirty="0" smtClean="0">
                <a:latin typeface="Times New Roman" pitchFamily="18" charset="0"/>
              </a:rPr>
              <a:t>Nature </a:t>
            </a:r>
            <a:r>
              <a:rPr lang="en-US" sz="2000" i="1" u="sng" dirty="0">
                <a:latin typeface="Times New Roman" pitchFamily="18" charset="0"/>
              </a:rPr>
              <a:t>of Renovation</a:t>
            </a:r>
            <a:r>
              <a:rPr lang="en-US" sz="2000" i="1" dirty="0">
                <a:latin typeface="Times New Roman" pitchFamily="18" charset="0"/>
              </a:rPr>
              <a:t>:</a:t>
            </a:r>
            <a:r>
              <a:rPr lang="en-US" sz="2000" dirty="0">
                <a:latin typeface="Times New Roman" pitchFamily="18" charset="0"/>
              </a:rPr>
              <a:t> It is to enlarge both sets of (economic) choices by people and institutional and people’s capability to exploit benefits from the newer choices </a:t>
            </a:r>
          </a:p>
          <a:p>
            <a:pPr>
              <a:lnSpc>
                <a:spcPct val="120000"/>
              </a:lnSpc>
              <a:spcAft>
                <a:spcPct val="20000"/>
              </a:spcAft>
              <a:buFont typeface="Wingdings" pitchFamily="2" charset="2"/>
              <a:buChar char="Ø"/>
              <a:tabLst>
                <a:tab pos="457200" algn="l"/>
              </a:tabLst>
            </a:pPr>
            <a:r>
              <a:rPr lang="en-US" sz="2000" dirty="0">
                <a:latin typeface="Times New Roman" pitchFamily="18" charset="0"/>
              </a:rPr>
              <a:t> </a:t>
            </a:r>
            <a:r>
              <a:rPr lang="en-US" sz="2000" i="1" u="sng" dirty="0">
                <a:latin typeface="Times New Roman" pitchFamily="18" charset="0"/>
              </a:rPr>
              <a:t>Major reform dimensions</a:t>
            </a:r>
            <a:r>
              <a:rPr lang="en-US" sz="2000" dirty="0">
                <a:latin typeface="Times New Roman" pitchFamily="18" charset="0"/>
              </a:rPr>
              <a:t>:</a:t>
            </a:r>
          </a:p>
          <a:p>
            <a:pPr>
              <a:lnSpc>
                <a:spcPct val="120000"/>
              </a:lnSpc>
              <a:spcAft>
                <a:spcPct val="20000"/>
              </a:spcAft>
              <a:buFont typeface="Wingdings" pitchFamily="2" charset="2"/>
              <a:buChar char="§"/>
              <a:tabLst>
                <a:tab pos="457200" algn="l"/>
              </a:tabLst>
            </a:pPr>
            <a:r>
              <a:rPr lang="en-US" sz="2000" dirty="0">
                <a:latin typeface="Times New Roman" pitchFamily="18" charset="0"/>
              </a:rPr>
              <a:t> Market-oriented reforms (price liberalization; private ownership and rights of doing business; SOE reform)</a:t>
            </a:r>
          </a:p>
          <a:p>
            <a:pPr>
              <a:lnSpc>
                <a:spcPct val="120000"/>
              </a:lnSpc>
              <a:spcAft>
                <a:spcPct val="20000"/>
              </a:spcAft>
              <a:buFont typeface="Wingdings" pitchFamily="2" charset="2"/>
              <a:buChar char="§"/>
              <a:tabLst>
                <a:tab pos="457200" algn="l"/>
              </a:tabLst>
            </a:pPr>
            <a:r>
              <a:rPr lang="en-US" sz="2000" dirty="0">
                <a:latin typeface="Times New Roman" pitchFamily="18" charset="0"/>
              </a:rPr>
              <a:t> Keeping macroeconomic and social stability </a:t>
            </a:r>
          </a:p>
          <a:p>
            <a:pPr>
              <a:lnSpc>
                <a:spcPct val="120000"/>
              </a:lnSpc>
              <a:spcAft>
                <a:spcPct val="20000"/>
              </a:spcAft>
              <a:buFont typeface="Wingdings" pitchFamily="2" charset="2"/>
              <a:buChar char="§"/>
              <a:tabLst>
                <a:tab pos="457200" algn="l"/>
              </a:tabLst>
            </a:pPr>
            <a:r>
              <a:rPr lang="en-US" sz="2000" dirty="0">
                <a:latin typeface="Times New Roman" pitchFamily="18" charset="0"/>
              </a:rPr>
              <a:t> Implementing open door policy and international economic integration</a:t>
            </a:r>
          </a:p>
        </p:txBody>
      </p:sp>
      <p:sp>
        <p:nvSpPr>
          <p:cNvPr id="3" name="Rectangle 2"/>
          <p:cNvSpPr/>
          <p:nvPr/>
        </p:nvSpPr>
        <p:spPr>
          <a:xfrm>
            <a:off x="3276600" y="533400"/>
            <a:ext cx="3383170" cy="646331"/>
          </a:xfrm>
          <a:prstGeom prst="rect">
            <a:avLst/>
          </a:prstGeom>
        </p:spPr>
        <p:txBody>
          <a:bodyPr wrap="none">
            <a:spAutoFit/>
          </a:bodyPr>
          <a:lstStyle/>
          <a:p>
            <a:r>
              <a:rPr lang="en-US" sz="3600" dirty="0" smtClean="0">
                <a:solidFill>
                  <a:srgbClr val="FF0000"/>
                </a:solidFill>
              </a:rPr>
              <a:t>Economic reform</a:t>
            </a:r>
            <a:endParaRPr lang="en-US" sz="3600"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52" name="Rectangle 12"/>
          <p:cNvSpPr>
            <a:spLocks noChangeArrowheads="1"/>
          </p:cNvSpPr>
          <p:nvPr/>
        </p:nvSpPr>
        <p:spPr bwMode="auto">
          <a:xfrm>
            <a:off x="533400" y="1269067"/>
            <a:ext cx="8382000" cy="4672048"/>
          </a:xfrm>
          <a:prstGeom prst="rect">
            <a:avLst/>
          </a:prstGeom>
          <a:noFill/>
          <a:ln w="9525">
            <a:noFill/>
            <a:miter lim="800000"/>
            <a:headEnd/>
            <a:tailEnd/>
          </a:ln>
          <a:effectLst/>
        </p:spPr>
        <p:txBody>
          <a:bodyPr anchor="ctr">
            <a:spAutoFit/>
          </a:bodyPr>
          <a:lstStyle/>
          <a:p>
            <a:pPr lvl="1">
              <a:lnSpc>
                <a:spcPct val="120000"/>
              </a:lnSpc>
              <a:spcAft>
                <a:spcPct val="20000"/>
              </a:spcAft>
              <a:buFont typeface="Wingdings" pitchFamily="2" charset="2"/>
              <a:buChar char="Ø"/>
              <a:tabLst>
                <a:tab pos="228600" algn="l"/>
              </a:tabLst>
            </a:pPr>
            <a:r>
              <a:rPr lang="en-US" sz="2000" dirty="0">
                <a:latin typeface="Times New Roman" pitchFamily="18" charset="0"/>
              </a:rPr>
              <a:t> </a:t>
            </a:r>
            <a:r>
              <a:rPr lang="en-US" sz="2400" dirty="0">
                <a:latin typeface="Times New Roman" pitchFamily="18" charset="0"/>
              </a:rPr>
              <a:t>VN became very open economy. </a:t>
            </a:r>
            <a:r>
              <a:rPr lang="en-US" sz="2400" dirty="0" smtClean="0">
                <a:latin typeface="Times New Roman" pitchFamily="18" charset="0"/>
              </a:rPr>
              <a:t>2009</a:t>
            </a:r>
            <a:r>
              <a:rPr lang="en-US" sz="2400" dirty="0">
                <a:latin typeface="Times New Roman" pitchFamily="18" charset="0"/>
              </a:rPr>
              <a:t>: (X+M)/GDP &gt;170%; FDI sector:</a:t>
            </a:r>
            <a:r>
              <a:rPr lang="en-AU" sz="2400" dirty="0">
                <a:latin typeface="Times New Roman" pitchFamily="18" charset="0"/>
              </a:rPr>
              <a:t> 18.7% GDP; about 40% of industrial output; 31.5% of total investment; 55.0% of export value (38.5% excl. oil). The year of 2007 (VN joined WTO) witnessed a surge in K-inflows (including portfolio </a:t>
            </a:r>
            <a:r>
              <a:rPr lang="en-AU" sz="2400" dirty="0" smtClean="0">
                <a:latin typeface="Times New Roman" pitchFamily="18" charset="0"/>
              </a:rPr>
              <a:t>capital)</a:t>
            </a:r>
            <a:endParaRPr lang="en-US" sz="2400" dirty="0" smtClean="0">
              <a:latin typeface="Times New Roman" pitchFamily="18" charset="0"/>
            </a:endParaRPr>
          </a:p>
          <a:p>
            <a:pPr lvl="1">
              <a:lnSpc>
                <a:spcPct val="120000"/>
              </a:lnSpc>
              <a:spcAft>
                <a:spcPct val="20000"/>
              </a:spcAft>
              <a:buFont typeface="Wingdings" pitchFamily="2" charset="2"/>
              <a:buChar char="Ø"/>
              <a:tabLst>
                <a:tab pos="228600" algn="l"/>
              </a:tabLst>
            </a:pPr>
            <a:r>
              <a:rPr lang="en-US" sz="2400" dirty="0" smtClean="0">
                <a:latin typeface="Times New Roman" pitchFamily="18" charset="0"/>
              </a:rPr>
              <a:t>But </a:t>
            </a:r>
            <a:r>
              <a:rPr lang="en-US" sz="2400" dirty="0">
                <a:latin typeface="Times New Roman" pitchFamily="18" charset="0"/>
              </a:rPr>
              <a:t>VN, a dollarized economy (in transition), has suffered several severe macroeconomic turbulence (such as L/C crisis in 1996-97, macroeconomic instability and liquidity crisis in 2008). Spillovers of FDI in VN is quite limited. </a:t>
            </a:r>
          </a:p>
          <a:p>
            <a:pPr>
              <a:lnSpc>
                <a:spcPct val="120000"/>
              </a:lnSpc>
              <a:spcAft>
                <a:spcPct val="20000"/>
              </a:spcAft>
              <a:tabLst>
                <a:tab pos="228600" algn="l"/>
              </a:tabLst>
            </a:pPr>
            <a:endParaRPr lang="en-US" sz="2400" dirty="0">
              <a:latin typeface="Times New Roman" pitchFamily="18" charset="0"/>
            </a:endParaRPr>
          </a:p>
        </p:txBody>
      </p:sp>
      <p:sp>
        <p:nvSpPr>
          <p:cNvPr id="3" name="Rectangle 2"/>
          <p:cNvSpPr/>
          <p:nvPr/>
        </p:nvSpPr>
        <p:spPr>
          <a:xfrm>
            <a:off x="3657600" y="304800"/>
            <a:ext cx="3029034" cy="584775"/>
          </a:xfrm>
          <a:prstGeom prst="rect">
            <a:avLst/>
          </a:prstGeom>
        </p:spPr>
        <p:txBody>
          <a:bodyPr wrap="none">
            <a:spAutoFit/>
          </a:bodyPr>
          <a:lstStyle/>
          <a:p>
            <a:r>
              <a:rPr lang="en-US" sz="3200" dirty="0" smtClean="0">
                <a:solidFill>
                  <a:srgbClr val="FF0000"/>
                </a:solidFill>
              </a:rPr>
              <a:t>Economic reform</a:t>
            </a:r>
            <a:endParaRPr lang="en-US" sz="32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lstStyle/>
          <a:p>
            <a:r>
              <a:rPr lang="en-US" dirty="0" smtClean="0"/>
              <a:t>Capital inflows</a:t>
            </a:r>
            <a:endParaRPr lang="en-US" dirty="0"/>
          </a:p>
        </p:txBody>
      </p:sp>
      <p:graphicFrame>
        <p:nvGraphicFramePr>
          <p:cNvPr id="5" name="Table 4"/>
          <p:cNvGraphicFramePr>
            <a:graphicFrameLocks noGrp="1"/>
          </p:cNvGraphicFramePr>
          <p:nvPr/>
        </p:nvGraphicFramePr>
        <p:xfrm>
          <a:off x="457200" y="1219199"/>
          <a:ext cx="8382000" cy="5203758"/>
        </p:xfrm>
        <a:graphic>
          <a:graphicData uri="http://schemas.openxmlformats.org/drawingml/2006/table">
            <a:tbl>
              <a:tblPr/>
              <a:tblGrid>
                <a:gridCol w="2022870"/>
                <a:gridCol w="635913"/>
                <a:gridCol w="635913"/>
                <a:gridCol w="635913"/>
                <a:gridCol w="635913"/>
                <a:gridCol w="635913"/>
                <a:gridCol w="635913"/>
                <a:gridCol w="635913"/>
                <a:gridCol w="635913"/>
                <a:gridCol w="635913"/>
                <a:gridCol w="635913"/>
              </a:tblGrid>
              <a:tr h="471055">
                <a:tc>
                  <a:txBody>
                    <a:bodyPr/>
                    <a:lstStyle/>
                    <a:p>
                      <a:pPr algn="l" fontAlgn="b"/>
                      <a:r>
                        <a:rPr lang="en-US" sz="1400" b="0" i="0" u="none" strike="noStrike" dirty="0">
                          <a:latin typeface="Arial"/>
                        </a:rPr>
                        <a:t>% of GDP</a:t>
                      </a: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2001</a:t>
                      </a:r>
                      <a:endParaRPr lang="en-US" sz="1600" b="1" i="0" u="none" strike="noStrike" dirty="0">
                        <a:latin typeface="Arial"/>
                      </a:endParaRP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2002</a:t>
                      </a:r>
                      <a:endParaRPr lang="en-US" sz="1600" b="1" i="0" u="none" strike="noStrike" dirty="0">
                        <a:latin typeface="Arial"/>
                      </a:endParaRP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2003</a:t>
                      </a:r>
                      <a:endParaRPr lang="en-US" sz="1600" b="1" i="0" u="none" strike="noStrike" dirty="0">
                        <a:latin typeface="Arial"/>
                      </a:endParaRP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2004</a:t>
                      </a:r>
                      <a:endParaRPr lang="en-US" sz="1600" b="1" i="0" u="none" strike="noStrike" dirty="0">
                        <a:latin typeface="Arial"/>
                      </a:endParaRP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2005</a:t>
                      </a:r>
                      <a:endParaRPr lang="en-US" sz="1600" b="1" i="0" u="none" strike="noStrike" dirty="0">
                        <a:latin typeface="Arial"/>
                      </a:endParaRP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2006</a:t>
                      </a:r>
                      <a:endParaRPr lang="en-US" sz="1600" b="1" i="0" u="none" strike="noStrike" dirty="0">
                        <a:latin typeface="Arial"/>
                      </a:endParaRP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2007</a:t>
                      </a:r>
                      <a:endParaRPr lang="en-US" sz="1600" b="1" i="0" u="none" strike="noStrike" dirty="0">
                        <a:latin typeface="Arial"/>
                      </a:endParaRP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2008</a:t>
                      </a:r>
                      <a:endParaRPr lang="en-US" sz="1600" b="1" i="0" u="none" strike="noStrike" dirty="0">
                        <a:latin typeface="Arial"/>
                      </a:endParaRP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2009</a:t>
                      </a:r>
                      <a:endParaRPr lang="en-US" sz="1600" b="1" i="0" u="none" strike="noStrike" dirty="0">
                        <a:latin typeface="Arial"/>
                      </a:endParaRPr>
                    </a:p>
                  </a:txBody>
                  <a:tcPr marL="5528" marR="5528" marT="5528" marB="0" anchor="b">
                    <a:lnL>
                      <a:noFill/>
                    </a:lnL>
                    <a:lnR>
                      <a:noFill/>
                    </a:lnR>
                    <a:lnT>
                      <a:noFill/>
                    </a:lnT>
                    <a:lnB>
                      <a:noFill/>
                    </a:lnB>
                  </a:tcPr>
                </a:tc>
                <a:tc>
                  <a:txBody>
                    <a:bodyPr/>
                    <a:lstStyle/>
                    <a:p>
                      <a:pPr algn="ctr" fontAlgn="b"/>
                      <a:r>
                        <a:rPr lang="en-US" sz="1600" b="1" i="0" u="none" strike="noStrike" dirty="0" smtClean="0">
                          <a:latin typeface="Arial"/>
                        </a:rPr>
                        <a:t>2010</a:t>
                      </a:r>
                      <a:endParaRPr lang="en-US" sz="1600" b="1" i="0" u="none" strike="noStrike" dirty="0">
                        <a:latin typeface="Arial"/>
                      </a:endParaRPr>
                    </a:p>
                  </a:txBody>
                  <a:tcPr marL="5528" marR="5528" marT="5528" marB="0" anchor="b">
                    <a:lnL>
                      <a:noFill/>
                    </a:lnL>
                    <a:lnR>
                      <a:noFill/>
                    </a:lnR>
                    <a:lnT>
                      <a:noFill/>
                    </a:lnT>
                    <a:lnB>
                      <a:noFill/>
                    </a:lnB>
                  </a:tcPr>
                </a:tc>
              </a:tr>
              <a:tr h="471055">
                <a:tc>
                  <a:txBody>
                    <a:bodyPr/>
                    <a:lstStyle/>
                    <a:p>
                      <a:pPr algn="l" fontAlgn="b"/>
                      <a:r>
                        <a:rPr lang="en-US" sz="1400" b="1" i="0" u="none" strike="noStrike" dirty="0">
                          <a:latin typeface="Arial"/>
                        </a:rPr>
                        <a:t>1. Trade balance</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1.46</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-3.01</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-6.45</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-8.56</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-4.6</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-4.55</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-14.59</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-14.27</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-9.02</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-6.85</a:t>
                      </a:r>
                    </a:p>
                  </a:txBody>
                  <a:tcPr marL="5528" marR="5528" marT="5528" marB="0" anchor="b">
                    <a:lnL>
                      <a:noFill/>
                    </a:lnL>
                    <a:lnR>
                      <a:noFill/>
                    </a:lnR>
                    <a:lnT>
                      <a:noFill/>
                    </a:lnT>
                    <a:lnB>
                      <a:noFill/>
                    </a:lnB>
                  </a:tcPr>
                </a:tc>
              </a:tr>
              <a:tr h="471055">
                <a:tc>
                  <a:txBody>
                    <a:bodyPr/>
                    <a:lstStyle/>
                    <a:p>
                      <a:pPr algn="l" fontAlgn="b"/>
                      <a:r>
                        <a:rPr lang="en-US" sz="1400" b="1" i="0" u="none" strike="noStrike" dirty="0">
                          <a:latin typeface="Arial"/>
                        </a:rPr>
                        <a:t>4. Transfers (net)</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3.79</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5.49</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5.6</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6.87</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6.38</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6.64</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9.06</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8.16</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7.09</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8.36</a:t>
                      </a:r>
                    </a:p>
                  </a:txBody>
                  <a:tcPr marL="5528" marR="5528" marT="5528" marB="0" anchor="b">
                    <a:lnL>
                      <a:noFill/>
                    </a:lnL>
                    <a:lnR>
                      <a:noFill/>
                    </a:lnR>
                    <a:lnT>
                      <a:noFill/>
                    </a:lnT>
                    <a:lnB>
                      <a:noFill/>
                    </a:lnB>
                  </a:tcPr>
                </a:tc>
              </a:tr>
              <a:tr h="471055">
                <a:tc>
                  <a:txBody>
                    <a:bodyPr/>
                    <a:lstStyle/>
                    <a:p>
                      <a:pPr algn="l" fontAlgn="b"/>
                      <a:r>
                        <a:rPr lang="en-US" sz="1400" b="0" i="0" u="none" strike="noStrike" dirty="0">
                          <a:latin typeface="Arial"/>
                        </a:rPr>
                        <a:t>Private sector</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3.33</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5.05</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5.25</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6.49</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5.94</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6.23</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8.70</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7.60</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6.54</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8.05</a:t>
                      </a:r>
                    </a:p>
                  </a:txBody>
                  <a:tcPr marL="5528" marR="5528" marT="5528" marB="0" anchor="b">
                    <a:lnL>
                      <a:noFill/>
                    </a:lnL>
                    <a:lnR>
                      <a:noFill/>
                    </a:lnR>
                    <a:lnT>
                      <a:noFill/>
                    </a:lnT>
                    <a:lnB>
                      <a:noFill/>
                    </a:lnB>
                  </a:tcPr>
                </a:tc>
              </a:tr>
              <a:tr h="471055">
                <a:tc>
                  <a:txBody>
                    <a:bodyPr/>
                    <a:lstStyle/>
                    <a:p>
                      <a:pPr algn="l" fontAlgn="b"/>
                      <a:r>
                        <a:rPr lang="en-US" sz="1600" b="1" i="0" u="none" strike="noStrike" dirty="0">
                          <a:latin typeface="Arial"/>
                        </a:rPr>
                        <a:t>A. Current account</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2.07</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-1.72</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-4.83</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-3.54</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-0.94</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-0.27</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-9.85</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-11.95</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-8.08</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-4.11</a:t>
                      </a:r>
                    </a:p>
                  </a:txBody>
                  <a:tcPr marL="5528" marR="5528" marT="5528" marB="0" anchor="b">
                    <a:lnL>
                      <a:noFill/>
                    </a:lnL>
                    <a:lnR>
                      <a:noFill/>
                    </a:lnR>
                    <a:lnT>
                      <a:noFill/>
                    </a:lnT>
                    <a:lnB>
                      <a:noFill/>
                    </a:lnB>
                  </a:tcPr>
                </a:tc>
              </a:tr>
              <a:tr h="471055">
                <a:tc>
                  <a:txBody>
                    <a:bodyPr/>
                    <a:lstStyle/>
                    <a:p>
                      <a:pPr algn="l" fontAlgn="b"/>
                      <a:r>
                        <a:rPr lang="en-US" sz="1600" b="1" i="0" u="none" strike="noStrike" dirty="0">
                          <a:latin typeface="Arial"/>
                        </a:rPr>
                        <a:t>B. Capital Account</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0.67</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5.66</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6.33</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6.12</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5.82</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5.06</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26.44</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13.78</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12.44</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5.35</a:t>
                      </a:r>
                    </a:p>
                  </a:txBody>
                  <a:tcPr marL="5528" marR="5528" marT="5528" marB="0" anchor="b">
                    <a:lnL>
                      <a:noFill/>
                    </a:lnL>
                    <a:lnR>
                      <a:noFill/>
                    </a:lnR>
                    <a:lnT>
                      <a:noFill/>
                    </a:lnT>
                    <a:lnB>
                      <a:noFill/>
                    </a:lnB>
                  </a:tcPr>
                </a:tc>
              </a:tr>
              <a:tr h="471055">
                <a:tc>
                  <a:txBody>
                    <a:bodyPr/>
                    <a:lstStyle/>
                    <a:p>
                      <a:pPr algn="l" fontAlgn="b"/>
                      <a:r>
                        <a:rPr lang="en-US" sz="1400" b="1" i="0" u="none" strike="noStrike" dirty="0">
                          <a:latin typeface="Arial"/>
                        </a:rPr>
                        <a:t>5. FDI (net)</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3.94</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4</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3.63</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3.58</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3.56</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3.8</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9.30</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10.36</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7.50</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6.85</a:t>
                      </a:r>
                    </a:p>
                  </a:txBody>
                  <a:tcPr marL="5528" marR="5528" marT="5528" marB="0" anchor="b">
                    <a:lnL>
                      <a:noFill/>
                    </a:lnL>
                    <a:lnR>
                      <a:noFill/>
                    </a:lnR>
                    <a:lnT>
                      <a:noFill/>
                    </a:lnT>
                    <a:lnB>
                      <a:noFill/>
                    </a:lnB>
                  </a:tcPr>
                </a:tc>
              </a:tr>
              <a:tr h="471055">
                <a:tc>
                  <a:txBody>
                    <a:bodyPr/>
                    <a:lstStyle/>
                    <a:p>
                      <a:pPr algn="l" fontAlgn="b"/>
                      <a:r>
                        <a:rPr lang="en-US" sz="1400" b="1" i="0" u="none" strike="noStrike" dirty="0">
                          <a:latin typeface="Arial"/>
                        </a:rPr>
                        <a:t>6. M-L term loans (net)</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0.42</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-0.15</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1.14</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2.58</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1.74</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1.68</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2.88</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1.11</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4.86</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2.66</a:t>
                      </a:r>
                    </a:p>
                  </a:txBody>
                  <a:tcPr marL="5528" marR="5528" marT="5528" marB="0" anchor="b">
                    <a:lnL>
                      <a:noFill/>
                    </a:lnL>
                    <a:lnR>
                      <a:noFill/>
                    </a:lnR>
                    <a:lnT>
                      <a:noFill/>
                    </a:lnT>
                    <a:lnB>
                      <a:noFill/>
                    </a:lnB>
                  </a:tcPr>
                </a:tc>
              </a:tr>
              <a:tr h="471055">
                <a:tc>
                  <a:txBody>
                    <a:bodyPr/>
                    <a:lstStyle/>
                    <a:p>
                      <a:pPr algn="l" fontAlgn="b"/>
                      <a:r>
                        <a:rPr lang="en-US" sz="1400" b="1" i="0" u="none" strike="noStrike" dirty="0">
                          <a:latin typeface="Arial"/>
                        </a:rPr>
                        <a:t>7. Short-term loans</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-0.07</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0.02</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0.07</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-0.12</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0.09</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-0.05</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0.13</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2.20</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0.28</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1.01</a:t>
                      </a:r>
                    </a:p>
                  </a:txBody>
                  <a:tcPr marL="5528" marR="5528" marT="5528" marB="0" anchor="b">
                    <a:lnL>
                      <a:noFill/>
                    </a:lnL>
                    <a:lnR>
                      <a:noFill/>
                    </a:lnR>
                    <a:lnT>
                      <a:noFill/>
                    </a:lnT>
                    <a:lnB>
                      <a:noFill/>
                    </a:lnB>
                  </a:tcPr>
                </a:tc>
              </a:tr>
              <a:tr h="471055">
                <a:tc>
                  <a:txBody>
                    <a:bodyPr/>
                    <a:lstStyle/>
                    <a:p>
                      <a:pPr algn="l" fontAlgn="b"/>
                      <a:r>
                        <a:rPr lang="en-US" sz="1400" b="1" i="0" u="none" strike="noStrike" dirty="0">
                          <a:latin typeface="Arial"/>
                        </a:rPr>
                        <a:t>8. Portfolio Investments</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1.63</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2.15</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10.44</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-0.65</a:t>
                      </a:r>
                    </a:p>
                  </a:txBody>
                  <a:tcPr marL="5528" marR="5528" marT="5528" marB="0" anchor="b">
                    <a:lnL>
                      <a:noFill/>
                    </a:lnL>
                    <a:lnR>
                      <a:noFill/>
                    </a:lnR>
                    <a:lnT>
                      <a:noFill/>
                    </a:lnT>
                    <a:lnB>
                      <a:noFill/>
                    </a:lnB>
                  </a:tcPr>
                </a:tc>
                <a:tc>
                  <a:txBody>
                    <a:bodyPr/>
                    <a:lstStyle/>
                    <a:p>
                      <a:pPr algn="ctr" fontAlgn="b"/>
                      <a:r>
                        <a:rPr lang="en-US" sz="1600" b="0" i="0" u="none" strike="noStrike">
                          <a:latin typeface="Arial"/>
                        </a:rPr>
                        <a:t>0.14</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2.29</a:t>
                      </a:r>
                    </a:p>
                  </a:txBody>
                  <a:tcPr marL="5528" marR="5528" marT="5528" marB="0" anchor="b">
                    <a:lnL>
                      <a:noFill/>
                    </a:lnL>
                    <a:lnR>
                      <a:noFill/>
                    </a:lnR>
                    <a:lnT>
                      <a:noFill/>
                    </a:lnT>
                    <a:lnB>
                      <a:noFill/>
                    </a:lnB>
                  </a:tcPr>
                </a:tc>
              </a:tr>
              <a:tr h="471055">
                <a:tc>
                  <a:txBody>
                    <a:bodyPr/>
                    <a:lstStyle/>
                    <a:p>
                      <a:pPr algn="l" fontAlgn="b"/>
                      <a:r>
                        <a:rPr lang="en-US" sz="1600" b="1" i="0" u="none" strike="noStrike" dirty="0">
                          <a:latin typeface="Arial"/>
                        </a:rPr>
                        <a:t>C. Errors and omissions</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-2.61</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-2.91</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1.94</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-0.62</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-0.87</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2.29</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-2.27</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-1.30</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-13.23</a:t>
                      </a:r>
                    </a:p>
                  </a:txBody>
                  <a:tcPr marL="5528" marR="5528" marT="5528" marB="0" anchor="b">
                    <a:lnL>
                      <a:noFill/>
                    </a:lnL>
                    <a:lnR>
                      <a:noFill/>
                    </a:lnR>
                    <a:lnT>
                      <a:noFill/>
                    </a:lnT>
                    <a:lnB>
                      <a:noFill/>
                    </a:lnB>
                  </a:tcPr>
                </a:tc>
                <a:tc>
                  <a:txBody>
                    <a:bodyPr/>
                    <a:lstStyle/>
                    <a:p>
                      <a:pPr algn="ctr" fontAlgn="b"/>
                      <a:r>
                        <a:rPr lang="en-US" sz="1600" b="0" i="0" u="none" strike="noStrike" dirty="0">
                          <a:latin typeface="Arial"/>
                        </a:rPr>
                        <a:t>-4.21</a:t>
                      </a:r>
                    </a:p>
                  </a:txBody>
                  <a:tcPr marL="5528" marR="5528" marT="5528" marB="0" anchor="b">
                    <a:lnL>
                      <a:noFill/>
                    </a:lnL>
                    <a:lnR>
                      <a:noFill/>
                    </a:lnR>
                    <a:lnT>
                      <a:noFill/>
                    </a:lnT>
                    <a:lnB>
                      <a:noFill/>
                    </a:lnB>
                  </a:tcPr>
                </a:tc>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a:solidFill>
                  <a:srgbClr val="FF0000"/>
                </a:solidFill>
              </a:rPr>
              <a:t>Export, import and balance of trade of Vietnam, </a:t>
            </a:r>
            <a:r>
              <a:rPr lang="en-AU" dirty="0" smtClean="0">
                <a:solidFill>
                  <a:srgbClr val="FF0000"/>
                </a:solidFill>
              </a:rPr>
              <a:t>2000-2010</a:t>
            </a:r>
            <a:endParaRPr lang="en-US" dirty="0">
              <a:solidFill>
                <a:srgbClr val="FF0000"/>
              </a:solidFill>
            </a:endParaRPr>
          </a:p>
        </p:txBody>
      </p:sp>
      <p:pic>
        <p:nvPicPr>
          <p:cNvPr id="16386" name="Picture 1"/>
          <p:cNvPicPr>
            <a:picLocks noChangeAspect="1" noChangeArrowheads="1"/>
          </p:cNvPicPr>
          <p:nvPr/>
        </p:nvPicPr>
        <p:blipFill>
          <a:blip r:embed="rId2" cstate="print"/>
          <a:srcRect/>
          <a:stretch>
            <a:fillRect/>
          </a:stretch>
        </p:blipFill>
        <p:spPr bwMode="auto">
          <a:xfrm>
            <a:off x="381000" y="2438400"/>
            <a:ext cx="8528076" cy="3352800"/>
          </a:xfrm>
          <a:prstGeom prst="rect">
            <a:avLst/>
          </a:prstGeom>
          <a:noFill/>
          <a:ln w="9525">
            <a:noFill/>
            <a:miter lim="800000"/>
            <a:headEnd/>
            <a:tailEnd/>
          </a:ln>
        </p:spPr>
      </p:pic>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normAutofit fontScale="90000"/>
          </a:bodyPr>
          <a:lstStyle/>
          <a:p>
            <a:r>
              <a:rPr lang="en-AU" i="1" dirty="0">
                <a:solidFill>
                  <a:srgbClr val="FF0000"/>
                </a:solidFill>
              </a:rPr>
              <a:t>Saving – investment gap as percentage of </a:t>
            </a:r>
            <a:r>
              <a:rPr lang="en-AU" i="1" dirty="0" smtClean="0">
                <a:solidFill>
                  <a:srgbClr val="FF0000"/>
                </a:solidFill>
              </a:rPr>
              <a:t>GDP</a:t>
            </a:r>
            <a:endParaRPr lang="en-US" dirty="0">
              <a:solidFill>
                <a:srgbClr val="FF0000"/>
              </a:solidFill>
            </a:endParaRPr>
          </a:p>
        </p:txBody>
      </p:sp>
      <p:graphicFrame>
        <p:nvGraphicFramePr>
          <p:cNvPr id="4" name="Table 3"/>
          <p:cNvGraphicFramePr>
            <a:graphicFrameLocks noGrp="1"/>
          </p:cNvGraphicFramePr>
          <p:nvPr/>
        </p:nvGraphicFramePr>
        <p:xfrm>
          <a:off x="533403" y="2057400"/>
          <a:ext cx="8153397" cy="4191000"/>
        </p:xfrm>
        <a:graphic>
          <a:graphicData uri="http://schemas.openxmlformats.org/drawingml/2006/table">
            <a:tbl>
              <a:tblPr/>
              <a:tblGrid>
                <a:gridCol w="1219197"/>
                <a:gridCol w="693420"/>
                <a:gridCol w="693420"/>
                <a:gridCol w="693420"/>
                <a:gridCol w="693420"/>
                <a:gridCol w="693420"/>
                <a:gridCol w="693420"/>
                <a:gridCol w="693420"/>
                <a:gridCol w="693420"/>
                <a:gridCol w="693420"/>
                <a:gridCol w="693420"/>
              </a:tblGrid>
              <a:tr h="788969">
                <a:tc>
                  <a:txBody>
                    <a:bodyPr/>
                    <a:lstStyle/>
                    <a:p>
                      <a:pPr marL="0" marR="0" algn="just">
                        <a:lnSpc>
                          <a:spcPct val="115000"/>
                        </a:lnSpc>
                        <a:spcBef>
                          <a:spcPts val="0"/>
                        </a:spcBef>
                        <a:spcAft>
                          <a:spcPts val="1000"/>
                        </a:spcAft>
                      </a:pPr>
                      <a:r>
                        <a:rPr lang="en-US" sz="1800" b="1" i="1" dirty="0">
                          <a:solidFill>
                            <a:srgbClr val="000000"/>
                          </a:solidFill>
                          <a:latin typeface="Calibri"/>
                          <a:ea typeface="Calibri"/>
                          <a:cs typeface="Times New Roman"/>
                        </a:rPr>
                        <a:t> </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dirty="0">
                          <a:solidFill>
                            <a:srgbClr val="000000"/>
                          </a:solidFill>
                          <a:latin typeface="Calibri"/>
                          <a:ea typeface="Calibri"/>
                          <a:cs typeface="Times New Roman"/>
                        </a:rPr>
                        <a:t>2001</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dirty="0">
                          <a:solidFill>
                            <a:srgbClr val="000000"/>
                          </a:solidFill>
                          <a:latin typeface="Calibri"/>
                          <a:ea typeface="Calibri"/>
                          <a:cs typeface="Times New Roman"/>
                        </a:rPr>
                        <a:t>2002</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dirty="0">
                          <a:solidFill>
                            <a:srgbClr val="000000"/>
                          </a:solidFill>
                          <a:latin typeface="Calibri"/>
                          <a:ea typeface="Calibri"/>
                          <a:cs typeface="Times New Roman"/>
                        </a:rPr>
                        <a:t>2003</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dirty="0">
                          <a:solidFill>
                            <a:srgbClr val="000000"/>
                          </a:solidFill>
                          <a:latin typeface="Calibri"/>
                          <a:ea typeface="Calibri"/>
                          <a:cs typeface="Times New Roman"/>
                        </a:rPr>
                        <a:t>2004</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a:solidFill>
                            <a:srgbClr val="000000"/>
                          </a:solidFill>
                          <a:latin typeface="Calibri"/>
                          <a:ea typeface="Calibri"/>
                          <a:cs typeface="Times New Roman"/>
                        </a:rPr>
                        <a:t>2005</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a:solidFill>
                            <a:srgbClr val="000000"/>
                          </a:solidFill>
                          <a:latin typeface="Calibri"/>
                          <a:ea typeface="Calibri"/>
                          <a:cs typeface="Times New Roman"/>
                        </a:rPr>
                        <a:t>2006</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a:solidFill>
                            <a:srgbClr val="000000"/>
                          </a:solidFill>
                          <a:latin typeface="Calibri"/>
                          <a:ea typeface="Calibri"/>
                          <a:cs typeface="Times New Roman"/>
                        </a:rPr>
                        <a:t>2007</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a:solidFill>
                            <a:srgbClr val="000000"/>
                          </a:solidFill>
                          <a:latin typeface="Calibri"/>
                          <a:ea typeface="Calibri"/>
                          <a:cs typeface="Times New Roman"/>
                        </a:rPr>
                        <a:t>2008</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a:solidFill>
                            <a:srgbClr val="000000"/>
                          </a:solidFill>
                          <a:latin typeface="Calibri"/>
                          <a:ea typeface="Calibri"/>
                          <a:cs typeface="Times New Roman"/>
                        </a:rPr>
                        <a:t>2009</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1000"/>
                        </a:spcAft>
                      </a:pPr>
                      <a:r>
                        <a:rPr lang="en-US" sz="1800" i="1">
                          <a:solidFill>
                            <a:srgbClr val="000000"/>
                          </a:solidFill>
                          <a:latin typeface="Calibri"/>
                          <a:ea typeface="Calibri"/>
                          <a:cs typeface="Times New Roman"/>
                        </a:rPr>
                        <a:t>2010</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88969">
                <a:tc>
                  <a:txBody>
                    <a:bodyPr/>
                    <a:lstStyle/>
                    <a:p>
                      <a:pPr marL="0" marR="0" algn="just">
                        <a:lnSpc>
                          <a:spcPct val="115000"/>
                        </a:lnSpc>
                        <a:spcBef>
                          <a:spcPts val="0"/>
                        </a:spcBef>
                        <a:spcAft>
                          <a:spcPts val="1000"/>
                        </a:spcAft>
                      </a:pPr>
                      <a:r>
                        <a:rPr lang="en-US" sz="1800">
                          <a:solidFill>
                            <a:srgbClr val="000000"/>
                          </a:solidFill>
                          <a:latin typeface="Calibri"/>
                          <a:ea typeface="Calibri"/>
                          <a:cs typeface="Times New Roman"/>
                        </a:rPr>
                        <a:t>Total savings </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32.8</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31.3</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30.6</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32</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34.5</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36.5</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33.3</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29</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30.1</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29.8</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306531">
                <a:tc>
                  <a:txBody>
                    <a:bodyPr/>
                    <a:lstStyle/>
                    <a:p>
                      <a:pPr marL="0" marR="0" algn="just">
                        <a:lnSpc>
                          <a:spcPct val="115000"/>
                        </a:lnSpc>
                        <a:spcBef>
                          <a:spcPts val="0"/>
                        </a:spcBef>
                        <a:spcAft>
                          <a:spcPts val="1000"/>
                        </a:spcAft>
                      </a:pPr>
                      <a:r>
                        <a:rPr lang="en-US" sz="1800">
                          <a:solidFill>
                            <a:srgbClr val="000000"/>
                          </a:solidFill>
                          <a:latin typeface="Calibri"/>
                          <a:ea typeface="Calibri"/>
                          <a:cs typeface="Times New Roman"/>
                        </a:rPr>
                        <a:t>Total investment</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31.2</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33.2</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35.4</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35.5</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35.6</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36.8</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43.1</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40.9</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38.1</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38.8</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306531">
                <a:tc>
                  <a:txBody>
                    <a:bodyPr/>
                    <a:lstStyle/>
                    <a:p>
                      <a:pPr marL="0" marR="0" algn="just">
                        <a:lnSpc>
                          <a:spcPct val="115000"/>
                        </a:lnSpc>
                        <a:spcBef>
                          <a:spcPts val="0"/>
                        </a:spcBef>
                        <a:spcAft>
                          <a:spcPts val="1000"/>
                        </a:spcAft>
                      </a:pPr>
                      <a:r>
                        <a:rPr lang="en-US" sz="1800">
                          <a:solidFill>
                            <a:srgbClr val="000000"/>
                          </a:solidFill>
                          <a:latin typeface="Calibri"/>
                          <a:ea typeface="Calibri"/>
                          <a:cs typeface="Times New Roman"/>
                        </a:rPr>
                        <a:t>Savings-investment</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1.6</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-1.9</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-4.9</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-3.4</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-1.1</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-0.3</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-9.8</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-11.9</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a:solidFill>
                            <a:srgbClr val="000000"/>
                          </a:solidFill>
                          <a:latin typeface="Calibri"/>
                          <a:ea typeface="Calibri"/>
                          <a:cs typeface="Times New Roman"/>
                        </a:rPr>
                        <a:t>-8</a:t>
                      </a:r>
                      <a:endParaRPr lang="en-US" sz="180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r">
                        <a:lnSpc>
                          <a:spcPct val="115000"/>
                        </a:lnSpc>
                        <a:spcBef>
                          <a:spcPts val="0"/>
                        </a:spcBef>
                        <a:spcAft>
                          <a:spcPts val="1000"/>
                        </a:spcAft>
                      </a:pPr>
                      <a:r>
                        <a:rPr lang="en-US" sz="1800" dirty="0">
                          <a:solidFill>
                            <a:srgbClr val="000000"/>
                          </a:solidFill>
                          <a:latin typeface="Calibri"/>
                          <a:ea typeface="Calibri"/>
                          <a:cs typeface="Times New Roman"/>
                        </a:rPr>
                        <a:t>-9</a:t>
                      </a:r>
                      <a:endParaRPr lang="en-US" sz="1800" dirty="0">
                        <a:latin typeface="Calibri"/>
                        <a:ea typeface="Calibri"/>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solidFill>
                  <a:srgbClr val="FF0000"/>
                </a:solidFill>
              </a:rPr>
              <a:t>Lessons from Vietnam experiences in managing K-flow</a:t>
            </a:r>
            <a:endParaRPr lang="en-US" dirty="0">
              <a:solidFill>
                <a:srgbClr val="FF0000"/>
              </a:solidFill>
            </a:endParaRPr>
          </a:p>
        </p:txBody>
      </p:sp>
      <p:sp>
        <p:nvSpPr>
          <p:cNvPr id="3" name="Content Placeholder 2"/>
          <p:cNvSpPr>
            <a:spLocks noGrp="1"/>
          </p:cNvSpPr>
          <p:nvPr>
            <p:ph idx="1"/>
          </p:nvPr>
        </p:nvSpPr>
        <p:spPr/>
        <p:txBody>
          <a:bodyPr>
            <a:normAutofit/>
          </a:bodyPr>
          <a:lstStyle/>
          <a:p>
            <a:r>
              <a:rPr lang="en-GB" sz="2800" dirty="0"/>
              <a:t>Capital inflows can have both benefits and </a:t>
            </a:r>
            <a:r>
              <a:rPr lang="en-GB" sz="2800" dirty="0" smtClean="0"/>
              <a:t>risks</a:t>
            </a:r>
          </a:p>
          <a:p>
            <a:r>
              <a:rPr lang="en-GB" sz="2800" dirty="0"/>
              <a:t>Ensuring the macroeconomic policy consistency is essential for avoiding financial speculation and </a:t>
            </a:r>
            <a:r>
              <a:rPr lang="en-GB" sz="2800" dirty="0" smtClean="0"/>
              <a:t>crisis</a:t>
            </a:r>
          </a:p>
          <a:p>
            <a:r>
              <a:rPr lang="en-GB" sz="2800" dirty="0"/>
              <a:t>Policy responses to a surge in K-inflows are always constrained by the “impossible trinity</a:t>
            </a:r>
            <a:r>
              <a:rPr lang="en-GB" sz="2800" dirty="0" smtClean="0"/>
              <a:t>”</a:t>
            </a:r>
          </a:p>
          <a:p>
            <a:endParaRPr lang="en-GB" b="1" dirty="0" smtClean="0">
              <a:solidFill>
                <a:srgbClr val="0033CC"/>
              </a:solidFill>
            </a:endParaRPr>
          </a:p>
          <a:p>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53" name="Rectangle 9"/>
          <p:cNvSpPr>
            <a:spLocks noChangeArrowheads="1"/>
          </p:cNvSpPr>
          <p:nvPr/>
        </p:nvSpPr>
        <p:spPr bwMode="auto">
          <a:xfrm>
            <a:off x="457200" y="490538"/>
            <a:ext cx="8382000" cy="5597525"/>
          </a:xfrm>
          <a:prstGeom prst="rect">
            <a:avLst/>
          </a:prstGeom>
          <a:noFill/>
          <a:ln w="9525">
            <a:noFill/>
            <a:miter lim="800000"/>
            <a:headEnd/>
            <a:tailEnd/>
          </a:ln>
          <a:effectLst/>
        </p:spPr>
        <p:txBody>
          <a:bodyPr anchor="ctr">
            <a:spAutoFit/>
          </a:bodyPr>
          <a:lstStyle/>
          <a:p>
            <a:pPr>
              <a:lnSpc>
                <a:spcPct val="120000"/>
              </a:lnSpc>
              <a:spcAft>
                <a:spcPct val="20000"/>
              </a:spcAft>
              <a:tabLst>
                <a:tab pos="228600" algn="l"/>
                <a:tab pos="457200" algn="l"/>
              </a:tabLst>
            </a:pPr>
            <a:r>
              <a:rPr lang="en-GB" sz="2200" b="1" i="1" u="sng" dirty="0">
                <a:solidFill>
                  <a:srgbClr val="0033CC"/>
                </a:solidFill>
                <a:latin typeface="Times New Roman" pitchFamily="18" charset="0"/>
              </a:rPr>
              <a:t>Lesson 1</a:t>
            </a:r>
            <a:r>
              <a:rPr lang="en-GB" sz="2200" b="1" dirty="0">
                <a:solidFill>
                  <a:srgbClr val="0033CC"/>
                </a:solidFill>
                <a:latin typeface="Times New Roman" pitchFamily="18" charset="0"/>
              </a:rPr>
              <a:t>: Capital inflows can have both benefits and risks</a:t>
            </a:r>
            <a:r>
              <a:rPr lang="en-GB" sz="2400" b="1" dirty="0">
                <a:solidFill>
                  <a:srgbClr val="0033CC"/>
                </a:solidFill>
                <a:latin typeface="Times New Roman" pitchFamily="18" charset="0"/>
              </a:rPr>
              <a:t> </a:t>
            </a:r>
            <a:endParaRPr lang="en-US" sz="2400" dirty="0">
              <a:solidFill>
                <a:srgbClr val="0033CC"/>
              </a:solidFill>
              <a:latin typeface="Times New Roman" pitchFamily="18" charset="0"/>
            </a:endParaRPr>
          </a:p>
          <a:p>
            <a:pPr>
              <a:lnSpc>
                <a:spcPct val="120000"/>
              </a:lnSpc>
              <a:spcAft>
                <a:spcPct val="20000"/>
              </a:spcAft>
              <a:buFont typeface="Wingdings" pitchFamily="2" charset="2"/>
              <a:buChar char="Ø"/>
              <a:tabLst>
                <a:tab pos="228600" algn="l"/>
                <a:tab pos="457200" algn="l"/>
              </a:tabLst>
            </a:pPr>
            <a:r>
              <a:rPr lang="en-US" altLang="ja-JP" i="1" u="sng" dirty="0">
                <a:latin typeface="Times New Roman" pitchFamily="18" charset="0"/>
                <a:ea typeface="ＭＳ Ｐゴシック" charset="-128"/>
              </a:rPr>
              <a:t> </a:t>
            </a:r>
            <a:r>
              <a:rPr lang="en-US" altLang="ja-JP" sz="2000" i="1" u="sng" dirty="0">
                <a:latin typeface="Times New Roman" pitchFamily="18" charset="0"/>
                <a:ea typeface="ＭＳ Ｐゴシック" charset="-128"/>
              </a:rPr>
              <a:t>Benefits</a:t>
            </a:r>
            <a:r>
              <a:rPr lang="en-US" altLang="ja-JP" sz="2000" dirty="0">
                <a:latin typeface="Times New Roman" pitchFamily="18" charset="0"/>
                <a:ea typeface="ＭＳ Ｐゴシック" charset="-128"/>
              </a:rPr>
              <a:t>: Efficient resource  allocation + increasing social welfare (</a:t>
            </a:r>
            <a:r>
              <a:rPr lang="en-US" altLang="ja-JP" sz="2000" i="1" dirty="0">
                <a:latin typeface="Times New Roman" pitchFamily="18" charset="0"/>
                <a:ea typeface="ＭＳ Ｐゴシック" charset="-128"/>
              </a:rPr>
              <a:t>in a perfect world with rational market adjustment</a:t>
            </a:r>
            <a:r>
              <a:rPr lang="en-US" altLang="ja-JP" sz="2000" dirty="0">
                <a:latin typeface="Times New Roman" pitchFamily="18" charset="0"/>
                <a:ea typeface="ＭＳ Ｐゴシック" charset="-128"/>
              </a:rPr>
              <a:t>)</a:t>
            </a:r>
          </a:p>
          <a:p>
            <a:pPr>
              <a:lnSpc>
                <a:spcPct val="120000"/>
              </a:lnSpc>
              <a:spcAft>
                <a:spcPct val="20000"/>
              </a:spcAft>
              <a:buFont typeface="Wingdings" pitchFamily="2" charset="2"/>
              <a:buChar char="Ø"/>
              <a:tabLst>
                <a:tab pos="228600" algn="l"/>
                <a:tab pos="457200" algn="l"/>
              </a:tabLst>
            </a:pPr>
            <a:r>
              <a:rPr lang="en-US" altLang="ja-JP" sz="2000" dirty="0">
                <a:latin typeface="Times New Roman" pitchFamily="18" charset="0"/>
                <a:ea typeface="ＭＳ Ｐゴシック" charset="-128"/>
              </a:rPr>
              <a:t> In reality: The world is imperfect (asymmetric information; protectionism; tax differences,..) </a:t>
            </a:r>
            <a:r>
              <a:rPr lang="en-US" altLang="ja-JP" sz="2000" dirty="0">
                <a:latin typeface="Times New Roman" pitchFamily="18" charset="0"/>
                <a:ea typeface="ＭＳ Ｐゴシック" charset="-128"/>
                <a:sym typeface="Symbol" pitchFamily="18" charset="2"/>
              </a:rPr>
              <a:t></a:t>
            </a:r>
            <a:r>
              <a:rPr lang="en-US" altLang="ja-JP" sz="2000" dirty="0">
                <a:latin typeface="Times New Roman" pitchFamily="18" charset="0"/>
                <a:ea typeface="ＭＳ Ｐゴシック" charset="-128"/>
              </a:rPr>
              <a:t> K-flows may not be optimal </a:t>
            </a:r>
            <a:r>
              <a:rPr lang="en-US" altLang="ja-JP" sz="2000" dirty="0">
                <a:latin typeface="Times New Roman" pitchFamily="18" charset="0"/>
                <a:ea typeface="ＭＳ Ｐゴシック" charset="-128"/>
                <a:sym typeface="Symbol" pitchFamily="18" charset="2"/>
              </a:rPr>
              <a:t></a:t>
            </a:r>
            <a:r>
              <a:rPr lang="en-US" altLang="ja-JP" sz="2000" dirty="0">
                <a:latin typeface="Times New Roman" pitchFamily="18" charset="0"/>
                <a:ea typeface="ＭＳ Ｐゴシック" charset="-128"/>
              </a:rPr>
              <a:t> </a:t>
            </a:r>
            <a:r>
              <a:rPr lang="en-US" altLang="ja-JP" sz="2000" i="1" u="sng" dirty="0">
                <a:latin typeface="Times New Roman" pitchFamily="18" charset="0"/>
                <a:ea typeface="ＭＳ Ｐゴシック" charset="-128"/>
                <a:sym typeface="Symbol" pitchFamily="18" charset="2"/>
              </a:rPr>
              <a:t>Risks</a:t>
            </a:r>
            <a:r>
              <a:rPr lang="en-US" altLang="ja-JP" sz="2000" dirty="0">
                <a:latin typeface="Times New Roman" pitchFamily="18" charset="0"/>
                <a:ea typeface="ＭＳ Ｐゴシック" charset="-128"/>
                <a:sym typeface="Symbol" pitchFamily="18" charset="2"/>
              </a:rPr>
              <a:t>:</a:t>
            </a:r>
          </a:p>
          <a:p>
            <a:pPr>
              <a:lnSpc>
                <a:spcPct val="120000"/>
              </a:lnSpc>
              <a:buFont typeface="Wingdings" pitchFamily="2" charset="2"/>
              <a:buChar char="§"/>
              <a:tabLst>
                <a:tab pos="228600" algn="l"/>
                <a:tab pos="457200" algn="l"/>
              </a:tabLst>
            </a:pPr>
            <a:r>
              <a:rPr lang="en-US" altLang="ja-JP" dirty="0">
                <a:latin typeface="Times New Roman" pitchFamily="18" charset="0"/>
                <a:ea typeface="ＭＳ Ｐゴシック" charset="-128"/>
                <a:sym typeface="Symbol" pitchFamily="18" charset="2"/>
              </a:rPr>
              <a:t> </a:t>
            </a:r>
            <a:r>
              <a:rPr lang="en-US" altLang="ja-JP" sz="1600" dirty="0">
                <a:latin typeface="Times New Roman" pitchFamily="18" charset="0"/>
                <a:ea typeface="ＭＳ Ｐゴシック" charset="-128"/>
                <a:sym typeface="Symbol" pitchFamily="18" charset="2"/>
              </a:rPr>
              <a:t>Macroeconomic instability (ER appreciation; rising inflation; difficulty in setting appropriate policy targets)</a:t>
            </a:r>
          </a:p>
          <a:p>
            <a:pPr>
              <a:lnSpc>
                <a:spcPct val="120000"/>
              </a:lnSpc>
              <a:buFont typeface="Wingdings" pitchFamily="2" charset="2"/>
              <a:buChar char="§"/>
              <a:tabLst>
                <a:tab pos="228600" algn="l"/>
                <a:tab pos="457200" algn="l"/>
              </a:tabLst>
            </a:pPr>
            <a:r>
              <a:rPr lang="en-US" altLang="ja-JP" sz="1600" dirty="0">
                <a:latin typeface="Times New Roman" pitchFamily="18" charset="0"/>
                <a:ea typeface="ＭＳ Ｐゴシック" charset="-128"/>
                <a:sym typeface="Symbol" pitchFamily="18" charset="2"/>
              </a:rPr>
              <a:t> Financial instability (asset inflation; “double mismatch” problem in banks’ and firms’ balance-sheets)</a:t>
            </a:r>
          </a:p>
          <a:p>
            <a:pPr>
              <a:lnSpc>
                <a:spcPct val="120000"/>
              </a:lnSpc>
              <a:buFont typeface="Wingdings" pitchFamily="2" charset="2"/>
              <a:buChar char="§"/>
              <a:tabLst>
                <a:tab pos="228600" algn="l"/>
                <a:tab pos="457200" algn="l"/>
              </a:tabLst>
            </a:pPr>
            <a:r>
              <a:rPr lang="en-US" altLang="ja-JP" sz="1600" dirty="0">
                <a:latin typeface="Times New Roman" pitchFamily="18" charset="0"/>
                <a:ea typeface="ＭＳ Ｐゴシック" charset="-128"/>
                <a:sym typeface="Symbol" pitchFamily="18" charset="2"/>
              </a:rPr>
              <a:t> Crisis (e.g. due to sudden capital reverse)</a:t>
            </a:r>
          </a:p>
          <a:p>
            <a:pPr>
              <a:lnSpc>
                <a:spcPct val="120000"/>
              </a:lnSpc>
              <a:buFont typeface="Wingdings" pitchFamily="2" charset="2"/>
              <a:buChar char="§"/>
              <a:tabLst>
                <a:tab pos="228600" algn="l"/>
                <a:tab pos="457200" algn="l"/>
              </a:tabLst>
            </a:pPr>
            <a:r>
              <a:rPr lang="en-US" altLang="ja-JP" sz="1600" dirty="0">
                <a:latin typeface="Times New Roman" pitchFamily="18" charset="0"/>
                <a:ea typeface="ＭＳ Ｐゴシック" charset="-128"/>
                <a:sym typeface="Symbol" pitchFamily="18" charset="2"/>
              </a:rPr>
              <a:t> Social and environmental depression (e.g. mining and services boom associated with K-inflows can undermine manufacturing competitiveness)</a:t>
            </a:r>
            <a:endParaRPr lang="en-GB" altLang="ja-JP" sz="1600" i="1" u="sng" dirty="0">
              <a:latin typeface="Times New Roman" pitchFamily="18" charset="0"/>
              <a:ea typeface="ＭＳ Ｐゴシック" charset="-128"/>
              <a:sym typeface="Symbol" pitchFamily="18" charset="2"/>
            </a:endParaRPr>
          </a:p>
          <a:p>
            <a:pPr>
              <a:lnSpc>
                <a:spcPct val="120000"/>
              </a:lnSpc>
              <a:spcAft>
                <a:spcPct val="20000"/>
              </a:spcAft>
              <a:buFont typeface="Wingdings" pitchFamily="2" charset="2"/>
              <a:buChar char="Ø"/>
              <a:tabLst>
                <a:tab pos="228600" algn="l"/>
                <a:tab pos="457200" algn="l"/>
              </a:tabLst>
            </a:pPr>
            <a:r>
              <a:rPr lang="en-GB" altLang="ja-JP" i="1" u="sng" dirty="0">
                <a:latin typeface="Times New Roman" pitchFamily="18" charset="0"/>
                <a:ea typeface="ＭＳ Ｐゴシック" charset="-128"/>
                <a:sym typeface="Symbol" pitchFamily="18" charset="2"/>
              </a:rPr>
              <a:t> Conventional simplified wisdoms: </a:t>
            </a:r>
            <a:r>
              <a:rPr lang="en-GB" altLang="ja-JP" dirty="0">
                <a:latin typeface="Times New Roman" pitchFamily="18" charset="0"/>
                <a:ea typeface="ＭＳ Ｐゴシック" charset="-128"/>
                <a:sym typeface="Symbol" pitchFamily="18" charset="2"/>
              </a:rPr>
              <a:t>(</a:t>
            </a:r>
            <a:r>
              <a:rPr lang="en-GB" altLang="ja-JP" dirty="0" err="1">
                <a:latin typeface="Times New Roman" pitchFamily="18" charset="0"/>
                <a:ea typeface="ＭＳ Ｐゴシック" charset="-128"/>
                <a:sym typeface="Symbol" pitchFamily="18" charset="2"/>
              </a:rPr>
              <a:t>i</a:t>
            </a:r>
            <a:r>
              <a:rPr lang="en-GB" altLang="ja-JP" dirty="0">
                <a:latin typeface="Times New Roman" pitchFamily="18" charset="0"/>
                <a:ea typeface="ＭＳ Ｐゴシック" charset="-128"/>
                <a:sym typeface="Symbol" pitchFamily="18" charset="2"/>
              </a:rPr>
              <a:t>) FDI inflows are less risky than portfolio inflows; (ii) LT inflows are less risky than ST inflows; (iii) Equity inflows are less risky than debt inflows (iv) Domestic currency borrowings are less risky than foreign currency borrowings</a:t>
            </a:r>
            <a:r>
              <a:rPr lang="en-US" altLang="ja-JP" dirty="0">
                <a:latin typeface="Times New Roman" pitchFamily="18" charset="0"/>
                <a:ea typeface="ＭＳ Ｐゴシック" charset="-128"/>
                <a:sym typeface="Symbol" pitchFamily="18" charset="2"/>
              </a:rPr>
              <a:t> </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93</TotalTime>
  <Words>2118</Words>
  <Application>Microsoft Office PowerPoint</Application>
  <PresentationFormat>On-screen Show (4:3)</PresentationFormat>
  <Paragraphs>241</Paragraphs>
  <Slides>20</Slides>
  <Notes>0</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Office Theme</vt:lpstr>
      <vt:lpstr>Managing Capital Flow in Vietnam</vt:lpstr>
      <vt:lpstr>Economic reform</vt:lpstr>
      <vt:lpstr>Slide 3</vt:lpstr>
      <vt:lpstr>Slide 4</vt:lpstr>
      <vt:lpstr>Capital inflows</vt:lpstr>
      <vt:lpstr>Export, import and balance of trade of Vietnam, 2000-2010</vt:lpstr>
      <vt:lpstr>Saving – investment gap as percentage of GDP</vt:lpstr>
      <vt:lpstr>Lessons from Vietnam experiences in managing K-flow</vt:lpstr>
      <vt:lpstr>Slide 9</vt:lpstr>
      <vt:lpstr>Slide 10</vt:lpstr>
      <vt:lpstr>Slide 11</vt:lpstr>
      <vt:lpstr>Slide 12</vt:lpstr>
      <vt:lpstr>Slide 13</vt:lpstr>
      <vt:lpstr>Slide 14</vt:lpstr>
      <vt:lpstr>Slide 15</vt:lpstr>
      <vt:lpstr>Slide 16</vt:lpstr>
      <vt:lpstr>Slide 17</vt:lpstr>
      <vt:lpstr>Slide 18</vt:lpstr>
      <vt:lpstr>Slide 19</vt:lpstr>
      <vt:lpstr>Slide 20</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Managing Capital Flow in Vietnam</dc:title>
  <dc:creator>HP</dc:creator>
  <cp:lastModifiedBy>HP</cp:lastModifiedBy>
  <cp:revision>10</cp:revision>
  <dcterms:created xsi:type="dcterms:W3CDTF">2012-06-10T18:32:16Z</dcterms:created>
  <dcterms:modified xsi:type="dcterms:W3CDTF">2012-06-10T20:05:23Z</dcterms:modified>
</cp:coreProperties>
</file>

<file path=docProps/thumbnail.jpeg>
</file>